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9D7"/>
    <a:srgbClr val="AD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158B-3713-F571-82A9-3F87EA89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32918-E1E1-6BD2-7F4A-A50660E1A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DD2E7-302E-315E-AAD1-31FFAB7D5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AD4BD-1026-B5D9-05CA-13DE9D6A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D854-3F01-7555-AEFF-4589EF83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2306-F6D0-D0A1-D67A-ABA9DFD7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CF8EF-C932-BCF3-6E88-2E1B80AE4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DF53F-7FE1-1705-951D-3C989DBA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375A4-7F20-01BE-436F-1E18799D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5D5D2-A84C-AFF4-AE28-D98B290F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E437F-25C2-C0F5-D566-56C33DB40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BBA4B-AA64-783A-045C-AC876206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A3A88-0F0F-F6FB-4A29-481AD811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FB79-A428-8710-7631-C290B4D9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A9BE-2995-48F1-A69B-FEB259F3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8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63B3-B1EF-42F6-ED28-98F2C8CC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7EE1-CB83-8F6D-7859-8C918A07A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221A7-2323-C77B-D374-407C0C77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B43A-CAFF-9F12-D33B-34551022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C9C47-1472-DD4C-2DEA-16A4CA4D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0B91-F015-7CC5-BB8A-985E0F0B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0C088-BB39-51E7-8130-AE256C37F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28865-E6E4-230F-AAAB-ADE35280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B32C-540C-BBE1-D8EC-245E6FE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1CA6-0A5C-18C8-D9BF-36DAD63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D93C-4551-A46D-CA4C-184F4BCA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66BB-3FB7-CFA5-DB95-22D7637C9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6DC51-EED3-0BA6-6BC2-35392547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0FEFE-F43F-DDC0-AEC8-DD7DA39F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902AB-C680-13D1-DFA7-DFC94974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A4CF9-1E92-59DB-9951-6E09B896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F307-ECB3-93D9-A332-6B20B08A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9BBF0-1D58-5287-9CB6-49660114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D272A-43D6-5D9B-354A-0F70629C5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78FAC-5CF5-E569-2E76-8AA1B8247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73A9F-B7A3-D2A4-D793-C77B82F0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59B8-7E69-2BF0-0E8F-4E1C577D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FAEAD-A5A5-E337-933D-240E3084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64547-539E-0B57-4F8E-AA28D15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B22C-419A-AF37-9326-779C583B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B09AC-8067-5164-0486-EE633A36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605C-F8FE-2994-0739-C4BA4A06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1325-96A1-432D-DDE2-AF63C44A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63ABE-0620-1486-24A3-2412B151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FD62E-E546-C6C8-CF23-13387A43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99E63-8D29-B218-5E68-CACF64F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5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5EEE-66D0-A6FE-3E3E-7BC8E9B4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5B5C-A6ED-3CFE-0935-5A44AE3B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9D29B-DDCB-836C-B6BE-2EC4B63D0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B95A4-539C-CBEA-F6B4-6BE16F4E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ED16D-3870-34E6-6111-5A3866A3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929C3-760D-DB93-A5B0-4FB5CBC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D3CB-8FE9-7D8E-8395-DCC783C0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10D9D-DB1A-ACDF-2D27-547D3A1B8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1995A-7BBA-475E-84E3-DB6ED99CE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3107F-08C1-2A99-BAE6-688DF31F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7DF1-1699-CD06-DEF1-74BA29B4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1D8D4-C6E4-BDC6-078C-E6CB642A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FD202-3E48-6D56-B23E-FAF39204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D7074-A22F-4DD5-0A6D-89E0B1CE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9FDBB-AFEA-FDE2-E4F4-D5AAA882D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667E5A-3D05-42B2-B29D-A0203B6903AA}" type="datetimeFigureOut">
              <a:rPr lang="en-US" smtClean="0"/>
              <a:t>3/19/26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0E42-7E28-AD24-C180-B45BEB0A8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9ABB-9380-2E7C-D357-DA37DF630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3AEE53-EEC4-4F6B-996A-E24EF3F1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588DC-967E-D30B-37C0-ED2369CEE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307" y="847946"/>
            <a:ext cx="5588224" cy="3098061"/>
          </a:xfrm>
        </p:spPr>
        <p:txBody>
          <a:bodyPr anchor="b">
            <a:no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The Talent Challenge Today. Perspectives from Recruiters, HR &amp; Industry </a:t>
            </a:r>
            <a:endParaRPr lang="en-US" sz="4400" dirty="0">
              <a:solidFill>
                <a:srgbClr val="FFFFFF"/>
              </a:solidFill>
              <a:latin typeface="Basis Grotesque Arabic Pro Blk" panose="020B0A03030604040103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83A9C-25AC-047C-A97E-EB73E71D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062" y="474839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SIFM Quarterly Conference </a:t>
            </a:r>
            <a:endParaRPr lang="en-US" dirty="0">
              <a:solidFill>
                <a:schemeClr val="bg1"/>
              </a:solidFill>
              <a:latin typeface="Basis Grotesque Arabic Pro Blk" panose="020B0A03030604040103" pitchFamily="34" charset="0"/>
              <a:cs typeface="Basis Grotesque Arabic Pro Blk" panose="020B0A03030604040103" pitchFamily="34" charset="0"/>
            </a:endParaRPr>
          </a:p>
          <a:p>
            <a:pPr algn="l"/>
            <a:r>
              <a:rPr lang="en-US" b="1" dirty="0">
                <a:solidFill>
                  <a:schemeClr val="bg1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Thursday, March 19, 2026 </a:t>
            </a:r>
            <a:endParaRPr lang="en-US" dirty="0">
              <a:solidFill>
                <a:schemeClr val="bg1"/>
              </a:solidFill>
              <a:latin typeface="Basis Grotesque Arabic Pro Blk" panose="020B0A03030604040103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9D990-2854-2E80-9CA1-64C3FEBA1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59" y="2958447"/>
            <a:ext cx="3737164" cy="9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B65E49-5337-40E3-9DBD-146D14EA0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2"/>
            <a:ext cx="12192000" cy="452261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59509F-94DC-4952-A3B5-1EFAA2F52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68276" y="5"/>
            <a:ext cx="4023722" cy="4522603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1AF2CB-1EFE-4962-A8DC-2D3CE4736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5"/>
            <a:ext cx="11743606" cy="4513113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32531E-9E20-48D1-A119-C05304D9E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8807" y="-9506"/>
            <a:ext cx="12200801" cy="4532114"/>
          </a:xfrm>
          <a:prstGeom prst="rect">
            <a:avLst/>
          </a:prstGeom>
          <a:gradFill>
            <a:gsLst>
              <a:gs pos="0">
                <a:srgbClr val="000000">
                  <a:alpha val="51000"/>
                </a:srgbClr>
              </a:gs>
              <a:gs pos="74000">
                <a:schemeClr val="accent1">
                  <a:alpha val="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AA014B-79A8-4BEC-893F-42318288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679585"/>
          </a:xfrm>
          <a:prstGeom prst="rect">
            <a:avLst/>
          </a:prstGeom>
          <a:gradFill>
            <a:gsLst>
              <a:gs pos="20000">
                <a:schemeClr val="accent1">
                  <a:alpha val="9000"/>
                </a:schemeClr>
              </a:gs>
              <a:gs pos="100000">
                <a:srgbClr val="000000">
                  <a:alpha val="67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34EF86-5CC7-FC42-8C94-09309DAFC0A4}"/>
              </a:ext>
            </a:extLst>
          </p:cNvPr>
          <p:cNvSpPr txBox="1">
            <a:spLocks/>
          </p:cNvSpPr>
          <p:nvPr/>
        </p:nvSpPr>
        <p:spPr>
          <a:xfrm>
            <a:off x="1361766" y="59605"/>
            <a:ext cx="9617105" cy="1324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Panelists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69169C-75EE-9D78-77F3-FC27FA67C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093" y="1917902"/>
            <a:ext cx="2198867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C5E8C91F-060E-89B1-488B-81E3D76EF757}"/>
              </a:ext>
            </a:extLst>
          </p:cNvPr>
          <p:cNvSpPr txBox="1">
            <a:spLocks/>
          </p:cNvSpPr>
          <p:nvPr/>
        </p:nvSpPr>
        <p:spPr>
          <a:xfrm>
            <a:off x="796453" y="4655542"/>
            <a:ext cx="3012149" cy="16689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Kimberly Wylam </a:t>
            </a:r>
          </a:p>
          <a:p>
            <a:pPr marL="0" indent="0" algn="ctr">
              <a:buNone/>
            </a:pPr>
            <a:r>
              <a:rPr lang="en-US" sz="1900" dirty="0"/>
              <a:t>Managing Principal</a:t>
            </a:r>
          </a:p>
          <a:p>
            <a:pPr marL="0" indent="0" algn="ctr">
              <a:buNone/>
            </a:pPr>
            <a:r>
              <a:rPr lang="en-US" sz="1900" dirty="0"/>
              <a:t>Baker Tilly Human Capital Advisory Practice</a:t>
            </a:r>
          </a:p>
          <a:p>
            <a:pPr marL="0" indent="0" algn="ctr">
              <a:buNone/>
            </a:pPr>
            <a:endParaRPr lang="en-US" sz="21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D04F58-3692-631A-7768-D47414FD2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534" y="1917902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682F0C87-6CBE-0BB7-EABD-42C03CC9B0DD}"/>
              </a:ext>
            </a:extLst>
          </p:cNvPr>
          <p:cNvSpPr txBox="1">
            <a:spLocks/>
          </p:cNvSpPr>
          <p:nvPr/>
        </p:nvSpPr>
        <p:spPr>
          <a:xfrm>
            <a:off x="4452171" y="4655542"/>
            <a:ext cx="3287662" cy="16689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Ryan Borchers</a:t>
            </a:r>
          </a:p>
          <a:p>
            <a:pPr marL="0" indent="0" algn="ctr">
              <a:buNone/>
            </a:pPr>
            <a:r>
              <a:rPr lang="en-US" sz="1900" dirty="0"/>
              <a:t>Vice President Insurance, Finance and Accounting</a:t>
            </a:r>
          </a:p>
          <a:p>
            <a:pPr marL="0" indent="0" algn="ctr">
              <a:buNone/>
            </a:pPr>
            <a:r>
              <a:rPr lang="en-US" sz="1900" dirty="0"/>
              <a:t>Oliver James Associates Ltd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DE38AAD-2E70-8D8B-728B-616C6894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0040" y="2032753"/>
            <a:ext cx="2282933" cy="2282933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5FC713B6-1AAE-D85A-D90D-70880A5D2229}"/>
              </a:ext>
            </a:extLst>
          </p:cNvPr>
          <p:cNvSpPr txBox="1">
            <a:spLocks/>
          </p:cNvSpPr>
          <p:nvPr/>
        </p:nvSpPr>
        <p:spPr>
          <a:xfrm>
            <a:off x="8579233" y="4655542"/>
            <a:ext cx="2983502" cy="16689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Jackie Hilferty </a:t>
            </a:r>
          </a:p>
          <a:p>
            <a:pPr marL="0" indent="0" algn="ctr">
              <a:buNone/>
            </a:pPr>
            <a:r>
              <a:rPr lang="en-US" sz="1800" dirty="0"/>
              <a:t>VP, Sr. HR Business Partner, Global Functions</a:t>
            </a:r>
          </a:p>
          <a:p>
            <a:pPr marL="0" indent="0" algn="ctr">
              <a:buNone/>
            </a:pPr>
            <a:r>
              <a:rPr lang="en-US" sz="1800" dirty="0"/>
              <a:t>Chubb </a:t>
            </a:r>
          </a:p>
        </p:txBody>
      </p:sp>
    </p:spTree>
    <p:extLst>
      <p:ext uri="{BB962C8B-B14F-4D97-AF65-F5344CB8AC3E}">
        <p14:creationId xmlns:p14="http://schemas.microsoft.com/office/powerpoint/2010/main" val="34858361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at meeting">
            <a:extLst>
              <a:ext uri="{FF2B5EF4-FFF2-40B4-BE49-F238E27FC236}">
                <a16:creationId xmlns:a16="http://schemas.microsoft.com/office/drawing/2014/main" id="{5DF0F8A9-1E7A-4DA4-32A2-7D1EAF5F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16" y="3102609"/>
            <a:ext cx="6548284" cy="375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6FCB4-59DE-92C5-92C6-D08BDC309183}"/>
              </a:ext>
            </a:extLst>
          </p:cNvPr>
          <p:cNvSpPr txBox="1">
            <a:spLocks/>
          </p:cNvSpPr>
          <p:nvPr/>
        </p:nvSpPr>
        <p:spPr>
          <a:xfrm>
            <a:off x="692040" y="513650"/>
            <a:ext cx="10807919" cy="120699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Employment Statistics – </a:t>
            </a:r>
          </a:p>
          <a:p>
            <a:pPr lvl="0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Finance and Insurance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B6D8B-58E8-4289-8571-31CF4D00422B}"/>
              </a:ext>
            </a:extLst>
          </p:cNvPr>
          <p:cNvSpPr txBox="1"/>
          <p:nvPr/>
        </p:nvSpPr>
        <p:spPr>
          <a:xfrm>
            <a:off x="766916" y="2094271"/>
            <a:ext cx="10333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Unemployment Rate slowly increasing 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November 2025	1.7%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February 2026	2.2%</a:t>
            </a:r>
          </a:p>
          <a:p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2025 Compensation Increases reducing: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1Q25		4.5%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4Q25		3.6%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2026		3.5% estimated average</a:t>
            </a:r>
          </a:p>
          <a:p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8% Voluntary Turnover Median</a:t>
            </a:r>
          </a:p>
          <a:p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51% Reported Biggest Challenge = Economy</a:t>
            </a:r>
          </a:p>
          <a:p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	Balancing pay expectations with budget constraints</a:t>
            </a:r>
          </a:p>
        </p:txBody>
      </p:sp>
    </p:spTree>
    <p:extLst>
      <p:ext uri="{BB962C8B-B14F-4D97-AF65-F5344CB8AC3E}">
        <p14:creationId xmlns:p14="http://schemas.microsoft.com/office/powerpoint/2010/main" val="10038271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250C6-79F4-5E23-F84E-FAD9D352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at meeting">
            <a:extLst>
              <a:ext uri="{FF2B5EF4-FFF2-40B4-BE49-F238E27FC236}">
                <a16:creationId xmlns:a16="http://schemas.microsoft.com/office/drawing/2014/main" id="{9D121AC5-8341-D7C0-C7BA-A54A0E21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16" y="3102609"/>
            <a:ext cx="6548284" cy="3750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5AEE0D-2505-251B-20CC-C90689E50532}"/>
              </a:ext>
            </a:extLst>
          </p:cNvPr>
          <p:cNvSpPr txBox="1">
            <a:spLocks/>
          </p:cNvSpPr>
          <p:nvPr/>
        </p:nvSpPr>
        <p:spPr>
          <a:xfrm>
            <a:off x="692040" y="513650"/>
            <a:ext cx="10807919" cy="120699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Employment Trends – </a:t>
            </a:r>
          </a:p>
          <a:p>
            <a:pPr lvl="0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Finance and Insurance Industry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BFE0D-87C6-B728-E31B-25E6AC493599}"/>
              </a:ext>
            </a:extLst>
          </p:cNvPr>
          <p:cNvSpPr txBox="1"/>
          <p:nvPr/>
        </p:nvSpPr>
        <p:spPr>
          <a:xfrm>
            <a:off x="766916" y="2094271"/>
            <a:ext cx="10333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The labor market is stabilizing not surging.  Indeed’s 2026 US outlook projects slower hiring momentum and a gradual unemployment increase rather than a cliff event. (Indeed)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Employee churn in finance/insurance industry remains lower than total national average (.9% 2025) (Bureau of Labor Statistics)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Compensation budgets are normalizing around 3.5% average merit (Mercer reporting 2026)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AI is now a finance priority, 87% of CFOs expect AI to be very/extremely important to finance operations in 2026, and 54% cite integrating AI agents as a transformation priority (Deloitte)</a:t>
            </a:r>
          </a:p>
        </p:txBody>
      </p:sp>
    </p:spTree>
    <p:extLst>
      <p:ext uri="{BB962C8B-B14F-4D97-AF65-F5344CB8AC3E}">
        <p14:creationId xmlns:p14="http://schemas.microsoft.com/office/powerpoint/2010/main" val="26311655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7497A-8EBB-82CF-52DB-CE31D19A3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F72F-C660-D7FE-6BD2-F0BC6E0BEDEB}"/>
              </a:ext>
            </a:extLst>
          </p:cNvPr>
          <p:cNvSpPr txBox="1">
            <a:spLocks/>
          </p:cNvSpPr>
          <p:nvPr/>
        </p:nvSpPr>
        <p:spPr>
          <a:xfrm>
            <a:off x="591068" y="484154"/>
            <a:ext cx="10908891" cy="7547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Top Human Capital Challenges (2026)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40847-8788-42E1-222B-7791399F37F7}"/>
              </a:ext>
            </a:extLst>
          </p:cNvPr>
          <p:cNvSpPr txBox="1"/>
          <p:nvPr/>
        </p:nvSpPr>
        <p:spPr>
          <a:xfrm>
            <a:off x="514652" y="6052825"/>
            <a:ext cx="1033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badi ExtraLight" panose="020F0502020204030204" pitchFamily="34" charset="0"/>
                <a:cs typeface="Basis Grotesque Arabic Pro Blk" panose="020B0A03030604040103" pitchFamily="34" charset="0"/>
              </a:rPr>
              <a:t>Source: AON, BT Insights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85981-F80F-F473-41B4-8EBC718587F4}"/>
              </a:ext>
            </a:extLst>
          </p:cNvPr>
          <p:cNvSpPr/>
          <p:nvPr/>
        </p:nvSpPr>
        <p:spPr>
          <a:xfrm>
            <a:off x="591068" y="2064778"/>
            <a:ext cx="2020529" cy="3175816"/>
          </a:xfrm>
          <a:prstGeom prst="rect">
            <a:avLst/>
          </a:prstGeom>
          <a:solidFill>
            <a:srgbClr val="B3C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F5E9C-D4A1-4EFF-7B3A-E1CFED9DA670}"/>
              </a:ext>
            </a:extLst>
          </p:cNvPr>
          <p:cNvSpPr/>
          <p:nvPr/>
        </p:nvSpPr>
        <p:spPr>
          <a:xfrm>
            <a:off x="2813158" y="2064778"/>
            <a:ext cx="2020529" cy="3175816"/>
          </a:xfrm>
          <a:prstGeom prst="rect">
            <a:avLst/>
          </a:prstGeom>
          <a:solidFill>
            <a:srgbClr val="B3C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E7ABC-CE06-74F1-00B9-7418943FDDCD}"/>
              </a:ext>
            </a:extLst>
          </p:cNvPr>
          <p:cNvSpPr/>
          <p:nvPr/>
        </p:nvSpPr>
        <p:spPr>
          <a:xfrm>
            <a:off x="5025416" y="2064778"/>
            <a:ext cx="2020529" cy="3175816"/>
          </a:xfrm>
          <a:prstGeom prst="rect">
            <a:avLst/>
          </a:prstGeom>
          <a:solidFill>
            <a:srgbClr val="B3C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C649D-FF4B-473F-A57F-39DD8B69067B}"/>
              </a:ext>
            </a:extLst>
          </p:cNvPr>
          <p:cNvSpPr/>
          <p:nvPr/>
        </p:nvSpPr>
        <p:spPr>
          <a:xfrm>
            <a:off x="7257338" y="2064778"/>
            <a:ext cx="2020529" cy="3175816"/>
          </a:xfrm>
          <a:prstGeom prst="rect">
            <a:avLst/>
          </a:prstGeom>
          <a:solidFill>
            <a:srgbClr val="B3C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72324-C240-AAE0-015B-448AEFC8E62C}"/>
              </a:ext>
            </a:extLst>
          </p:cNvPr>
          <p:cNvSpPr/>
          <p:nvPr/>
        </p:nvSpPr>
        <p:spPr>
          <a:xfrm>
            <a:off x="9479430" y="2064778"/>
            <a:ext cx="2020529" cy="3175816"/>
          </a:xfrm>
          <a:prstGeom prst="rect">
            <a:avLst/>
          </a:prstGeom>
          <a:solidFill>
            <a:srgbClr val="B3C9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31C0DE-7DC1-699B-2295-518CA09DED81}"/>
              </a:ext>
            </a:extLst>
          </p:cNvPr>
          <p:cNvSpPr/>
          <p:nvPr/>
        </p:nvSpPr>
        <p:spPr>
          <a:xfrm>
            <a:off x="1096295" y="1543663"/>
            <a:ext cx="1012723" cy="1012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72783A-24EE-7A60-E7CA-CEE756F3C659}"/>
              </a:ext>
            </a:extLst>
          </p:cNvPr>
          <p:cNvSpPr/>
          <p:nvPr/>
        </p:nvSpPr>
        <p:spPr>
          <a:xfrm>
            <a:off x="3332471" y="1553495"/>
            <a:ext cx="1012723" cy="1012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9A1FCC-20CE-6E98-EACA-0B2F47E92A20}"/>
              </a:ext>
            </a:extLst>
          </p:cNvPr>
          <p:cNvSpPr/>
          <p:nvPr/>
        </p:nvSpPr>
        <p:spPr>
          <a:xfrm>
            <a:off x="5568647" y="1543661"/>
            <a:ext cx="1012723" cy="1012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A393BA-6883-4385-A729-CC28AAC6514C}"/>
              </a:ext>
            </a:extLst>
          </p:cNvPr>
          <p:cNvSpPr/>
          <p:nvPr/>
        </p:nvSpPr>
        <p:spPr>
          <a:xfrm>
            <a:off x="7804823" y="1573161"/>
            <a:ext cx="1012723" cy="1012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8D791-EC69-974C-E163-21671CBD4DAB}"/>
              </a:ext>
            </a:extLst>
          </p:cNvPr>
          <p:cNvSpPr/>
          <p:nvPr/>
        </p:nvSpPr>
        <p:spPr>
          <a:xfrm>
            <a:off x="10040998" y="1573163"/>
            <a:ext cx="1012723" cy="10127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Internet outline">
            <a:extLst>
              <a:ext uri="{FF2B5EF4-FFF2-40B4-BE49-F238E27FC236}">
                <a16:creationId xmlns:a16="http://schemas.microsoft.com/office/drawing/2014/main" id="{03427CF0-FA4E-5AC4-5E64-EF53EB16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5337" y="1738230"/>
            <a:ext cx="601995" cy="601995"/>
          </a:xfrm>
          <a:prstGeom prst="rect">
            <a:avLst/>
          </a:prstGeom>
        </p:spPr>
      </p:pic>
      <p:pic>
        <p:nvPicPr>
          <p:cNvPr id="24" name="Graphic 23" descr="Cycle with people outline">
            <a:extLst>
              <a:ext uri="{FF2B5EF4-FFF2-40B4-BE49-F238E27FC236}">
                <a16:creationId xmlns:a16="http://schemas.microsoft.com/office/drawing/2014/main" id="{AEECEBAD-0704-1632-CF54-98EC6B3B2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2069" y="1730655"/>
            <a:ext cx="601995" cy="601995"/>
          </a:xfrm>
          <a:prstGeom prst="rect">
            <a:avLst/>
          </a:prstGeom>
        </p:spPr>
      </p:pic>
      <p:pic>
        <p:nvPicPr>
          <p:cNvPr id="26" name="Graphic 25" descr="Money outline">
            <a:extLst>
              <a:ext uri="{FF2B5EF4-FFF2-40B4-BE49-F238E27FC236}">
                <a16:creationId xmlns:a16="http://schemas.microsoft.com/office/drawing/2014/main" id="{AF508A20-6E98-5CC0-1525-603651D1B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3158" y="1733165"/>
            <a:ext cx="601995" cy="6019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39199D-FC1D-FE22-3C8C-DE4A6A860130}"/>
              </a:ext>
            </a:extLst>
          </p:cNvPr>
          <p:cNvSpPr txBox="1"/>
          <p:nvPr/>
        </p:nvSpPr>
        <p:spPr>
          <a:xfrm>
            <a:off x="642881" y="2646141"/>
            <a:ext cx="1909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Economy/Cost</a:t>
            </a:r>
          </a:p>
          <a:p>
            <a:pPr algn="ctr"/>
            <a:endParaRPr lang="en-US" sz="1400" dirty="0">
              <a:cs typeface="Basis Grotesque Arabic Pro Blk" panose="020B0A03030604040103" pitchFamily="34" charset="0"/>
            </a:endParaRPr>
          </a:p>
          <a:p>
            <a:pPr algn="ctr"/>
            <a:r>
              <a:rPr lang="en-US" sz="1400" dirty="0">
                <a:cs typeface="Basis Grotesque Arabic Pro Blk" panose="020B0A03030604040103" pitchFamily="34" charset="0"/>
              </a:rPr>
              <a:t>The ability to balance employee pay expectations with budget constraints.  </a:t>
            </a:r>
          </a:p>
          <a:p>
            <a:pPr algn="ctr"/>
            <a:endParaRPr lang="en-US" sz="1400" dirty="0">
              <a:cs typeface="Basis Grotesque Arabic Pro Blk" panose="020B0A03030604040103" pitchFamily="34" charset="0"/>
            </a:endParaRPr>
          </a:p>
          <a:p>
            <a:pPr algn="ctr"/>
            <a:r>
              <a:rPr lang="en-US" sz="1400" dirty="0">
                <a:cs typeface="Basis Grotesque Arabic Pro Blk" panose="020B0A03030604040103" pitchFamily="34" charset="0"/>
              </a:rPr>
              <a:t>75% Reporting focused on Incentive Based Pay</a:t>
            </a:r>
          </a:p>
          <a:p>
            <a:pPr algn="ctr"/>
            <a:endParaRPr lang="en-US" sz="14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pPr algn="ctr"/>
            <a:endParaRPr lang="en-US" sz="14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345499-9EE0-87EB-8C62-4603ECFFCB03}"/>
              </a:ext>
            </a:extLst>
          </p:cNvPr>
          <p:cNvSpPr txBox="1"/>
          <p:nvPr/>
        </p:nvSpPr>
        <p:spPr>
          <a:xfrm>
            <a:off x="2773829" y="2713882"/>
            <a:ext cx="20997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Leadership and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Development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Leadership, succession,</a:t>
            </a:r>
          </a:p>
          <a:p>
            <a:pPr algn="ctr"/>
            <a:r>
              <a:rPr lang="en-US" sz="1400" dirty="0"/>
              <a:t>inclusion, and</a:t>
            </a:r>
          </a:p>
          <a:p>
            <a:pPr algn="ctr"/>
            <a:r>
              <a:rPr lang="en-US" sz="1400" dirty="0"/>
              <a:t>performance/reward</a:t>
            </a:r>
          </a:p>
          <a:p>
            <a:pPr algn="ctr"/>
            <a:r>
              <a:rPr lang="en-US" sz="1400" dirty="0"/>
              <a:t>models to support</a:t>
            </a:r>
          </a:p>
          <a:p>
            <a:pPr algn="ctr"/>
            <a:r>
              <a:rPr lang="en-US" sz="1400" dirty="0"/>
              <a:t>sustainable growth,</a:t>
            </a:r>
          </a:p>
          <a:p>
            <a:pPr algn="ctr"/>
            <a:r>
              <a:rPr lang="en-US" sz="1400" dirty="0"/>
              <a:t>protect culture, and retain diverse future leaders.</a:t>
            </a:r>
            <a:endParaRPr lang="en-US" sz="14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EA24DD-2CE8-8777-D544-4CB385C53D3A}"/>
              </a:ext>
            </a:extLst>
          </p:cNvPr>
          <p:cNvSpPr txBox="1"/>
          <p:nvPr/>
        </p:nvSpPr>
        <p:spPr>
          <a:xfrm>
            <a:off x="5045081" y="2713881"/>
            <a:ext cx="20106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Technology and AI Impact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Rapid digitization</a:t>
            </a:r>
          </a:p>
          <a:p>
            <a:pPr algn="ctr"/>
            <a:r>
              <a:rPr lang="en-US" sz="1400" dirty="0"/>
              <a:t>demands large-scale upskilling in data, technology, and advisory skills, or the firm risks</a:t>
            </a:r>
          </a:p>
          <a:p>
            <a:pPr algn="ctr"/>
            <a:r>
              <a:rPr lang="en-US" sz="1400" dirty="0"/>
              <a:t>workforce and lost margin opportunities.</a:t>
            </a:r>
            <a:endParaRPr lang="en-US" sz="11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EF63F8-6B8E-E97B-5553-70CBEF32EB55}"/>
              </a:ext>
            </a:extLst>
          </p:cNvPr>
          <p:cNvSpPr txBox="1"/>
          <p:nvPr/>
        </p:nvSpPr>
        <p:spPr>
          <a:xfrm>
            <a:off x="7247509" y="2751921"/>
            <a:ext cx="2030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Remote Work Revolution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Focus on defining a Hybrid structure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Expanding the talent pool while maintaining culture.  </a:t>
            </a:r>
          </a:p>
          <a:p>
            <a:pPr algn="ctr"/>
            <a:endParaRPr lang="en-US" sz="14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  <a:p>
            <a:pPr algn="ctr"/>
            <a:r>
              <a:rPr lang="en-US" sz="1400" dirty="0">
                <a:cs typeface="Basis Grotesque Arabic Pro Blk" panose="020B0A03030604040103" pitchFamily="34" charset="0"/>
              </a:rPr>
              <a:t>Regulations</a:t>
            </a:r>
            <a:endParaRPr lang="en-US" sz="1100" dirty="0">
              <a:cs typeface="Basis Grotesque Arabic Pro Blk" panose="020B0A030306040401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937DDC-8CC6-7C2B-C73B-247DA8E4C097}"/>
              </a:ext>
            </a:extLst>
          </p:cNvPr>
          <p:cNvSpPr txBox="1"/>
          <p:nvPr/>
        </p:nvSpPr>
        <p:spPr>
          <a:xfrm>
            <a:off x="9489260" y="2776503"/>
            <a:ext cx="2010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Employee Well-Being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Focus on employee well being is a key factor for recruitment and retention.  Implementing programs that go beyond traditional health and wellness.</a:t>
            </a:r>
            <a:endParaRPr lang="en-US" sz="1100" dirty="0">
              <a:latin typeface="Abadi ExtraLight" panose="020F0502020204030204" pitchFamily="34" charset="0"/>
              <a:cs typeface="Basis Grotesque Arabic Pro Blk" panose="020B0A030306040401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F0AB6C-5A36-8821-31BC-3957F66EB86F}"/>
              </a:ext>
            </a:extLst>
          </p:cNvPr>
          <p:cNvSpPr/>
          <p:nvPr/>
        </p:nvSpPr>
        <p:spPr>
          <a:xfrm>
            <a:off x="591068" y="5433217"/>
            <a:ext cx="10908891" cy="5841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63540-0ED8-0867-273C-7B4B4B3650EF}"/>
              </a:ext>
            </a:extLst>
          </p:cNvPr>
          <p:cNvSpPr txBox="1"/>
          <p:nvPr/>
        </p:nvSpPr>
        <p:spPr>
          <a:xfrm>
            <a:off x="641554" y="5538120"/>
            <a:ext cx="10908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Wild Cards:  </a:t>
            </a:r>
            <a:r>
              <a:rPr lang="en-US" dirty="0">
                <a:solidFill>
                  <a:schemeClr val="bg1"/>
                </a:solidFill>
              </a:rPr>
              <a:t>Private Equity Influence, Regulatory Changes, War in the Middle East</a:t>
            </a:r>
            <a:endParaRPr lang="en-US" sz="1800" dirty="0">
              <a:solidFill>
                <a:schemeClr val="bg1"/>
              </a:solidFill>
              <a:latin typeface="Basis Grotesque Arabic Pro Blk" panose="020B0A03030604040103" pitchFamily="34" charset="0"/>
              <a:cs typeface="Basis Grotesque Arabic Pro Blk" panose="020B0A03030604040103" pitchFamily="34" charset="0"/>
            </a:endParaRPr>
          </a:p>
        </p:txBody>
      </p:sp>
      <p:pic>
        <p:nvPicPr>
          <p:cNvPr id="15" name="Graphic 14" descr="Care outline">
            <a:extLst>
              <a:ext uri="{FF2B5EF4-FFF2-40B4-BE49-F238E27FC236}">
                <a16:creationId xmlns:a16="http://schemas.microsoft.com/office/drawing/2014/main" id="{8488B127-7B4B-8C33-27CC-CB1E2695C7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0480" y="1749508"/>
            <a:ext cx="637540" cy="637540"/>
          </a:xfrm>
          <a:prstGeom prst="rect">
            <a:avLst/>
          </a:prstGeom>
        </p:spPr>
      </p:pic>
      <p:pic>
        <p:nvPicPr>
          <p:cNvPr id="17" name="Graphic 16" descr="Online meeting outline">
            <a:extLst>
              <a:ext uri="{FF2B5EF4-FFF2-40B4-BE49-F238E27FC236}">
                <a16:creationId xmlns:a16="http://schemas.microsoft.com/office/drawing/2014/main" id="{4951BA66-83E5-AE01-FA1E-B384869E87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0895" y="1767732"/>
            <a:ext cx="611996" cy="6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24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86C2F983-46A9-1D92-AAD9-4A1F4F7C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F1A2-C90B-4F62-8795-88F4CDE7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2705719"/>
            <a:ext cx="4747280" cy="30980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Let’s hear from the experts</a:t>
            </a:r>
            <a:br>
              <a:rPr lang="en-US" sz="6600" kern="1200" dirty="0">
                <a:solidFill>
                  <a:srgbClr val="FFFFFF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</a:br>
            <a:br>
              <a:rPr lang="en-US" sz="6600" kern="1200" dirty="0">
                <a:solidFill>
                  <a:srgbClr val="FFFFFF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</a:br>
            <a:r>
              <a:rPr lang="en-US" sz="6600" kern="1200" dirty="0">
                <a:solidFill>
                  <a:srgbClr val="FFFFFF"/>
                </a:solidFill>
                <a:latin typeface="Basis Grotesque Arabic Pro Blk" panose="020B0A03030604040103" pitchFamily="34" charset="0"/>
                <a:cs typeface="Basis Grotesque Arabic Pro Blk" panose="020B0A03030604040103" pitchFamily="34" charset="0"/>
              </a:rPr>
              <a:t>Panelist discussion</a:t>
            </a:r>
          </a:p>
        </p:txBody>
      </p:sp>
    </p:spTree>
    <p:extLst>
      <p:ext uri="{BB962C8B-B14F-4D97-AF65-F5344CB8AC3E}">
        <p14:creationId xmlns:p14="http://schemas.microsoft.com/office/powerpoint/2010/main" val="48315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398</Words>
  <Application>Microsoft Macintosh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 ExtraLight</vt:lpstr>
      <vt:lpstr>Aptos</vt:lpstr>
      <vt:lpstr>Aptos Display</vt:lpstr>
      <vt:lpstr>Arial</vt:lpstr>
      <vt:lpstr>Basis Grotesque Arabic Pro Blk</vt:lpstr>
      <vt:lpstr>Office Theme</vt:lpstr>
      <vt:lpstr>The Talent Challenge Today. Perspectives from Recruiters, HR &amp; Industry </vt:lpstr>
      <vt:lpstr>PowerPoint Presentation</vt:lpstr>
      <vt:lpstr>PowerPoint Presentation</vt:lpstr>
      <vt:lpstr>PowerPoint Presentation</vt:lpstr>
      <vt:lpstr>PowerPoint Presentation</vt:lpstr>
      <vt:lpstr>Let’s hear from the experts  Panelist discussion</vt:lpstr>
    </vt:vector>
  </TitlesOfParts>
  <Company>Baker Tilly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Pursell, Jena</dc:creator>
  <cp:lastModifiedBy>Ruth Bardos</cp:lastModifiedBy>
  <cp:revision>7</cp:revision>
  <dcterms:created xsi:type="dcterms:W3CDTF">2026-03-12T12:50:20Z</dcterms:created>
  <dcterms:modified xsi:type="dcterms:W3CDTF">2026-03-19T16:04:54Z</dcterms:modified>
</cp:coreProperties>
</file>