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customXml/itemProps184.xml" ContentType="application/vnd.openxmlformats-officedocument.customXmlProperties+xml"/>
  <Override PartName="/customXml/itemProps185.xml" ContentType="application/vnd.openxmlformats-officedocument.customXmlProperties+xml"/>
  <Override PartName="/customXml/itemProps186.xml" ContentType="application/vnd.openxmlformats-officedocument.customXmlProperties+xml"/>
  <Override PartName="/customXml/itemProps187.xml" ContentType="application/vnd.openxmlformats-officedocument.customXmlProperties+xml"/>
  <Override PartName="/customXml/itemProps188.xml" ContentType="application/vnd.openxmlformats-officedocument.customXmlProperties+xml"/>
  <Override PartName="/customXml/itemProps189.xml" ContentType="application/vnd.openxmlformats-officedocument.customXmlProperties+xml"/>
  <Override PartName="/customXml/itemProps190.xml" ContentType="application/vnd.openxmlformats-officedocument.customXmlProperties+xml"/>
  <Override PartName="/customXml/itemProps191.xml" ContentType="application/vnd.openxmlformats-officedocument.customXmlProperties+xml"/>
  <Override PartName="/customXml/itemProps192.xml" ContentType="application/vnd.openxmlformats-officedocument.customXmlProperties+xml"/>
  <Override PartName="/customXml/itemProps193.xml" ContentType="application/vnd.openxmlformats-officedocument.customXmlProperties+xml"/>
  <Override PartName="/customXml/itemProps194.xml" ContentType="application/vnd.openxmlformats-officedocument.customXmlProperties+xml"/>
  <Override PartName="/customXml/itemProps195.xml" ContentType="application/vnd.openxmlformats-officedocument.customXmlProperties+xml"/>
  <Override PartName="/customXml/itemProps196.xml" ContentType="application/vnd.openxmlformats-officedocument.customXmlProperties+xml"/>
  <Override PartName="/customXml/itemProps197.xml" ContentType="application/vnd.openxmlformats-officedocument.customXmlProperties+xml"/>
  <Override PartName="/customXml/itemProps198.xml" ContentType="application/vnd.openxmlformats-officedocument.customXmlProperties+xml"/>
  <Override PartName="/customXml/itemProps199.xml" ContentType="application/vnd.openxmlformats-officedocument.customXmlProperties+xml"/>
  <Override PartName="/customXml/itemProps200.xml" ContentType="application/vnd.openxmlformats-officedocument.customXmlProperties+xml"/>
  <Override PartName="/customXml/itemProps201.xml" ContentType="application/vnd.openxmlformats-officedocument.customXmlProperties+xml"/>
  <Override PartName="/customXml/itemProps202.xml" ContentType="application/vnd.openxmlformats-officedocument.customXmlProperties+xml"/>
  <Override PartName="/customXml/itemProps203.xml" ContentType="application/vnd.openxmlformats-officedocument.customXmlProperties+xml"/>
  <Override PartName="/customXml/itemProps204.xml" ContentType="application/vnd.openxmlformats-officedocument.customXmlProperties+xml"/>
  <Override PartName="/customXml/itemProps205.xml" ContentType="application/vnd.openxmlformats-officedocument.customXmlProperties+xml"/>
  <Override PartName="/customXml/itemProps206.xml" ContentType="application/vnd.openxmlformats-officedocument.customXmlProperties+xml"/>
  <Override PartName="/customXml/itemProps207.xml" ContentType="application/vnd.openxmlformats-officedocument.customXmlProperties+xml"/>
  <Override PartName="/customXml/itemProps208.xml" ContentType="application/vnd.openxmlformats-officedocument.customXmlProperties+xml"/>
  <Override PartName="/customXml/itemProps209.xml" ContentType="application/vnd.openxmlformats-officedocument.customXmlProperties+xml"/>
  <Override PartName="/customXml/itemProps210.xml" ContentType="application/vnd.openxmlformats-officedocument.customXmlProperties+xml"/>
  <Override PartName="/customXml/itemProps211.xml" ContentType="application/vnd.openxmlformats-officedocument.customXmlProperties+xml"/>
  <Override PartName="/customXml/itemProps212.xml" ContentType="application/vnd.openxmlformats-officedocument.customXmlProperties+xml"/>
  <Override PartName="/customXml/itemProps213.xml" ContentType="application/vnd.openxmlformats-officedocument.customXmlProperties+xml"/>
  <Override PartName="/customXml/itemProps214.xml" ContentType="application/vnd.openxmlformats-officedocument.customXmlProperties+xml"/>
  <Override PartName="/customXml/itemProps215.xml" ContentType="application/vnd.openxmlformats-officedocument.customXmlProperties+xml"/>
  <Override PartName="/customXml/itemProps216.xml" ContentType="application/vnd.openxmlformats-officedocument.customXmlProperties+xml"/>
  <Override PartName="/customXml/itemProps217.xml" ContentType="application/vnd.openxmlformats-officedocument.customXmlProperties+xml"/>
  <Override PartName="/customXml/itemProps218.xml" ContentType="application/vnd.openxmlformats-officedocument.customXmlProperties+xml"/>
  <Override PartName="/customXml/itemProps219.xml" ContentType="application/vnd.openxmlformats-officedocument.customXmlProperties+xml"/>
  <Override PartName="/customXml/itemProps220.xml" ContentType="application/vnd.openxmlformats-officedocument.customXmlProperties+xml"/>
  <Override PartName="/customXml/itemProps221.xml" ContentType="application/vnd.openxmlformats-officedocument.customXmlProperties+xml"/>
  <Override PartName="/customXml/itemProps222.xml" ContentType="application/vnd.openxmlformats-officedocument.customXmlProperties+xml"/>
  <Override PartName="/customXml/itemProps223.xml" ContentType="application/vnd.openxmlformats-officedocument.customXmlProperties+xml"/>
  <Override PartName="/customXml/itemProps224.xml" ContentType="application/vnd.openxmlformats-officedocument.customXmlProperties+xml"/>
  <Override PartName="/customXml/itemProps225.xml" ContentType="application/vnd.openxmlformats-officedocument.customXmlProperties+xml"/>
  <Override PartName="/customXml/itemProps226.xml" ContentType="application/vnd.openxmlformats-officedocument.customXmlProperties+xml"/>
  <Override PartName="/customXml/itemProps227.xml" ContentType="application/vnd.openxmlformats-officedocument.customXmlProperties+xml"/>
  <Override PartName="/customXml/itemProps228.xml" ContentType="application/vnd.openxmlformats-officedocument.customXmlProperties+xml"/>
  <Override PartName="/customXml/itemProps229.xml" ContentType="application/vnd.openxmlformats-officedocument.customXmlProperties+xml"/>
  <Override PartName="/customXml/itemProps230.xml" ContentType="application/vnd.openxmlformats-officedocument.customXmlProperties+xml"/>
  <Override PartName="/customXml/itemProps231.xml" ContentType="application/vnd.openxmlformats-officedocument.customXmlProperties+xml"/>
  <Override PartName="/customXml/itemProps232.xml" ContentType="application/vnd.openxmlformats-officedocument.customXmlProperties+xml"/>
  <Override PartName="/customXml/itemProps233.xml" ContentType="application/vnd.openxmlformats-officedocument.customXmlProperties+xml"/>
  <Override PartName="/customXml/itemProps234.xml" ContentType="application/vnd.openxmlformats-officedocument.customXmlProperties+xml"/>
  <Override PartName="/customXml/itemProps235.xml" ContentType="application/vnd.openxmlformats-officedocument.customXmlProperties+xml"/>
  <Override PartName="/customXml/itemProps236.xml" ContentType="application/vnd.openxmlformats-officedocument.customXmlProperties+xml"/>
  <Override PartName="/customXml/itemProps237.xml" ContentType="application/vnd.openxmlformats-officedocument.customXmlProperties+xml"/>
  <Override PartName="/customXml/itemProps238.xml" ContentType="application/vnd.openxmlformats-officedocument.customXmlProperties+xml"/>
  <Override PartName="/customXml/itemProps239.xml" ContentType="application/vnd.openxmlformats-officedocument.customXmlProperties+xml"/>
  <Override PartName="/customXml/itemProps240.xml" ContentType="application/vnd.openxmlformats-officedocument.customXmlProperties+xml"/>
  <Override PartName="/customXml/itemProps241.xml" ContentType="application/vnd.openxmlformats-officedocument.customXmlProperties+xml"/>
  <Override PartName="/customXml/itemProps242.xml" ContentType="application/vnd.openxmlformats-officedocument.customXmlProperties+xml"/>
  <Override PartName="/customXml/itemProps243.xml" ContentType="application/vnd.openxmlformats-officedocument.customXmlProperties+xml"/>
  <Override PartName="/customXml/itemProps244.xml" ContentType="application/vnd.openxmlformats-officedocument.customXmlProperties+xml"/>
  <Override PartName="/customXml/itemProps245.xml" ContentType="application/vnd.openxmlformats-officedocument.customXmlProperties+xml"/>
  <Override PartName="/customXml/itemProps246.xml" ContentType="application/vnd.openxmlformats-officedocument.customXmlProperties+xml"/>
  <Override PartName="/customXml/itemProps247.xml" ContentType="application/vnd.openxmlformats-officedocument.customXmlProperties+xml"/>
  <Override PartName="/customXml/itemProps248.xml" ContentType="application/vnd.openxmlformats-officedocument.customXmlProperties+xml"/>
  <Override PartName="/customXml/itemProps249.xml" ContentType="application/vnd.openxmlformats-officedocument.customXmlProperties+xml"/>
  <Override PartName="/customXml/itemProps250.xml" ContentType="application/vnd.openxmlformats-officedocument.customXmlProperties+xml"/>
  <Override PartName="/customXml/itemProps251.xml" ContentType="application/vnd.openxmlformats-officedocument.customXmlProperties+xml"/>
  <Override PartName="/customXml/itemProps252.xml" ContentType="application/vnd.openxmlformats-officedocument.customXmlProperties+xml"/>
  <Override PartName="/customXml/itemProps253.xml" ContentType="application/vnd.openxmlformats-officedocument.customXmlProperties+xml"/>
  <Override PartName="/customXml/itemProps254.xml" ContentType="application/vnd.openxmlformats-officedocument.customXmlProperties+xml"/>
  <Override PartName="/customXml/itemProps255.xml" ContentType="application/vnd.openxmlformats-officedocument.customXmlProperties+xml"/>
  <Override PartName="/customXml/itemProps256.xml" ContentType="application/vnd.openxmlformats-officedocument.customXmlProperties+xml"/>
  <Override PartName="/customXml/itemProps257.xml" ContentType="application/vnd.openxmlformats-officedocument.customXmlProperties+xml"/>
  <Override PartName="/customXml/itemProps258.xml" ContentType="application/vnd.openxmlformats-officedocument.customXmlProperties+xml"/>
  <Override PartName="/customXml/itemProps259.xml" ContentType="application/vnd.openxmlformats-officedocument.customXmlProperties+xml"/>
  <Override PartName="/customXml/itemProps260.xml" ContentType="application/vnd.openxmlformats-officedocument.customXmlProperties+xml"/>
  <Override PartName="/customXml/itemProps261.xml" ContentType="application/vnd.openxmlformats-officedocument.customXmlProperties+xml"/>
  <Override PartName="/customXml/itemProps262.xml" ContentType="application/vnd.openxmlformats-officedocument.customXmlProperties+xml"/>
  <Override PartName="/customXml/itemProps263.xml" ContentType="application/vnd.openxmlformats-officedocument.customXmlProperties+xml"/>
  <Override PartName="/customXml/itemProps264.xml" ContentType="application/vnd.openxmlformats-officedocument.customXmlProperties+xml"/>
  <Override PartName="/customXml/itemProps265.xml" ContentType="application/vnd.openxmlformats-officedocument.customXmlProperties+xml"/>
  <Override PartName="/customXml/itemProps266.xml" ContentType="application/vnd.openxmlformats-officedocument.customXmlProperties+xml"/>
  <Override PartName="/customXml/itemProps267.xml" ContentType="application/vnd.openxmlformats-officedocument.customXmlProperties+xml"/>
  <Override PartName="/customXml/itemProps268.xml" ContentType="application/vnd.openxmlformats-officedocument.customXmlProperties+xml"/>
  <Override PartName="/customXml/itemProps269.xml" ContentType="application/vnd.openxmlformats-officedocument.customXmlProperties+xml"/>
  <Override PartName="/customXml/itemProps270.xml" ContentType="application/vnd.openxmlformats-officedocument.customXmlProperties+xml"/>
  <Override PartName="/customXml/itemProps271.xml" ContentType="application/vnd.openxmlformats-officedocument.customXmlProperties+xml"/>
  <Override PartName="/customXml/itemProps272.xml" ContentType="application/vnd.openxmlformats-officedocument.customXmlProperties+xml"/>
  <Override PartName="/customXml/itemProps273.xml" ContentType="application/vnd.openxmlformats-officedocument.customXmlProperties+xml"/>
  <Override PartName="/customXml/itemProps274.xml" ContentType="application/vnd.openxmlformats-officedocument.customXmlProperties+xml"/>
  <Override PartName="/customXml/itemProps275.xml" ContentType="application/vnd.openxmlformats-officedocument.customXmlProperties+xml"/>
  <Override PartName="/customXml/itemProps276.xml" ContentType="application/vnd.openxmlformats-officedocument.customXmlProperties+xml"/>
  <Override PartName="/customXml/itemProps277.xml" ContentType="application/vnd.openxmlformats-officedocument.customXmlProperties+xml"/>
  <Override PartName="/customXml/itemProps278.xml" ContentType="application/vnd.openxmlformats-officedocument.customXmlProperties+xml"/>
  <Override PartName="/customXml/itemProps279.xml" ContentType="application/vnd.openxmlformats-officedocument.customXmlProperties+xml"/>
  <Override PartName="/customXml/itemProps280.xml" ContentType="application/vnd.openxmlformats-officedocument.customXmlProperties+xml"/>
  <Override PartName="/customXml/itemProps281.xml" ContentType="application/vnd.openxmlformats-officedocument.customXmlProperties+xml"/>
  <Override PartName="/customXml/itemProps282.xml" ContentType="application/vnd.openxmlformats-officedocument.customXmlProperties+xml"/>
  <Override PartName="/customXml/itemProps283.xml" ContentType="application/vnd.openxmlformats-officedocument.customXmlProperties+xml"/>
  <Override PartName="/customXml/itemProps284.xml" ContentType="application/vnd.openxmlformats-officedocument.customXmlProperties+xml"/>
  <Override PartName="/customXml/itemProps285.xml" ContentType="application/vnd.openxmlformats-officedocument.customXmlProperties+xml"/>
  <Override PartName="/customXml/itemProps286.xml" ContentType="application/vnd.openxmlformats-officedocument.customXmlProperties+xml"/>
  <Override PartName="/customXml/itemProps287.xml" ContentType="application/vnd.openxmlformats-officedocument.customXmlProperties+xml"/>
  <Override PartName="/customXml/itemProps288.xml" ContentType="application/vnd.openxmlformats-officedocument.customXmlProperties+xml"/>
  <Override PartName="/customXml/itemProps289.xml" ContentType="application/vnd.openxmlformats-officedocument.customXmlProperties+xml"/>
  <Override PartName="/customXml/itemProps290.xml" ContentType="application/vnd.openxmlformats-officedocument.customXmlProperties+xml"/>
  <Override PartName="/customXml/itemProps291.xml" ContentType="application/vnd.openxmlformats-officedocument.customXmlProperties+xml"/>
  <Override PartName="/customXml/itemProps292.xml" ContentType="application/vnd.openxmlformats-officedocument.customXmlProperties+xml"/>
  <Override PartName="/customXml/itemProps293.xml" ContentType="application/vnd.openxmlformats-officedocument.customXmlProperties+xml"/>
  <Override PartName="/customXml/itemProps294.xml" ContentType="application/vnd.openxmlformats-officedocument.customXmlProperties+xml"/>
  <Override PartName="/customXml/itemProps295.xml" ContentType="application/vnd.openxmlformats-officedocument.customXmlProperties+xml"/>
  <Override PartName="/customXml/itemProps296.xml" ContentType="application/vnd.openxmlformats-officedocument.customXmlProperties+xml"/>
  <Override PartName="/customXml/itemProps297.xml" ContentType="application/vnd.openxmlformats-officedocument.customXmlProperties+xml"/>
  <Override PartName="/customXml/itemProps298.xml" ContentType="application/vnd.openxmlformats-officedocument.customXmlProperties+xml"/>
  <Override PartName="/customXml/itemProps299.xml" ContentType="application/vnd.openxmlformats-officedocument.customXmlProperties+xml"/>
  <Override PartName="/customXml/itemProps300.xml" ContentType="application/vnd.openxmlformats-officedocument.customXmlProperties+xml"/>
  <Override PartName="/customXml/itemProps30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notesSlides/notesSlide2.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notesSlides/notesSlide3.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2.xml" ContentType="application/vnd.openxmlformats-officedocument.themeOverride+xml"/>
  <Override PartName="/ppt/drawings/drawing7.xml" ContentType="application/vnd.openxmlformats-officedocument.drawingml.chartshapes+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Ex1.xml" ContentType="application/vnd.ms-office.chartex+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302"/>
    <p:sldMasterId id="2147483900" r:id="rId303"/>
    <p:sldMasterId id="2147483737" r:id="rId304"/>
  </p:sldMasterIdLst>
  <p:notesMasterIdLst>
    <p:notesMasterId r:id="rId331"/>
  </p:notesMasterIdLst>
  <p:handoutMasterIdLst>
    <p:handoutMasterId r:id="rId332"/>
  </p:handoutMasterIdLst>
  <p:sldIdLst>
    <p:sldId id="2147475518" r:id="rId305"/>
    <p:sldId id="2147475539" r:id="rId306"/>
    <p:sldId id="309" r:id="rId307"/>
    <p:sldId id="2147482628" r:id="rId308"/>
    <p:sldId id="256" r:id="rId309"/>
    <p:sldId id="257" r:id="rId310"/>
    <p:sldId id="2147475545" r:id="rId311"/>
    <p:sldId id="2147482684" r:id="rId312"/>
    <p:sldId id="2147482681" r:id="rId313"/>
    <p:sldId id="2147482654" r:id="rId314"/>
    <p:sldId id="2147482668" r:id="rId315"/>
    <p:sldId id="2147482663" r:id="rId316"/>
    <p:sldId id="2147469325" r:id="rId317"/>
    <p:sldId id="2147475350" r:id="rId318"/>
    <p:sldId id="2147475349" r:id="rId319"/>
    <p:sldId id="2147483556" r:id="rId320"/>
    <p:sldId id="258" r:id="rId321"/>
    <p:sldId id="2147475352" r:id="rId322"/>
    <p:sldId id="2147482655" r:id="rId323"/>
    <p:sldId id="2147482686" r:id="rId324"/>
    <p:sldId id="2147482683" r:id="rId325"/>
    <p:sldId id="2147482653" r:id="rId326"/>
    <p:sldId id="2147482658" r:id="rId327"/>
    <p:sldId id="2147483647" r:id="rId328"/>
    <p:sldId id="2147482677" r:id="rId329"/>
    <p:sldId id="2147475527" r:id="rId330"/>
  </p:sldIdLst>
  <p:sldSz cx="12192000" cy="6858000"/>
  <p:notesSz cx="6858000" cy="9144000"/>
  <p:custDataLst>
    <p:custData r:id="rId187"/>
    <p:tags r:id="rId333"/>
  </p:custDataLst>
  <p:defaultText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931F21-039C-89F0-3FB2-AF2C3F2BAC26}" name="Lanese, Katie" initials="LK" userId="S::katie.lanese@marsh.com::fb23331e-1d1a-468c-986a-a28fe48e9607" providerId="AD"/>
  <p188:author id="{68A71727-458D-C063-1329-95B63A09957B}" name="Chiappetta, Christie" initials="CC" userId="S::Christie.Chiappetta@guycarp.com::6457b748-e86e-4136-b474-287712b9462e" providerId="AD"/>
  <p188:author id="{4F6EE734-241B-EA88-2B3A-5824A9106322}" name="Patil, Atul Rajaram" initials="" userId="S::Atul.R.Patil@guycarp.com::a2f89a24-6767-41d9-85af-ef5b6306003e" providerId="AD"/>
  <p188:author id="{D9B0486D-A09B-3409-FDD0-4F08231959BF}" name="Murphy, Brendan" initials="MB" userId="S::brendan.murphy@lippincott.com::e63f784d-d49e-40d3-9f65-7b70cf163182" providerId="AD"/>
  <p188:author id="{E13F4F83-1461-5B42-FA9F-7CE40C2A0B08}" name="Bhosle, Kalpesh Chandrakant" initials="KB" userId="S::Kalpesh.Bhosle@guycarp.com::d64cf8c1-f3af-4c9e-b657-cfe46d96ee31" providerId="AD"/>
  <p188:author id="{034BAA8F-CE2C-A2AA-F0AA-4D4EDA2D7E34}" name="Lanese, Katie" initials="KL" userId="S::Katie.Lanese@guycarp.com::fb23331e-1d1a-468c-986a-a28fe48e9607" providerId="AD"/>
  <p188:author id="{5EFE7BAE-B5D6-E9B8-DDD8-DE1C89BBA168}" name="Lanese, Katie" initials="LK" userId="S::katie.lanese@guycarp.com::fb23331e-1d1a-468c-986a-a28fe48e9607" providerId="AD"/>
  <p188:author id="{5C3D7ABE-94C7-9D76-360E-485537DAB340}" name="Dindorkar, Aditya" initials="AD" userId="S::Aditya.Dindorkar@guycarp.com::660a20db-fad4-461f-942b-0110d5a75a69" providerId="AD"/>
  <p188:author id="{C2C6BDE0-B581-7F5C-FD28-78DD3A14C577}" name="Dindorkar, Aditya" initials="AD" userId="S::aditya.dindorkar@marsh.com::660a20db-fad4-461f-942b-0110d5a75a69" providerId="AD"/>
  <p188:author id="{87B07EFA-F190-FDDE-2387-BA5172D8877F}" name="Singhania, Rahul Pramod" initials="RS" userId="S::Rahul.Singhania@guycarp.com::603f38f7-5061-4628-8f2b-02cdb055237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ringer, Adam" initials="SA" lastIdx="13" clrIdx="0">
    <p:extLst>
      <p:ext uri="{19B8F6BF-5375-455C-9EA6-DF929625EA0E}">
        <p15:presenceInfo xmlns:p15="http://schemas.microsoft.com/office/powerpoint/2012/main" userId="S::adam.stringer@lippincott.com::7e8bf982-08f3-4205-8544-04909412e7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EDEDE"/>
    <a:srgbClr val="0B4BFF"/>
    <a:srgbClr val="82BAFF"/>
    <a:srgbClr val="CEECFF"/>
    <a:srgbClr val="000F47"/>
    <a:srgbClr val="FFBF00"/>
    <a:srgbClr val="BDCBFF"/>
    <a:srgbClr val="FF0000"/>
    <a:srgbClr val="6ABF3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C4F41C-F367-4FD8-AB5B-D833A86087A2}" v="137" dt="2026-09-21T21:14:34.094"/>
  </p1510:revLst>
</p1510:revInfo>
</file>

<file path=ppt/tableStyles.xml><?xml version="1.0" encoding="utf-8"?>
<a:tblStyleLst xmlns:a="http://schemas.openxmlformats.org/drawingml/2006/main" def="{C1A551C0-2026-AC11-E31C-4D4D43000001}">
  <a:tblStyle styleId="{C1A551C0-2026-AC11-E31C-4D4D43000001}" styleName="Marsh 2026 Brand Table 1">
    <a:wholeTbl>
      <a:tcTxStyle>
        <a:fontRef idx="minor">
          <a:schemeClr val="dk1"/>
        </a:fontRef>
        <a:schemeClr val="dk1"/>
      </a:tcTxStyle>
      <a:tcStyle>
        <a:tcBdr>
          <a:left>
            <a:ln w="12700" cmpd="sng">
              <a:noFill/>
            </a:ln>
          </a:left>
          <a:right>
            <a:ln w="12700" cmpd="sng">
              <a:noFill/>
            </a:ln>
          </a:right>
          <a:top>
            <a:ln w="12700" cmpd="sng">
              <a:noFill/>
            </a:ln>
          </a:top>
          <a:bottom>
            <a:ln w="12700" cmpd="sng">
              <a:noFill/>
            </a:ln>
          </a:bottom>
          <a:insideH>
            <a:ln w="6350" cmpd="sng">
              <a:solidFill>
                <a:schemeClr val="dk1">
                  <a:tint val="100000"/>
                </a:schemeClr>
              </a:solidFill>
            </a:ln>
          </a:insideH>
          <a:insideV>
            <a:ln w="12700" cmpd="sng">
              <a:noFill/>
            </a:ln>
          </a:insideV>
        </a:tcBdr>
        <a:fill>
          <a:solidFill>
            <a:schemeClr val="lt1">
              <a:tint val="100000"/>
            </a:schemeClr>
          </a:solidFill>
        </a:fill>
      </a:tcStyle>
    </a:wholeTbl>
    <a:lastCol>
      <a:tcTxStyle b="on">
        <a:fontRef idx="minor">
          <a:prstClr val="black"/>
        </a:fontRef>
        <a:schemeClr val="dk1"/>
      </a:tcTxStyle>
      <a:tcStyle>
        <a:tcBdr/>
        <a:fill>
          <a:solidFill>
            <a:schemeClr val="lt1">
              <a:tint val="100000"/>
            </a:schemeClr>
          </a:solidFill>
        </a:fill>
      </a:tcStyle>
    </a:lastCol>
    <a:firstCol>
      <a:tcTxStyle b="on">
        <a:fontRef idx="minor">
          <a:prstClr val="black"/>
        </a:fontRef>
        <a:schemeClr val="dk1"/>
      </a:tcTxStyle>
      <a:tcStyle>
        <a:tcBdr/>
        <a:fill>
          <a:solidFill>
            <a:schemeClr val="lt1">
              <a:tint val="100000"/>
            </a:schemeClr>
          </a:solidFill>
        </a:fill>
      </a:tcStyle>
    </a:firstCol>
    <a:lastRow>
      <a:tcTxStyle b="on">
        <a:fontRef idx="minor">
          <a:prstClr val="black"/>
        </a:fontRef>
        <a:schemeClr val="dk1"/>
      </a:tcTxStyle>
      <a:tcStyle>
        <a:tcBdr>
          <a:left>
            <a:ln w="12700" cmpd="sng">
              <a:noFill/>
            </a:ln>
          </a:left>
          <a:right>
            <a:ln w="12700" cmpd="sng">
              <a:noFill/>
            </a:ln>
          </a:right>
          <a:top>
            <a:ln w="12700" cmpd="sng">
              <a:solidFill>
                <a:schemeClr val="dk1">
                  <a:tint val="100000"/>
                </a:schemeClr>
              </a:solidFill>
            </a:ln>
          </a:top>
          <a:bottom>
            <a:ln w="12700" cmpd="sng">
              <a:solidFill>
                <a:schemeClr val="dk1">
                  <a:tint val="100000"/>
                </a:schemeClr>
              </a:solidFill>
            </a:ln>
          </a:bottom>
          <a:insideH>
            <a:ln w="12700" cmpd="sng">
              <a:solidFill>
                <a:schemeClr val="dk1">
                  <a:tint val="100000"/>
                </a:schemeClr>
              </a:solidFill>
            </a:ln>
          </a:insideH>
          <a:insideV>
            <a:ln w="12700" cmpd="sng">
              <a:noFill/>
            </a:ln>
          </a:insideV>
        </a:tcBdr>
        <a:fill>
          <a:solidFill>
            <a:schemeClr val="lt1">
              <a:tint val="100000"/>
            </a:schemeClr>
          </a:solidFill>
        </a:fill>
      </a:tcStyle>
    </a:lastRow>
    <a:firstRow>
      <a:tcTxStyle b="on">
        <a:fontRef idx="minor">
          <a:schemeClr val="lt1"/>
        </a:fontRef>
        <a:schemeClr val="lt1"/>
      </a:tcTxStyle>
      <a:tcStyle>
        <a:tcBdr/>
        <a:fill>
          <a:solidFill>
            <a:schemeClr val="dk1"/>
          </a:solidFill>
        </a:fill>
      </a:tcStyle>
    </a:firstRow>
  </a:tblStyle>
  <a:tblStyle styleId="{C1A551C0-2026-AC11-E31C-4D4D43000002}" styleName="Marsh 2026 Brand Table 2">
    <a:wholeTbl>
      <a:tcTxStyle>
        <a:fontRef idx="minor">
          <a:schemeClr val="dk1"/>
        </a:fontRef>
        <a:schemeClr val="dk1"/>
      </a:tcTxStyle>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fill>
          <a:solidFill>
            <a:schemeClr val="lt1">
              <a:tint val="100000"/>
            </a:schemeClr>
          </a:solidFill>
        </a:fill>
      </a:tcStyle>
    </a:wholeTbl>
    <a:band1H>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fill>
          <a:solidFill>
            <a:srgbClr val="F7F3EE"/>
          </a:solidFill>
        </a:fill>
      </a:tcStyle>
    </a:band1H>
    <a:band2H>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tcStyle>
    </a:band2H>
    <a:band1V>
      <a:tcStyle>
        <a:tcBdr/>
        <a:fill>
          <a:solidFill>
            <a:srgbClr val="F7F3EE"/>
          </a:solidFill>
        </a:fill>
      </a:tcStyle>
    </a:band1V>
    <a:band2V>
      <a:tcStyle>
        <a:tcBdr/>
      </a:tcStyle>
    </a:band2V>
    <a:lastCol>
      <a:tcTxStyle b="on">
        <a:fontRef idx="minor">
          <a:prstClr val="black"/>
        </a:fontRef>
        <a:schemeClr val="dk1"/>
      </a:tcTxStyle>
      <a:tcStyle>
        <a:tcBdr/>
        <a:fill>
          <a:solidFill>
            <a:schemeClr val="accent5">
              <a:tint val="100000"/>
            </a:schemeClr>
          </a:solidFill>
        </a:fill>
      </a:tcStyle>
    </a:lastCol>
    <a:firstCol>
      <a:tcTxStyle b="on">
        <a:fontRef idx="minor">
          <a:prstClr val="black"/>
        </a:fontRef>
        <a:schemeClr val="dk1"/>
      </a:tcTxStyle>
      <a:tcStyle>
        <a:tcBdr/>
        <a:fill>
          <a:solidFill>
            <a:schemeClr val="accent5"/>
          </a:solidFill>
        </a:fill>
      </a:tcStyle>
    </a:firstCol>
    <a:lastRow>
      <a:tcTxStyle b="on">
        <a:fontRef idx="minor">
          <a:schemeClr val="dk1"/>
        </a:fontRef>
        <a:schemeClr val="dk1"/>
      </a:tcTxStyle>
      <a:tcStyle>
        <a:tcBdr/>
        <a:fill>
          <a:solidFill>
            <a:schemeClr val="accent5"/>
          </a:solidFill>
        </a:fill>
      </a:tcStyle>
    </a:lastRow>
    <a:firstRow>
      <a:tcTxStyle b="on">
        <a:fontRef idx="minor">
          <a:schemeClr val="lt1"/>
        </a:fontRef>
        <a:schemeClr val="lt1"/>
      </a:tcTxStyle>
      <a:tcStyle>
        <a:tcBdr/>
        <a:fill>
          <a:solidFill>
            <a:schemeClr val="dk1"/>
          </a:solidFill>
        </a:fill>
      </a:tcStyle>
    </a:firstRow>
  </a:tblStyle>
  <a:tblStyle styleId="{C1A551C0-2021-AC11-E31C-4D4D43000001}" styleName="MMC 2021 Brand Table 1">
    <a:wholeTbl>
      <a:tcTxStyle>
        <a:fontRef idx="minor">
          <a:schemeClr val="dk1"/>
        </a:fontRef>
        <a:schemeClr val="dk1"/>
      </a:tcTxStyle>
      <a:tcStyle>
        <a:tcBdr>
          <a:left>
            <a:ln w="12700" cmpd="sng">
              <a:noFill/>
            </a:ln>
          </a:left>
          <a:right>
            <a:ln w="12700" cmpd="sng">
              <a:noFill/>
            </a:ln>
          </a:right>
          <a:top>
            <a:ln w="12700" cmpd="sng">
              <a:noFill/>
            </a:ln>
          </a:top>
          <a:bottom>
            <a:ln w="12700" cmpd="sng">
              <a:noFill/>
            </a:ln>
          </a:bottom>
          <a:insideH>
            <a:ln w="12700" cmpd="sng">
              <a:solidFill>
                <a:srgbClr val="949494"/>
              </a:solidFill>
            </a:ln>
          </a:insideH>
          <a:insideV>
            <a:ln w="12700" cmpd="sng">
              <a:noFill/>
            </a:ln>
          </a:insideV>
        </a:tcBdr>
        <a:fill>
          <a:solidFill>
            <a:schemeClr val="lt1">
              <a:tint val="100000"/>
            </a:schemeClr>
          </a:solidFill>
        </a:fill>
      </a:tcStyle>
    </a:wholeTbl>
    <a:band1H>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fill>
          <a:solidFill>
            <a:srgbClr val="F0F0F0"/>
          </a:solidFill>
        </a:fill>
      </a:tcStyle>
    </a:band1H>
    <a:band2H>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tcStyle>
    </a:band2H>
    <a:band1V>
      <a:tcStyle>
        <a:tcBdr/>
        <a:fill>
          <a:solidFill>
            <a:srgbClr val="F0F0F0"/>
          </a:solidFill>
        </a:fill>
      </a:tcStyle>
    </a:band1V>
    <a:band2V>
      <a:tcStyle>
        <a:tcBdr/>
      </a:tcStyle>
    </a:band2V>
    <a:lastCol>
      <a:tcTxStyle b="on">
        <a:fontRef idx="minor">
          <a:prstClr val="black"/>
        </a:fontRef>
        <a:schemeClr val="bg1"/>
      </a:tcTxStyle>
      <a:tcStyle>
        <a:tcBdr>
          <a:insideH>
            <a:ln w="12700" cmpd="sng">
              <a:solidFill>
                <a:srgbClr val="FFFFFF"/>
              </a:solidFill>
            </a:ln>
          </a:insideH>
        </a:tcBdr>
        <a:fill>
          <a:solidFill>
            <a:schemeClr val="accent1">
              <a:tint val="100000"/>
            </a:schemeClr>
          </a:solidFill>
        </a:fill>
      </a:tcStyle>
    </a:lastCol>
    <a:firstCol>
      <a:tcTxStyle b="on">
        <a:fontRef idx="minor">
          <a:prstClr val="black"/>
        </a:fontRef>
        <a:schemeClr val="bg1"/>
      </a:tcTxStyle>
      <a:tcStyle>
        <a:tcBdr>
          <a:insideH>
            <a:ln w="12700" cmpd="sng">
              <a:solidFill>
                <a:srgbClr val="FFFFFF"/>
              </a:solidFill>
            </a:ln>
          </a:insideH>
        </a:tcBdr>
        <a:fill>
          <a:solidFill>
            <a:schemeClr val="accent1"/>
          </a:solidFill>
        </a:fill>
      </a:tcStyle>
    </a:firstCol>
    <a:lastRow>
      <a:tcTxStyle b="on">
        <a:fontRef idx="minor">
          <a:schemeClr val="bg1"/>
        </a:fontRef>
        <a:schemeClr val="bg1"/>
      </a:tcTxStyle>
      <a:tcStyle>
        <a:tcBdr/>
        <a:fill>
          <a:solidFill>
            <a:srgbClr val="565656"/>
          </a:solidFill>
        </a:fill>
      </a:tcStyle>
    </a:lastRow>
    <a:firstRow>
      <a:tcTxStyle b="on">
        <a:fontRef idx="minor">
          <a:schemeClr val="bg1"/>
        </a:fontRef>
        <a:schemeClr val="bg1"/>
      </a:tcTxStyle>
      <a:tcStyle>
        <a:tcBdr/>
        <a:fill>
          <a:solidFill>
            <a:srgbClr val="002C77"/>
          </a:solidFill>
        </a:fill>
      </a:tcStyle>
    </a:firstRow>
  </a:tblStyle>
  <a:tblStyle styleId="{C1A551C0-2021-AC11-E31C-4D4D43000002}" styleName="MMC 2021 Brand Table 2">
    <a:wholeTbl>
      <a:tcTxStyle>
        <a:fontRef idx="minor">
          <a:schemeClr val="dk1"/>
        </a:fontRef>
        <a:schemeClr val="dk1"/>
      </a:tcTxStyle>
      <a:tcStyle>
        <a:tcBdr>
          <a:left>
            <a:ln w="12700" cmpd="sng">
              <a:noFill/>
            </a:ln>
          </a:left>
          <a:right>
            <a:ln w="12700" cmpd="sng">
              <a:noFill/>
            </a:ln>
          </a:right>
          <a:top>
            <a:ln w="12700" cmpd="sng">
              <a:noFill/>
            </a:ln>
          </a:top>
          <a:bottom>
            <a:ln w="12700" cmpd="sng">
              <a:noFill/>
            </a:ln>
          </a:bottom>
          <a:insideH>
            <a:ln w="12700" cmpd="sng">
              <a:solidFill>
                <a:srgbClr val="949494"/>
              </a:solidFill>
            </a:ln>
          </a:insideH>
          <a:insideV>
            <a:ln w="12700" cmpd="sng">
              <a:noFill/>
            </a:ln>
          </a:insideV>
        </a:tcBdr>
        <a:fill>
          <a:solidFill>
            <a:schemeClr val="lt1">
              <a:tint val="100000"/>
            </a:schemeClr>
          </a:solidFill>
        </a:fill>
      </a:tcStyle>
    </a:wholeTbl>
    <a:lastCol>
      <a:tcTxStyle b="on">
        <a:fontRef idx="minor">
          <a:prstClr val="black"/>
        </a:fontRef>
        <a:schemeClr val="dk1"/>
      </a:tcTxStyle>
      <a:tcStyle>
        <a:tcBdr/>
        <a:fill>
          <a:solidFill>
            <a:schemeClr val="lt1">
              <a:tint val="100000"/>
            </a:schemeClr>
          </a:solidFill>
        </a:fill>
      </a:tcStyle>
    </a:lastCol>
    <a:firstCol>
      <a:tcTxStyle b="on">
        <a:fontRef idx="minor">
          <a:prstClr val="black"/>
        </a:fontRef>
        <a:schemeClr val="dk1"/>
      </a:tcTxStyle>
      <a:tcStyle>
        <a:tcBdr/>
        <a:fill>
          <a:solidFill>
            <a:schemeClr val="lt1">
              <a:tint val="100000"/>
            </a:schemeClr>
          </a:solidFill>
        </a:fill>
      </a:tcStyle>
    </a:firstCol>
    <a:lastRow>
      <a:tcTxStyle>
        <a:fontRef idx="minor">
          <a:prstClr val="black"/>
        </a:fontRef>
        <a:schemeClr val="dk1"/>
      </a:tcTxStyle>
      <a:tcStyle>
        <a:tcBdr>
          <a:left>
            <a:ln w="12700" cmpd="sng">
              <a:noFill/>
            </a:ln>
          </a:left>
          <a:right>
            <a:ln w="12700" cmpd="sng">
              <a:noFill/>
            </a:ln>
          </a:right>
          <a:top>
            <a:ln w="28575" cmpd="sng">
              <a:solidFill>
                <a:srgbClr val="565656"/>
              </a:solidFill>
            </a:ln>
          </a:top>
          <a:bottom>
            <a:ln w="28575" cmpd="sng">
              <a:solidFill>
                <a:srgbClr val="565656"/>
              </a:solidFill>
            </a:ln>
          </a:bottom>
          <a:insideH>
            <a:ln w="28575" cmpd="sng">
              <a:solidFill>
                <a:srgbClr val="565656"/>
              </a:solidFill>
            </a:ln>
          </a:insideH>
          <a:insideV>
            <a:ln w="12700" cmpd="sng">
              <a:noFill/>
            </a:ln>
          </a:insideV>
        </a:tcBdr>
        <a:fill>
          <a:solidFill>
            <a:schemeClr val="lt1">
              <a:tint val="100000"/>
            </a:schemeClr>
          </a:solidFill>
        </a:fill>
      </a:tcStyle>
    </a:lastRow>
    <a:firstRow>
      <a:tcTxStyle b="on">
        <a:fontRef idx="minor">
          <a:schemeClr val="bg1"/>
        </a:fontRef>
        <a:srgbClr val="002C77"/>
      </a:tcTxStyle>
      <a:tcStyle>
        <a:tcBdr/>
        <a:fill>
          <a:solidFill>
            <a:schemeClr val="lt1">
              <a:tint val="10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99" Type="http://schemas.openxmlformats.org/officeDocument/2006/relationships/customXml" Target="../customXml/item299.xml"/><Relationship Id="rId21" Type="http://schemas.openxmlformats.org/officeDocument/2006/relationships/customXml" Target="../customXml/item21.xml"/><Relationship Id="rId63" Type="http://schemas.openxmlformats.org/officeDocument/2006/relationships/customXml" Target="../customXml/item63.xml"/><Relationship Id="rId159" Type="http://schemas.openxmlformats.org/officeDocument/2006/relationships/customXml" Target="../customXml/item159.xml"/><Relationship Id="rId324" Type="http://schemas.openxmlformats.org/officeDocument/2006/relationships/slide" Target="slides/slide20.xml"/><Relationship Id="rId170" Type="http://schemas.openxmlformats.org/officeDocument/2006/relationships/customXml" Target="../customXml/item170.xml"/><Relationship Id="rId226" Type="http://schemas.openxmlformats.org/officeDocument/2006/relationships/customXml" Target="../customXml/item226.xml"/><Relationship Id="rId268" Type="http://schemas.openxmlformats.org/officeDocument/2006/relationships/customXml" Target="../customXml/item268.xml"/><Relationship Id="rId32" Type="http://schemas.openxmlformats.org/officeDocument/2006/relationships/customXml" Target="../customXml/item32.xml"/><Relationship Id="rId74" Type="http://schemas.openxmlformats.org/officeDocument/2006/relationships/customXml" Target="../customXml/item74.xml"/><Relationship Id="rId128" Type="http://schemas.openxmlformats.org/officeDocument/2006/relationships/customXml" Target="../customXml/item128.xml"/><Relationship Id="rId335" Type="http://schemas.openxmlformats.org/officeDocument/2006/relationships/presProps" Target="presProps.xml"/><Relationship Id="rId5" Type="http://schemas.openxmlformats.org/officeDocument/2006/relationships/customXml" Target="../customXml/item5.xml"/><Relationship Id="rId181" Type="http://schemas.openxmlformats.org/officeDocument/2006/relationships/customXml" Target="../customXml/item181.xml"/><Relationship Id="rId237" Type="http://schemas.openxmlformats.org/officeDocument/2006/relationships/customXml" Target="../customXml/item237.xml"/><Relationship Id="rId279" Type="http://schemas.openxmlformats.org/officeDocument/2006/relationships/customXml" Target="../customXml/item279.xml"/><Relationship Id="rId43" Type="http://schemas.openxmlformats.org/officeDocument/2006/relationships/customXml" Target="../customXml/item43.xml"/><Relationship Id="rId139" Type="http://schemas.openxmlformats.org/officeDocument/2006/relationships/customXml" Target="../customXml/item139.xml"/><Relationship Id="rId290" Type="http://schemas.openxmlformats.org/officeDocument/2006/relationships/customXml" Target="../customXml/item290.xml"/><Relationship Id="rId304" Type="http://schemas.openxmlformats.org/officeDocument/2006/relationships/slideMaster" Target="slideMasters/slideMaster3.xml"/><Relationship Id="rId85" Type="http://schemas.openxmlformats.org/officeDocument/2006/relationships/customXml" Target="../customXml/item85.xml"/><Relationship Id="rId150" Type="http://schemas.openxmlformats.org/officeDocument/2006/relationships/customXml" Target="../customXml/item150.xml"/><Relationship Id="rId192" Type="http://schemas.openxmlformats.org/officeDocument/2006/relationships/customXml" Target="../customXml/item192.xml"/><Relationship Id="rId206" Type="http://schemas.openxmlformats.org/officeDocument/2006/relationships/customXml" Target="../customXml/item206.xml"/><Relationship Id="rId248" Type="http://schemas.openxmlformats.org/officeDocument/2006/relationships/customXml" Target="../customXml/item248.xml"/><Relationship Id="rId12" Type="http://schemas.openxmlformats.org/officeDocument/2006/relationships/customXml" Target="../customXml/item12.xml"/><Relationship Id="rId108" Type="http://schemas.openxmlformats.org/officeDocument/2006/relationships/customXml" Target="../customXml/item108.xml"/><Relationship Id="rId315" Type="http://schemas.openxmlformats.org/officeDocument/2006/relationships/slide" Target="slides/slide11.xml"/><Relationship Id="rId54" Type="http://schemas.openxmlformats.org/officeDocument/2006/relationships/customXml" Target="../customXml/item54.xml"/><Relationship Id="rId96" Type="http://schemas.openxmlformats.org/officeDocument/2006/relationships/customXml" Target="../customXml/item96.xml"/><Relationship Id="rId161" Type="http://schemas.openxmlformats.org/officeDocument/2006/relationships/customXml" Target="../customXml/item161.xml"/><Relationship Id="rId217" Type="http://schemas.openxmlformats.org/officeDocument/2006/relationships/customXml" Target="../customXml/item217.xml"/><Relationship Id="rId259" Type="http://schemas.openxmlformats.org/officeDocument/2006/relationships/customXml" Target="../customXml/item259.xml"/><Relationship Id="rId23" Type="http://schemas.openxmlformats.org/officeDocument/2006/relationships/customXml" Target="../customXml/item23.xml"/><Relationship Id="rId119" Type="http://schemas.openxmlformats.org/officeDocument/2006/relationships/customXml" Target="../customXml/item119.xml"/><Relationship Id="rId270" Type="http://schemas.openxmlformats.org/officeDocument/2006/relationships/customXml" Target="../customXml/item270.xml"/><Relationship Id="rId326" Type="http://schemas.openxmlformats.org/officeDocument/2006/relationships/slide" Target="slides/slide22.xml"/><Relationship Id="rId65" Type="http://schemas.openxmlformats.org/officeDocument/2006/relationships/customXml" Target="../customXml/item65.xml"/><Relationship Id="rId130" Type="http://schemas.openxmlformats.org/officeDocument/2006/relationships/customXml" Target="../customXml/item130.xml"/><Relationship Id="rId172" Type="http://schemas.openxmlformats.org/officeDocument/2006/relationships/customXml" Target="../customXml/item172.xml"/><Relationship Id="rId228" Type="http://schemas.openxmlformats.org/officeDocument/2006/relationships/customXml" Target="../customXml/item228.xml"/><Relationship Id="rId281" Type="http://schemas.openxmlformats.org/officeDocument/2006/relationships/customXml" Target="../customXml/item281.xml"/><Relationship Id="rId337" Type="http://schemas.openxmlformats.org/officeDocument/2006/relationships/theme" Target="theme/theme1.xml"/><Relationship Id="rId34" Type="http://schemas.openxmlformats.org/officeDocument/2006/relationships/customXml" Target="../customXml/item34.xml"/><Relationship Id="rId76" Type="http://schemas.openxmlformats.org/officeDocument/2006/relationships/customXml" Target="../customXml/item76.xml"/><Relationship Id="rId141" Type="http://schemas.openxmlformats.org/officeDocument/2006/relationships/customXml" Target="../customXml/item141.xml"/><Relationship Id="rId7" Type="http://schemas.openxmlformats.org/officeDocument/2006/relationships/customXml" Target="../customXml/item7.xml"/><Relationship Id="rId183" Type="http://schemas.openxmlformats.org/officeDocument/2006/relationships/customXml" Target="../customXml/item183.xml"/><Relationship Id="rId239" Type="http://schemas.openxmlformats.org/officeDocument/2006/relationships/customXml" Target="../customXml/item239.xml"/><Relationship Id="rId250" Type="http://schemas.openxmlformats.org/officeDocument/2006/relationships/customXml" Target="../customXml/item250.xml"/><Relationship Id="rId292" Type="http://schemas.openxmlformats.org/officeDocument/2006/relationships/customXml" Target="../customXml/item292.xml"/><Relationship Id="rId306" Type="http://schemas.openxmlformats.org/officeDocument/2006/relationships/slide" Target="slides/slide2.xml"/><Relationship Id="rId45" Type="http://schemas.openxmlformats.org/officeDocument/2006/relationships/customXml" Target="../customXml/item45.xml"/><Relationship Id="rId87" Type="http://schemas.openxmlformats.org/officeDocument/2006/relationships/customXml" Target="../customXml/item87.xml"/><Relationship Id="rId110" Type="http://schemas.openxmlformats.org/officeDocument/2006/relationships/customXml" Target="../customXml/item110.xml"/><Relationship Id="rId152" Type="http://schemas.openxmlformats.org/officeDocument/2006/relationships/customXml" Target="../customXml/item152.xml"/><Relationship Id="rId194" Type="http://schemas.openxmlformats.org/officeDocument/2006/relationships/customXml" Target="../customXml/item194.xml"/><Relationship Id="rId208" Type="http://schemas.openxmlformats.org/officeDocument/2006/relationships/customXml" Target="../customXml/item208.xml"/><Relationship Id="rId240" Type="http://schemas.openxmlformats.org/officeDocument/2006/relationships/customXml" Target="../customXml/item240.xml"/><Relationship Id="rId261" Type="http://schemas.openxmlformats.org/officeDocument/2006/relationships/customXml" Target="../customXml/item261.xml"/><Relationship Id="rId14" Type="http://schemas.openxmlformats.org/officeDocument/2006/relationships/customXml" Target="../customXml/item14.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282" Type="http://schemas.openxmlformats.org/officeDocument/2006/relationships/customXml" Target="../customXml/item282.xml"/><Relationship Id="rId317" Type="http://schemas.openxmlformats.org/officeDocument/2006/relationships/slide" Target="slides/slide13.xml"/><Relationship Id="rId338" Type="http://schemas.openxmlformats.org/officeDocument/2006/relationships/tableStyles" Target="tableStyles.xml"/><Relationship Id="rId8" Type="http://schemas.openxmlformats.org/officeDocument/2006/relationships/customXml" Target="../customXml/item8.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customXml" Target="../customXml/item184.xml"/><Relationship Id="rId219" Type="http://schemas.openxmlformats.org/officeDocument/2006/relationships/customXml" Target="../customXml/item219.xml"/><Relationship Id="rId230" Type="http://schemas.openxmlformats.org/officeDocument/2006/relationships/customXml" Target="../customXml/item230.xml"/><Relationship Id="rId251" Type="http://schemas.openxmlformats.org/officeDocument/2006/relationships/customXml" Target="../customXml/item251.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272" Type="http://schemas.openxmlformats.org/officeDocument/2006/relationships/customXml" Target="../customXml/item272.xml"/><Relationship Id="rId293" Type="http://schemas.openxmlformats.org/officeDocument/2006/relationships/customXml" Target="../customXml/item293.xml"/><Relationship Id="rId307" Type="http://schemas.openxmlformats.org/officeDocument/2006/relationships/slide" Target="slides/slide3.xml"/><Relationship Id="rId328" Type="http://schemas.openxmlformats.org/officeDocument/2006/relationships/slide" Target="slides/slide24.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95" Type="http://schemas.openxmlformats.org/officeDocument/2006/relationships/customXml" Target="../customXml/item195.xml"/><Relationship Id="rId209" Type="http://schemas.openxmlformats.org/officeDocument/2006/relationships/customXml" Target="../customXml/item209.xml"/><Relationship Id="rId220" Type="http://schemas.openxmlformats.org/officeDocument/2006/relationships/customXml" Target="../customXml/item220.xml"/><Relationship Id="rId241" Type="http://schemas.openxmlformats.org/officeDocument/2006/relationships/customXml" Target="../customXml/item241.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262" Type="http://schemas.openxmlformats.org/officeDocument/2006/relationships/customXml" Target="../customXml/item262.xml"/><Relationship Id="rId283" Type="http://schemas.openxmlformats.org/officeDocument/2006/relationships/customXml" Target="../customXml/item283.xml"/><Relationship Id="rId318" Type="http://schemas.openxmlformats.org/officeDocument/2006/relationships/slide" Target="slides/slide14.xml"/><Relationship Id="rId339" Type="http://schemas.microsoft.com/office/2016/11/relationships/changesInfo" Target="changesInfos/changesInfo1.xml"/><Relationship Id="rId78" Type="http://schemas.openxmlformats.org/officeDocument/2006/relationships/customXml" Target="../customXml/item78.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64" Type="http://schemas.openxmlformats.org/officeDocument/2006/relationships/customXml" Target="../customXml/item164.xml"/><Relationship Id="rId185" Type="http://schemas.openxmlformats.org/officeDocument/2006/relationships/customXml" Target="../customXml/item185.xml"/><Relationship Id="rId9" Type="http://schemas.openxmlformats.org/officeDocument/2006/relationships/customXml" Target="../customXml/item9.xml"/><Relationship Id="rId210" Type="http://schemas.openxmlformats.org/officeDocument/2006/relationships/customXml" Target="../customXml/item210.xml"/><Relationship Id="rId26" Type="http://schemas.openxmlformats.org/officeDocument/2006/relationships/customXml" Target="../customXml/item26.xml"/><Relationship Id="rId231" Type="http://schemas.openxmlformats.org/officeDocument/2006/relationships/customXml" Target="../customXml/item231.xml"/><Relationship Id="rId252" Type="http://schemas.openxmlformats.org/officeDocument/2006/relationships/customXml" Target="../customXml/item252.xml"/><Relationship Id="rId273" Type="http://schemas.openxmlformats.org/officeDocument/2006/relationships/customXml" Target="../customXml/item273.xml"/><Relationship Id="rId294" Type="http://schemas.openxmlformats.org/officeDocument/2006/relationships/customXml" Target="../customXml/item294.xml"/><Relationship Id="rId308" Type="http://schemas.openxmlformats.org/officeDocument/2006/relationships/slide" Target="slides/slide4.xml"/><Relationship Id="rId329" Type="http://schemas.openxmlformats.org/officeDocument/2006/relationships/slide" Target="slides/slide25.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 Id="rId340" Type="http://schemas.microsoft.com/office/2015/10/relationships/revisionInfo" Target="revisionInfo.xml"/><Relationship Id="rId196" Type="http://schemas.openxmlformats.org/officeDocument/2006/relationships/customXml" Target="../customXml/item196.xml"/><Relationship Id="rId200" Type="http://schemas.openxmlformats.org/officeDocument/2006/relationships/customXml" Target="../customXml/item200.xml"/><Relationship Id="rId16" Type="http://schemas.openxmlformats.org/officeDocument/2006/relationships/customXml" Target="../customXml/item16.xml"/><Relationship Id="rId221" Type="http://schemas.openxmlformats.org/officeDocument/2006/relationships/customXml" Target="../customXml/item221.xml"/><Relationship Id="rId242" Type="http://schemas.openxmlformats.org/officeDocument/2006/relationships/customXml" Target="../customXml/item242.xml"/><Relationship Id="rId263" Type="http://schemas.openxmlformats.org/officeDocument/2006/relationships/customXml" Target="../customXml/item263.xml"/><Relationship Id="rId284" Type="http://schemas.openxmlformats.org/officeDocument/2006/relationships/customXml" Target="../customXml/item284.xml"/><Relationship Id="rId319" Type="http://schemas.openxmlformats.org/officeDocument/2006/relationships/slide" Target="slides/slide15.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330" Type="http://schemas.openxmlformats.org/officeDocument/2006/relationships/slide" Target="slides/slide26.xml"/><Relationship Id="rId90" Type="http://schemas.openxmlformats.org/officeDocument/2006/relationships/customXml" Target="../customXml/item90.xml"/><Relationship Id="rId165" Type="http://schemas.openxmlformats.org/officeDocument/2006/relationships/customXml" Target="../customXml/item165.xml"/><Relationship Id="rId186" Type="http://schemas.openxmlformats.org/officeDocument/2006/relationships/customXml" Target="../customXml/item186.xml"/><Relationship Id="rId211" Type="http://schemas.openxmlformats.org/officeDocument/2006/relationships/customXml" Target="../customXml/item211.xml"/><Relationship Id="rId232" Type="http://schemas.openxmlformats.org/officeDocument/2006/relationships/customXml" Target="../customXml/item232.xml"/><Relationship Id="rId253" Type="http://schemas.openxmlformats.org/officeDocument/2006/relationships/customXml" Target="../customXml/item253.xml"/><Relationship Id="rId274" Type="http://schemas.openxmlformats.org/officeDocument/2006/relationships/customXml" Target="../customXml/item274.xml"/><Relationship Id="rId295" Type="http://schemas.openxmlformats.org/officeDocument/2006/relationships/customXml" Target="../customXml/item295.xml"/><Relationship Id="rId309" Type="http://schemas.openxmlformats.org/officeDocument/2006/relationships/slide" Target="slides/slide5.xml"/><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320" Type="http://schemas.openxmlformats.org/officeDocument/2006/relationships/slide" Target="slides/slide16.xml"/><Relationship Id="rId80" Type="http://schemas.openxmlformats.org/officeDocument/2006/relationships/customXml" Target="../customXml/item80.xml"/><Relationship Id="rId155" Type="http://schemas.openxmlformats.org/officeDocument/2006/relationships/customXml" Target="../customXml/item155.xml"/><Relationship Id="rId176" Type="http://schemas.openxmlformats.org/officeDocument/2006/relationships/customXml" Target="../customXml/item176.xml"/><Relationship Id="rId197" Type="http://schemas.openxmlformats.org/officeDocument/2006/relationships/customXml" Target="../customXml/item197.xml"/><Relationship Id="rId341" Type="http://schemas.microsoft.com/office/2018/10/relationships/authors" Target="authors.xml"/><Relationship Id="rId201" Type="http://schemas.openxmlformats.org/officeDocument/2006/relationships/customXml" Target="../customXml/item201.xml"/><Relationship Id="rId222" Type="http://schemas.openxmlformats.org/officeDocument/2006/relationships/customXml" Target="../customXml/item222.xml"/><Relationship Id="rId243" Type="http://schemas.openxmlformats.org/officeDocument/2006/relationships/customXml" Target="../customXml/item243.xml"/><Relationship Id="rId264" Type="http://schemas.openxmlformats.org/officeDocument/2006/relationships/customXml" Target="../customXml/item264.xml"/><Relationship Id="rId285" Type="http://schemas.openxmlformats.org/officeDocument/2006/relationships/customXml" Target="../customXml/item285.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310" Type="http://schemas.openxmlformats.org/officeDocument/2006/relationships/slide" Target="slides/slide6.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customXml" Target="../customXml/item166.xml"/><Relationship Id="rId187" Type="http://schemas.openxmlformats.org/officeDocument/2006/relationships/customXml" Target="../customXml/item187.xml"/><Relationship Id="rId331" Type="http://schemas.openxmlformats.org/officeDocument/2006/relationships/notesMaster" Target="notesMasters/notesMaster1.xml"/><Relationship Id="rId1" Type="http://schemas.openxmlformats.org/officeDocument/2006/relationships/customXml" Target="../customXml/item1.xml"/><Relationship Id="rId212" Type="http://schemas.openxmlformats.org/officeDocument/2006/relationships/customXml" Target="../customXml/item212.xml"/><Relationship Id="rId233" Type="http://schemas.openxmlformats.org/officeDocument/2006/relationships/customXml" Target="../customXml/item233.xml"/><Relationship Id="rId254" Type="http://schemas.openxmlformats.org/officeDocument/2006/relationships/customXml" Target="../customXml/item254.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275" Type="http://schemas.openxmlformats.org/officeDocument/2006/relationships/customXml" Target="../customXml/item275.xml"/><Relationship Id="rId296" Type="http://schemas.openxmlformats.org/officeDocument/2006/relationships/customXml" Target="../customXml/item296.xml"/><Relationship Id="rId300" Type="http://schemas.openxmlformats.org/officeDocument/2006/relationships/customXml" Target="../customXml/item300.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customXml" Target="../customXml/item198.xml"/><Relationship Id="rId321" Type="http://schemas.openxmlformats.org/officeDocument/2006/relationships/slide" Target="slides/slide17.xml"/><Relationship Id="rId202" Type="http://schemas.openxmlformats.org/officeDocument/2006/relationships/customXml" Target="../customXml/item202.xml"/><Relationship Id="rId223" Type="http://schemas.openxmlformats.org/officeDocument/2006/relationships/customXml" Target="../customXml/item223.xml"/><Relationship Id="rId244" Type="http://schemas.openxmlformats.org/officeDocument/2006/relationships/customXml" Target="../customXml/item244.xml"/><Relationship Id="rId18" Type="http://schemas.openxmlformats.org/officeDocument/2006/relationships/customXml" Target="../customXml/item18.xml"/><Relationship Id="rId39" Type="http://schemas.openxmlformats.org/officeDocument/2006/relationships/customXml" Target="../customXml/item39.xml"/><Relationship Id="rId265" Type="http://schemas.openxmlformats.org/officeDocument/2006/relationships/customXml" Target="../customXml/item265.xml"/><Relationship Id="rId286" Type="http://schemas.openxmlformats.org/officeDocument/2006/relationships/customXml" Target="../customXml/item286.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customXml" Target="../customXml/item188.xml"/><Relationship Id="rId311" Type="http://schemas.openxmlformats.org/officeDocument/2006/relationships/slide" Target="slides/slide7.xml"/><Relationship Id="rId332" Type="http://schemas.openxmlformats.org/officeDocument/2006/relationships/handoutMaster" Target="handoutMasters/handoutMaster1.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customXml" Target="../customXml/item213.xml"/><Relationship Id="rId234" Type="http://schemas.openxmlformats.org/officeDocument/2006/relationships/customXml" Target="../customXml/item234.xml"/><Relationship Id="rId2" Type="http://schemas.openxmlformats.org/officeDocument/2006/relationships/customXml" Target="../customXml/item2.xml"/><Relationship Id="rId29" Type="http://schemas.openxmlformats.org/officeDocument/2006/relationships/customXml" Target="../customXml/item29.xml"/><Relationship Id="rId255" Type="http://schemas.openxmlformats.org/officeDocument/2006/relationships/customXml" Target="../customXml/item255.xml"/><Relationship Id="rId276" Type="http://schemas.openxmlformats.org/officeDocument/2006/relationships/customXml" Target="../customXml/item276.xml"/><Relationship Id="rId297" Type="http://schemas.openxmlformats.org/officeDocument/2006/relationships/customXml" Target="../customXml/item297.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301" Type="http://schemas.openxmlformats.org/officeDocument/2006/relationships/customXml" Target="../customXml/item301.xml"/><Relationship Id="rId322" Type="http://schemas.openxmlformats.org/officeDocument/2006/relationships/slide" Target="slides/slide18.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customXml" Target="../customXml/item199.xml"/><Relationship Id="rId203" Type="http://schemas.openxmlformats.org/officeDocument/2006/relationships/customXml" Target="../customXml/item203.xml"/><Relationship Id="rId19" Type="http://schemas.openxmlformats.org/officeDocument/2006/relationships/customXml" Target="../customXml/item19.xml"/><Relationship Id="rId224" Type="http://schemas.openxmlformats.org/officeDocument/2006/relationships/customXml" Target="../customXml/item224.xml"/><Relationship Id="rId245" Type="http://schemas.openxmlformats.org/officeDocument/2006/relationships/customXml" Target="../customXml/item245.xml"/><Relationship Id="rId266" Type="http://schemas.openxmlformats.org/officeDocument/2006/relationships/customXml" Target="../customXml/item266.xml"/><Relationship Id="rId287" Type="http://schemas.openxmlformats.org/officeDocument/2006/relationships/customXml" Target="../customXml/item287.xml"/><Relationship Id="rId30" Type="http://schemas.openxmlformats.org/officeDocument/2006/relationships/customXml" Target="../customXml/item3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312" Type="http://schemas.openxmlformats.org/officeDocument/2006/relationships/slide" Target="slides/slide8.xml"/><Relationship Id="rId333" Type="http://schemas.openxmlformats.org/officeDocument/2006/relationships/tags" Target="tags/tag1.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189" Type="http://schemas.openxmlformats.org/officeDocument/2006/relationships/customXml" Target="../customXml/item189.xml"/><Relationship Id="rId3" Type="http://schemas.openxmlformats.org/officeDocument/2006/relationships/customXml" Target="../customXml/item3.xml"/><Relationship Id="rId214" Type="http://schemas.openxmlformats.org/officeDocument/2006/relationships/customXml" Target="../customXml/item214.xml"/><Relationship Id="rId235" Type="http://schemas.openxmlformats.org/officeDocument/2006/relationships/customXml" Target="../customXml/item235.xml"/><Relationship Id="rId256" Type="http://schemas.openxmlformats.org/officeDocument/2006/relationships/customXml" Target="../customXml/item256.xml"/><Relationship Id="rId277" Type="http://schemas.openxmlformats.org/officeDocument/2006/relationships/customXml" Target="../customXml/item277.xml"/><Relationship Id="rId298" Type="http://schemas.openxmlformats.org/officeDocument/2006/relationships/customXml" Target="../customXml/item298.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302" Type="http://schemas.openxmlformats.org/officeDocument/2006/relationships/slideMaster" Target="slideMasters/slideMaster1.xml"/><Relationship Id="rId323" Type="http://schemas.openxmlformats.org/officeDocument/2006/relationships/slide" Target="slides/slide19.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179" Type="http://schemas.openxmlformats.org/officeDocument/2006/relationships/customXml" Target="../customXml/item179.xml"/><Relationship Id="rId190" Type="http://schemas.openxmlformats.org/officeDocument/2006/relationships/customXml" Target="../customXml/item190.xml"/><Relationship Id="rId204" Type="http://schemas.openxmlformats.org/officeDocument/2006/relationships/customXml" Target="../customXml/item204.xml"/><Relationship Id="rId225" Type="http://schemas.openxmlformats.org/officeDocument/2006/relationships/customXml" Target="../customXml/item225.xml"/><Relationship Id="rId246" Type="http://schemas.openxmlformats.org/officeDocument/2006/relationships/customXml" Target="../customXml/item246.xml"/><Relationship Id="rId267" Type="http://schemas.openxmlformats.org/officeDocument/2006/relationships/customXml" Target="../customXml/item267.xml"/><Relationship Id="rId288" Type="http://schemas.openxmlformats.org/officeDocument/2006/relationships/customXml" Target="../customXml/item288.xml"/><Relationship Id="rId106" Type="http://schemas.openxmlformats.org/officeDocument/2006/relationships/customXml" Target="../customXml/item106.xml"/><Relationship Id="rId127" Type="http://schemas.openxmlformats.org/officeDocument/2006/relationships/customXml" Target="../customXml/item127.xml"/><Relationship Id="rId313" Type="http://schemas.openxmlformats.org/officeDocument/2006/relationships/slide" Target="slides/slide9.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94" Type="http://schemas.openxmlformats.org/officeDocument/2006/relationships/customXml" Target="../customXml/item94.xml"/><Relationship Id="rId148" Type="http://schemas.openxmlformats.org/officeDocument/2006/relationships/customXml" Target="../customXml/item148.xml"/><Relationship Id="rId169" Type="http://schemas.openxmlformats.org/officeDocument/2006/relationships/customXml" Target="../customXml/item169.xml"/><Relationship Id="rId334" Type="http://schemas.openxmlformats.org/officeDocument/2006/relationships/commentAuthors" Target="commentAuthors.xml"/><Relationship Id="rId4" Type="http://schemas.openxmlformats.org/officeDocument/2006/relationships/customXml" Target="../customXml/item4.xml"/><Relationship Id="rId180" Type="http://schemas.openxmlformats.org/officeDocument/2006/relationships/customXml" Target="../customXml/item180.xml"/><Relationship Id="rId215" Type="http://schemas.openxmlformats.org/officeDocument/2006/relationships/customXml" Target="../customXml/item215.xml"/><Relationship Id="rId236" Type="http://schemas.openxmlformats.org/officeDocument/2006/relationships/customXml" Target="../customXml/item236.xml"/><Relationship Id="rId257" Type="http://schemas.openxmlformats.org/officeDocument/2006/relationships/customXml" Target="../customXml/item257.xml"/><Relationship Id="rId278" Type="http://schemas.openxmlformats.org/officeDocument/2006/relationships/customXml" Target="../customXml/item278.xml"/><Relationship Id="rId303" Type="http://schemas.openxmlformats.org/officeDocument/2006/relationships/slideMaster" Target="slideMasters/slideMaster2.xml"/><Relationship Id="rId42" Type="http://schemas.openxmlformats.org/officeDocument/2006/relationships/customXml" Target="../customXml/item42.xml"/><Relationship Id="rId84" Type="http://schemas.openxmlformats.org/officeDocument/2006/relationships/customXml" Target="../customXml/item84.xml"/><Relationship Id="rId138" Type="http://schemas.openxmlformats.org/officeDocument/2006/relationships/customXml" Target="../customXml/item138.xml"/><Relationship Id="rId191" Type="http://schemas.openxmlformats.org/officeDocument/2006/relationships/customXml" Target="../customXml/item191.xml"/><Relationship Id="rId205" Type="http://schemas.openxmlformats.org/officeDocument/2006/relationships/customXml" Target="../customXml/item205.xml"/><Relationship Id="rId247" Type="http://schemas.openxmlformats.org/officeDocument/2006/relationships/customXml" Target="../customXml/item247.xml"/><Relationship Id="rId107" Type="http://schemas.openxmlformats.org/officeDocument/2006/relationships/customXml" Target="../customXml/item107.xml"/><Relationship Id="rId289" Type="http://schemas.openxmlformats.org/officeDocument/2006/relationships/customXml" Target="../customXml/item289.xml"/><Relationship Id="rId11" Type="http://schemas.openxmlformats.org/officeDocument/2006/relationships/customXml" Target="../customXml/item11.xml"/><Relationship Id="rId53" Type="http://schemas.openxmlformats.org/officeDocument/2006/relationships/customXml" Target="../customXml/item53.xml"/><Relationship Id="rId149" Type="http://schemas.openxmlformats.org/officeDocument/2006/relationships/customXml" Target="../customXml/item149.xml"/><Relationship Id="rId314" Type="http://schemas.openxmlformats.org/officeDocument/2006/relationships/slide" Target="slides/slide10.xml"/><Relationship Id="rId95" Type="http://schemas.openxmlformats.org/officeDocument/2006/relationships/customXml" Target="../customXml/item95.xml"/><Relationship Id="rId160" Type="http://schemas.openxmlformats.org/officeDocument/2006/relationships/customXml" Target="../customXml/item160.xml"/><Relationship Id="rId216" Type="http://schemas.openxmlformats.org/officeDocument/2006/relationships/customXml" Target="../customXml/item216.xml"/><Relationship Id="rId258" Type="http://schemas.openxmlformats.org/officeDocument/2006/relationships/customXml" Target="../customXml/item258.xml"/><Relationship Id="rId22" Type="http://schemas.openxmlformats.org/officeDocument/2006/relationships/customXml" Target="../customXml/item22.xml"/><Relationship Id="rId64" Type="http://schemas.openxmlformats.org/officeDocument/2006/relationships/customXml" Target="../customXml/item64.xml"/><Relationship Id="rId118" Type="http://schemas.openxmlformats.org/officeDocument/2006/relationships/customXml" Target="../customXml/item118.xml"/><Relationship Id="rId325" Type="http://schemas.openxmlformats.org/officeDocument/2006/relationships/slide" Target="slides/slide21.xml"/><Relationship Id="rId171" Type="http://schemas.openxmlformats.org/officeDocument/2006/relationships/customXml" Target="../customXml/item171.xml"/><Relationship Id="rId227" Type="http://schemas.openxmlformats.org/officeDocument/2006/relationships/customXml" Target="../customXml/item227.xml"/><Relationship Id="rId269" Type="http://schemas.openxmlformats.org/officeDocument/2006/relationships/customXml" Target="../customXml/item269.xml"/><Relationship Id="rId33" Type="http://schemas.openxmlformats.org/officeDocument/2006/relationships/customXml" Target="../customXml/item33.xml"/><Relationship Id="rId129" Type="http://schemas.openxmlformats.org/officeDocument/2006/relationships/customXml" Target="../customXml/item129.xml"/><Relationship Id="rId280" Type="http://schemas.openxmlformats.org/officeDocument/2006/relationships/customXml" Target="../customXml/item280.xml"/><Relationship Id="rId336" Type="http://schemas.openxmlformats.org/officeDocument/2006/relationships/viewProps" Target="viewProps.xml"/><Relationship Id="rId75" Type="http://schemas.openxmlformats.org/officeDocument/2006/relationships/customXml" Target="../customXml/item75.xml"/><Relationship Id="rId140" Type="http://schemas.openxmlformats.org/officeDocument/2006/relationships/customXml" Target="../customXml/item140.xml"/><Relationship Id="rId182" Type="http://schemas.openxmlformats.org/officeDocument/2006/relationships/customXml" Target="../customXml/item182.xml"/><Relationship Id="rId6" Type="http://schemas.openxmlformats.org/officeDocument/2006/relationships/customXml" Target="../customXml/item6.xml"/><Relationship Id="rId238" Type="http://schemas.openxmlformats.org/officeDocument/2006/relationships/customXml" Target="../customXml/item238.xml"/><Relationship Id="rId291" Type="http://schemas.openxmlformats.org/officeDocument/2006/relationships/customXml" Target="../customXml/item291.xml"/><Relationship Id="rId305" Type="http://schemas.openxmlformats.org/officeDocument/2006/relationships/slide" Target="slides/slide1.xml"/><Relationship Id="rId44" Type="http://schemas.openxmlformats.org/officeDocument/2006/relationships/customXml" Target="../customXml/item44.xml"/><Relationship Id="rId86" Type="http://schemas.openxmlformats.org/officeDocument/2006/relationships/customXml" Target="../customXml/item86.xml"/><Relationship Id="rId151" Type="http://schemas.openxmlformats.org/officeDocument/2006/relationships/customXml" Target="../customXml/item151.xml"/><Relationship Id="rId193" Type="http://schemas.openxmlformats.org/officeDocument/2006/relationships/customXml" Target="../customXml/item193.xml"/><Relationship Id="rId207" Type="http://schemas.openxmlformats.org/officeDocument/2006/relationships/customXml" Target="../customXml/item207.xml"/><Relationship Id="rId249" Type="http://schemas.openxmlformats.org/officeDocument/2006/relationships/customXml" Target="../customXml/item249.xml"/><Relationship Id="rId13" Type="http://schemas.openxmlformats.org/officeDocument/2006/relationships/customXml" Target="../customXml/item13.xml"/><Relationship Id="rId109" Type="http://schemas.openxmlformats.org/officeDocument/2006/relationships/customXml" Target="../customXml/item109.xml"/><Relationship Id="rId260" Type="http://schemas.openxmlformats.org/officeDocument/2006/relationships/customXml" Target="../customXml/item260.xml"/><Relationship Id="rId316" Type="http://schemas.openxmlformats.org/officeDocument/2006/relationships/slide" Target="slides/slide12.xml"/><Relationship Id="rId55" Type="http://schemas.openxmlformats.org/officeDocument/2006/relationships/customXml" Target="../customXml/item55.xml"/><Relationship Id="rId97" Type="http://schemas.openxmlformats.org/officeDocument/2006/relationships/customXml" Target="../customXml/item97.xml"/><Relationship Id="rId120" Type="http://schemas.openxmlformats.org/officeDocument/2006/relationships/customXml" Target="../customXml/item120.xml"/><Relationship Id="rId162" Type="http://schemas.openxmlformats.org/officeDocument/2006/relationships/customXml" Target="../customXml/item162.xml"/><Relationship Id="rId218" Type="http://schemas.openxmlformats.org/officeDocument/2006/relationships/customXml" Target="../customXml/item218.xml"/><Relationship Id="rId271" Type="http://schemas.openxmlformats.org/officeDocument/2006/relationships/customXml" Target="../customXml/item271.xml"/><Relationship Id="rId24" Type="http://schemas.openxmlformats.org/officeDocument/2006/relationships/customXml" Target="../customXml/item24.xml"/><Relationship Id="rId66" Type="http://schemas.openxmlformats.org/officeDocument/2006/relationships/customXml" Target="../customXml/item66.xml"/><Relationship Id="rId131" Type="http://schemas.openxmlformats.org/officeDocument/2006/relationships/customXml" Target="../customXml/item131.xml"/><Relationship Id="rId327" Type="http://schemas.openxmlformats.org/officeDocument/2006/relationships/slide" Target="slides/slide23.xml"/><Relationship Id="rId173" Type="http://schemas.openxmlformats.org/officeDocument/2006/relationships/customXml" Target="../customXml/item173.xml"/><Relationship Id="rId229" Type="http://schemas.openxmlformats.org/officeDocument/2006/relationships/customXml" Target="../customXml/item2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acock, William T" userId="657eba0b-4d9a-4eb4-983f-ae404a86e13a" providerId="ADAL" clId="{00CC3443-272C-4EB7-986C-C63FEBDD0588}"/>
    <pc:docChg chg="custSel modSld">
      <pc:chgData name="Meacock, William T" userId="657eba0b-4d9a-4eb4-983f-ae404a86e13a" providerId="ADAL" clId="{00CC3443-272C-4EB7-986C-C63FEBDD0588}" dt="2026-09-21T21:31:15.819" v="157" actId="1036"/>
      <pc:docMkLst>
        <pc:docMk/>
      </pc:docMkLst>
      <pc:sldChg chg="modSp mod">
        <pc:chgData name="Meacock, William T" userId="657eba0b-4d9a-4eb4-983f-ae404a86e13a" providerId="ADAL" clId="{00CC3443-272C-4EB7-986C-C63FEBDD0588}" dt="2026-09-21T21:19:26.592" v="47" actId="20577"/>
        <pc:sldMkLst>
          <pc:docMk/>
          <pc:sldMk cId="2446082163" sldId="2147475518"/>
        </pc:sldMkLst>
        <pc:spChg chg="mod">
          <ac:chgData name="Meacock, William T" userId="657eba0b-4d9a-4eb4-983f-ae404a86e13a" providerId="ADAL" clId="{00CC3443-272C-4EB7-986C-C63FEBDD0588}" dt="2026-09-21T21:19:26.592" v="47" actId="20577"/>
          <ac:spMkLst>
            <pc:docMk/>
            <pc:sldMk cId="2446082163" sldId="2147475518"/>
            <ac:spMk id="2" creationId="{240DAD55-9F84-AFE5-E294-A50AAAD33B33}"/>
          </ac:spMkLst>
        </pc:spChg>
        <pc:spChg chg="mod">
          <ac:chgData name="Meacock, William T" userId="657eba0b-4d9a-4eb4-983f-ae404a86e13a" providerId="ADAL" clId="{00CC3443-272C-4EB7-986C-C63FEBDD0588}" dt="2026-09-21T21:15:29.532" v="45" actId="20577"/>
          <ac:spMkLst>
            <pc:docMk/>
            <pc:sldMk cId="2446082163" sldId="2147475518"/>
            <ac:spMk id="7" creationId="{8B297098-B32B-B763-E55F-98616A32D5C1}"/>
          </ac:spMkLst>
        </pc:spChg>
      </pc:sldChg>
      <pc:sldChg chg="modSp mod">
        <pc:chgData name="Meacock, William T" userId="657eba0b-4d9a-4eb4-983f-ae404a86e13a" providerId="ADAL" clId="{00CC3443-272C-4EB7-986C-C63FEBDD0588}" dt="2026-09-21T21:15:01.351" v="41" actId="20577"/>
        <pc:sldMkLst>
          <pc:docMk/>
          <pc:sldMk cId="1419405695" sldId="2147475539"/>
        </pc:sldMkLst>
        <pc:graphicFrameChg chg="modGraphic">
          <ac:chgData name="Meacock, William T" userId="657eba0b-4d9a-4eb4-983f-ae404a86e13a" providerId="ADAL" clId="{00CC3443-272C-4EB7-986C-C63FEBDD0588}" dt="2026-09-21T21:15:01.351" v="41" actId="20577"/>
          <ac:graphicFrameMkLst>
            <pc:docMk/>
            <pc:sldMk cId="1419405695" sldId="2147475539"/>
            <ac:graphicFrameMk id="6" creationId="{CBB2690B-5235-6A73-60E2-F85E4BC09446}"/>
          </ac:graphicFrameMkLst>
        </pc:graphicFrameChg>
      </pc:sldChg>
      <pc:sldChg chg="delSp modSp mod">
        <pc:chgData name="Meacock, William T" userId="657eba0b-4d9a-4eb4-983f-ae404a86e13a" providerId="ADAL" clId="{00CC3443-272C-4EB7-986C-C63FEBDD0588}" dt="2026-09-21T21:31:15.819" v="157" actId="1036"/>
        <pc:sldMkLst>
          <pc:docMk/>
          <pc:sldMk cId="970196937" sldId="2147482653"/>
        </pc:sldMkLst>
        <pc:spChg chg="mod">
          <ac:chgData name="Meacock, William T" userId="657eba0b-4d9a-4eb4-983f-ae404a86e13a" providerId="ADAL" clId="{00CC3443-272C-4EB7-986C-C63FEBDD0588}" dt="2026-09-21T21:31:15.819" v="157" actId="1036"/>
          <ac:spMkLst>
            <pc:docMk/>
            <pc:sldMk cId="970196937" sldId="2147482653"/>
            <ac:spMk id="82" creationId="{C50E307E-D122-2D53-8D57-F6BD668585CF}"/>
          </ac:spMkLst>
        </pc:spChg>
        <pc:spChg chg="mod">
          <ac:chgData name="Meacock, William T" userId="657eba0b-4d9a-4eb4-983f-ae404a86e13a" providerId="ADAL" clId="{00CC3443-272C-4EB7-986C-C63FEBDD0588}" dt="2026-09-21T21:30:59.727" v="50" actId="1076"/>
          <ac:spMkLst>
            <pc:docMk/>
            <pc:sldMk cId="970196937" sldId="2147482653"/>
            <ac:spMk id="88" creationId="{380895E5-99E9-0F59-D510-D630D5376E32}"/>
          </ac:spMkLst>
        </pc:spChg>
        <pc:spChg chg="del">
          <ac:chgData name="Meacock, William T" userId="657eba0b-4d9a-4eb4-983f-ae404a86e13a" providerId="ADAL" clId="{00CC3443-272C-4EB7-986C-C63FEBDD0588}" dt="2026-09-21T21:30:53.269" v="48" actId="478"/>
          <ac:spMkLst>
            <pc:docMk/>
            <pc:sldMk cId="970196937" sldId="2147482653"/>
            <ac:spMk id="119" creationId="{181E3DF2-C701-ED50-3788-C90F470CB813}"/>
          </ac:spMkLst>
        </pc:spChg>
        <pc:grpChg chg="del">
          <ac:chgData name="Meacock, William T" userId="657eba0b-4d9a-4eb4-983f-ae404a86e13a" providerId="ADAL" clId="{00CC3443-272C-4EB7-986C-C63FEBDD0588}" dt="2026-09-21T21:30:54.720" v="49" actId="478"/>
          <ac:grpSpMkLst>
            <pc:docMk/>
            <pc:sldMk cId="970196937" sldId="2147482653"/>
            <ac:grpSpMk id="69" creationId="{B066FDF4-176E-8615-81C0-BBD0ECA68CCC}"/>
          </ac:grpSpMkLst>
        </pc:grpChg>
        <pc:grpChg chg="mod">
          <ac:chgData name="Meacock, William T" userId="657eba0b-4d9a-4eb4-983f-ae404a86e13a" providerId="ADAL" clId="{00CC3443-272C-4EB7-986C-C63FEBDD0588}" dt="2026-09-21T21:31:03.320" v="71" actId="1036"/>
          <ac:grpSpMkLst>
            <pc:docMk/>
            <pc:sldMk cId="970196937" sldId="2147482653"/>
            <ac:grpSpMk id="91" creationId="{E8EE5C0A-42FC-9610-4BEB-96AEF23F4B45}"/>
          </ac:grpSpMkLst>
        </pc:grpChg>
        <pc:grpChg chg="mod">
          <ac:chgData name="Meacock, William T" userId="657eba0b-4d9a-4eb4-983f-ae404a86e13a" providerId="ADAL" clId="{00CC3443-272C-4EB7-986C-C63FEBDD0588}" dt="2026-09-21T21:31:13.022" v="145" actId="1035"/>
          <ac:grpSpMkLst>
            <pc:docMk/>
            <pc:sldMk cId="970196937" sldId="2147482653"/>
            <ac:grpSpMk id="98" creationId="{D8D8A59D-E74C-ECAC-ACAC-0D33845B83DB}"/>
          </ac:grpSpMkLst>
        </pc:gr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1375627\AppData\Local\Microsoft\Windows\INetCache\Content.Outlook\9WISSCLD\Market%20Cycles_9.16.26.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EU.AD.GUYCARP.COM\UK_DATA\TEAM\Business%20Intelligence\01_BI_TEAM_REPOSITORY\13_Sarvarbek\RoL\ROL%20Index%20US%20&amp;%20Europe%20&amp;%20Global.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7.xml"/><Relationship Id="rId4" Type="http://schemas.openxmlformats.org/officeDocument/2006/relationships/oleObject" Target="NULL"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NULL"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https://mmcglobal.sharepoint.com/teams/GCBusinessIntelligenceGlobalBusinessIntelligence/Shared%20Documents/Quarterly%20Earnings/FY2026/2Q%202026/Consolidated%20Market%20Update/Global%20Re/Working/Aditya/Global%20Re%20Automation%202.0.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https://mmcglobal.sharepoint.com/teams/GCBusinessIntelligenceGlobalBusinessIntelligence/Shared%20Documents/Quarterly%20Earnings/FY2026/2Q%202026/Consolidated%20Market%20Update/Global%20Re/Working/Aditya/Global%20Re%20Automation%202.0.xlsx"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0.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9.xml"/><Relationship Id="rId1" Type="http://schemas.microsoft.com/office/2011/relationships/chartStyle" Target="style19.xml"/></Relationships>
</file>

<file path=ppt/charts/_rels/chartEx1.xml.rels><?xml version="1.0" encoding="UTF-8" standalone="yes"?>
<Relationships xmlns="http://schemas.openxmlformats.org/package/2006/relationships"><Relationship Id="rId3" Type="http://schemas.microsoft.com/office/2011/relationships/chartColorStyle" Target="colors17.xml"/><Relationship Id="rId2" Type="http://schemas.microsoft.com/office/2011/relationships/chartStyle" Target="style17.xml"/><Relationship Id="rId1" Type="http://schemas.openxmlformats.org/officeDocument/2006/relationships/oleObject" Target="file:///\\Eu.ad.guycarp.com\uk_data\Team\Business%20Intelligence\01_BI_TEAM_REPOSITORY\03%20Team%20Working%20File\55%20Visible%20Alpha\Aggregate%20update%201708202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1634657413579942E-2"/>
          <c:y val="1.898152762588402E-2"/>
          <c:w val="0.83511522220464385"/>
          <c:h val="0.78723032892189437"/>
        </c:manualLayout>
      </c:layout>
      <c:barChart>
        <c:barDir val="col"/>
        <c:grouping val="clustered"/>
        <c:varyColors val="0"/>
        <c:ser>
          <c:idx val="0"/>
          <c:order val="0"/>
          <c:tx>
            <c:strRef>
              <c:f>Sheet1!$B$3</c:f>
              <c:strCache>
                <c:ptCount val="1"/>
                <c:pt idx="0">
                  <c:v>Global Catastrophe Insured Loss</c:v>
                </c:pt>
              </c:strCache>
            </c:strRef>
          </c:tx>
          <c:spPr>
            <a:solidFill>
              <a:srgbClr val="000F47"/>
            </a:solidFill>
            <a:ln>
              <a:noFill/>
            </a:ln>
            <a:effectLst/>
          </c:spPr>
          <c:invertIfNegative val="0"/>
          <c:cat>
            <c:strRef>
              <c:f>Sheet1!$S$2:$AW$2</c:f>
              <c:strCache>
                <c:ptCount val="2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1H26</c:v>
                </c:pt>
              </c:strCache>
            </c:strRef>
          </c:cat>
          <c:val>
            <c:numRef>
              <c:f>Sheet1!$S$3:$AW$3</c:f>
              <c:numCache>
                <c:formatCode>"$"#,##0</c:formatCode>
                <c:ptCount val="27"/>
                <c:pt idx="0">
                  <c:v>23.070988598407347</c:v>
                </c:pt>
                <c:pt idx="1">
                  <c:v>60.637270345657868</c:v>
                </c:pt>
                <c:pt idx="2">
                  <c:v>30.277455362746995</c:v>
                </c:pt>
                <c:pt idx="3">
                  <c:v>35.939679249013857</c:v>
                </c:pt>
                <c:pt idx="4">
                  <c:v>83.914157994474905</c:v>
                </c:pt>
                <c:pt idx="5">
                  <c:v>173.37729539749134</c:v>
                </c:pt>
                <c:pt idx="6">
                  <c:v>27.59047275490035</c:v>
                </c:pt>
                <c:pt idx="7">
                  <c:v>44.144756407840561</c:v>
                </c:pt>
                <c:pt idx="8">
                  <c:v>76.017929411262756</c:v>
                </c:pt>
                <c:pt idx="9">
                  <c:v>38.65754671442194</c:v>
                </c:pt>
                <c:pt idx="10">
                  <c:v>72.394106124051959</c:v>
                </c:pt>
                <c:pt idx="11">
                  <c:v>178.11297355691454</c:v>
                </c:pt>
                <c:pt idx="12">
                  <c:v>97.235826555982769</c:v>
                </c:pt>
                <c:pt idx="13">
                  <c:v>59.607775093609341</c:v>
                </c:pt>
                <c:pt idx="14">
                  <c:v>47.109702733740306</c:v>
                </c:pt>
                <c:pt idx="15">
                  <c:v>48.345097036198517</c:v>
                </c:pt>
                <c:pt idx="16">
                  <c:v>71.364610872003439</c:v>
                </c:pt>
                <c:pt idx="17">
                  <c:v>192.28912317762266</c:v>
                </c:pt>
                <c:pt idx="18">
                  <c:v>115.48877737480304</c:v>
                </c:pt>
                <c:pt idx="19">
                  <c:v>75.976749601180813</c:v>
                </c:pt>
                <c:pt idx="20">
                  <c:v>113.18270801021436</c:v>
                </c:pt>
                <c:pt idx="21">
                  <c:v>139.04362874167319</c:v>
                </c:pt>
                <c:pt idx="22">
                  <c:v>144.10874538175193</c:v>
                </c:pt>
                <c:pt idx="23">
                  <c:v>125.04</c:v>
                </c:pt>
                <c:pt idx="24">
                  <c:v>144</c:v>
                </c:pt>
                <c:pt idx="25">
                  <c:v>109</c:v>
                </c:pt>
                <c:pt idx="26">
                  <c:v>41</c:v>
                </c:pt>
              </c:numCache>
            </c:numRef>
          </c:val>
          <c:extLst>
            <c:ext xmlns:c16="http://schemas.microsoft.com/office/drawing/2014/chart" uri="{C3380CC4-5D6E-409C-BE32-E72D297353CC}">
              <c16:uniqueId val="{00000000-9A11-48DE-A888-B5B43EEF1BD9}"/>
            </c:ext>
          </c:extLst>
        </c:ser>
        <c:dLbls>
          <c:showLegendKey val="0"/>
          <c:showVal val="0"/>
          <c:showCatName val="0"/>
          <c:showSerName val="0"/>
          <c:showPercent val="0"/>
          <c:showBubbleSize val="0"/>
        </c:dLbls>
        <c:gapWidth val="50"/>
        <c:overlap val="100"/>
        <c:axId val="512097647"/>
        <c:axId val="512094767"/>
      </c:barChart>
      <c:lineChart>
        <c:grouping val="standard"/>
        <c:varyColors val="0"/>
        <c:ser>
          <c:idx val="1"/>
          <c:order val="1"/>
          <c:tx>
            <c:strRef>
              <c:f>Sheet1!$B$4</c:f>
              <c:strCache>
                <c:ptCount val="1"/>
                <c:pt idx="0">
                  <c:v>Insurance Pricing (RHS)</c:v>
                </c:pt>
              </c:strCache>
            </c:strRef>
          </c:tx>
          <c:spPr>
            <a:ln>
              <a:solidFill>
                <a:srgbClr val="0B4BFF"/>
              </a:solidFill>
            </a:ln>
          </c:spPr>
          <c:marker>
            <c:symbol val="none"/>
          </c:marker>
          <c:cat>
            <c:strRef>
              <c:f>Sheet1!$S$2:$AW$2</c:f>
              <c:strCache>
                <c:ptCount val="2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1H26</c:v>
                </c:pt>
              </c:strCache>
            </c:strRef>
          </c:cat>
          <c:val>
            <c:numRef>
              <c:f>Sheet1!$S$4:$AW$4</c:f>
              <c:numCache>
                <c:formatCode>_(* #,##0_);_(* \(#,##0\);_(* "-"??_);_(@_)</c:formatCode>
                <c:ptCount val="27"/>
                <c:pt idx="0">
                  <c:v>100</c:v>
                </c:pt>
                <c:pt idx="1">
                  <c:v>124.62500000000001</c:v>
                </c:pt>
                <c:pt idx="2">
                  <c:v>156.24859375</c:v>
                </c:pt>
                <c:pt idx="3">
                  <c:v>174.15468259375001</c:v>
                </c:pt>
                <c:pt idx="4">
                  <c:v>169.556998973275</c:v>
                </c:pt>
                <c:pt idx="5">
                  <c:v>158.01016734319495</c:v>
                </c:pt>
                <c:pt idx="6">
                  <c:v>150.09385795930089</c:v>
                </c:pt>
                <c:pt idx="7">
                  <c:v>132.67546574312402</c:v>
                </c:pt>
                <c:pt idx="8">
                  <c:v>118.956822585285</c:v>
                </c:pt>
                <c:pt idx="9">
                  <c:v>113.46101738184483</c:v>
                </c:pt>
                <c:pt idx="10">
                  <c:v>107.8503700723126</c:v>
                </c:pt>
                <c:pt idx="11">
                  <c:v>108.98819147657551</c:v>
                </c:pt>
                <c:pt idx="12">
                  <c:v>114.37438789934787</c:v>
                </c:pt>
                <c:pt idx="13">
                  <c:v>119.46176067311087</c:v>
                </c:pt>
                <c:pt idx="14">
                  <c:v>120.56678195933715</c:v>
                </c:pt>
                <c:pt idx="15">
                  <c:v>118.07104957277886</c:v>
                </c:pt>
                <c:pt idx="16">
                  <c:v>115.70372502884464</c:v>
                </c:pt>
                <c:pt idx="17">
                  <c:v>116.02191027267398</c:v>
                </c:pt>
                <c:pt idx="18">
                  <c:v>118.35975176466837</c:v>
                </c:pt>
                <c:pt idx="19">
                  <c:v>124.70975244684283</c:v>
                </c:pt>
                <c:pt idx="20">
                  <c:v>137.24931805537287</c:v>
                </c:pt>
                <c:pt idx="21">
                  <c:v>148.85374789695464</c:v>
                </c:pt>
                <c:pt idx="22">
                  <c:v>158.56645494723094</c:v>
                </c:pt>
                <c:pt idx="23">
                  <c:v>170.20523274035767</c:v>
                </c:pt>
                <c:pt idx="24">
                  <c:v>179.86437969837297</c:v>
                </c:pt>
                <c:pt idx="25">
                  <c:v>186.33949736751441</c:v>
                </c:pt>
                <c:pt idx="26">
                  <c:v>187.83021334645454</c:v>
                </c:pt>
              </c:numCache>
            </c:numRef>
          </c:val>
          <c:smooth val="0"/>
          <c:extLst>
            <c:ext xmlns:c16="http://schemas.microsoft.com/office/drawing/2014/chart" uri="{C3380CC4-5D6E-409C-BE32-E72D297353CC}">
              <c16:uniqueId val="{00000001-9A11-48DE-A888-B5B43EEF1BD9}"/>
            </c:ext>
          </c:extLst>
        </c:ser>
        <c:ser>
          <c:idx val="2"/>
          <c:order val="2"/>
          <c:tx>
            <c:strRef>
              <c:f>Sheet1!$B$5</c:f>
              <c:strCache>
                <c:ptCount val="1"/>
                <c:pt idx="0">
                  <c:v>Reinsurance Pricing (RHS)</c:v>
                </c:pt>
              </c:strCache>
            </c:strRef>
          </c:tx>
          <c:spPr>
            <a:ln>
              <a:solidFill>
                <a:srgbClr val="82BAFF"/>
              </a:solidFill>
            </a:ln>
          </c:spPr>
          <c:marker>
            <c:symbol val="none"/>
          </c:marker>
          <c:cat>
            <c:strRef>
              <c:f>Sheet1!$S$2:$AW$2</c:f>
              <c:strCache>
                <c:ptCount val="2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1H26</c:v>
                </c:pt>
              </c:strCache>
            </c:strRef>
          </c:cat>
          <c:val>
            <c:numRef>
              <c:f>Sheet1!$S$5:$AW$5</c:f>
              <c:numCache>
                <c:formatCode>_(* #,##0_);_(* \(#,##0\);_(* "-"??_);_(@_)</c:formatCode>
                <c:ptCount val="27"/>
                <c:pt idx="0">
                  <c:v>100</c:v>
                </c:pt>
                <c:pt idx="1">
                  <c:v>119.65734896302973</c:v>
                </c:pt>
                <c:pt idx="2">
                  <c:v>136.78990081154191</c:v>
                </c:pt>
                <c:pt idx="3">
                  <c:v>155.81605049594231</c:v>
                </c:pt>
                <c:pt idx="4">
                  <c:v>138.68349864743013</c:v>
                </c:pt>
                <c:pt idx="5">
                  <c:v>130.56807935076645</c:v>
                </c:pt>
                <c:pt idx="6">
                  <c:v>230.117222723174</c:v>
                </c:pt>
                <c:pt idx="7">
                  <c:v>209.82867448151484</c:v>
                </c:pt>
                <c:pt idx="8">
                  <c:v>176.1947700631199</c:v>
                </c:pt>
                <c:pt idx="9">
                  <c:v>193.86834986474298</c:v>
                </c:pt>
                <c:pt idx="10">
                  <c:v>170.96483318304774</c:v>
                </c:pt>
                <c:pt idx="11">
                  <c:v>165.83588818755632</c:v>
                </c:pt>
                <c:pt idx="12">
                  <c:v>177.44436429215506</c:v>
                </c:pt>
                <c:pt idx="13">
                  <c:v>165.02326420198372</c:v>
                </c:pt>
                <c:pt idx="14">
                  <c:v>137.06041478809735</c:v>
                </c:pt>
                <c:pt idx="15">
                  <c:v>133.62037871956716</c:v>
                </c:pt>
                <c:pt idx="16">
                  <c:v>124.26695220919744</c:v>
                </c:pt>
                <c:pt idx="17">
                  <c:v>121.86654643823262</c:v>
                </c:pt>
                <c:pt idx="18">
                  <c:v>131.73773669972945</c:v>
                </c:pt>
                <c:pt idx="19">
                  <c:v>135.16291785392241</c:v>
                </c:pt>
                <c:pt idx="20">
                  <c:v>151.3824679963931</c:v>
                </c:pt>
                <c:pt idx="21">
                  <c:v>161.10122244176154</c:v>
                </c:pt>
                <c:pt idx="22">
                  <c:v>184.94420336314224</c:v>
                </c:pt>
                <c:pt idx="23">
                  <c:v>249.67467454024202</c:v>
                </c:pt>
                <c:pt idx="24">
                  <c:v>252.67077063472493</c:v>
                </c:pt>
                <c:pt idx="25">
                  <c:v>235.74182900219839</c:v>
                </c:pt>
                <c:pt idx="26">
                  <c:v>198.02313636184664</c:v>
                </c:pt>
              </c:numCache>
            </c:numRef>
          </c:val>
          <c:smooth val="0"/>
          <c:extLst>
            <c:ext xmlns:c16="http://schemas.microsoft.com/office/drawing/2014/chart" uri="{C3380CC4-5D6E-409C-BE32-E72D297353CC}">
              <c16:uniqueId val="{00000002-9A11-48DE-A888-B5B43EEF1BD9}"/>
            </c:ext>
          </c:extLst>
        </c:ser>
        <c:ser>
          <c:idx val="3"/>
          <c:order val="3"/>
          <c:tx>
            <c:strRef>
              <c:f>Sheet1!$B$8</c:f>
              <c:strCache>
                <c:ptCount val="1"/>
                <c:pt idx="0">
                  <c:v>UST 10y Yield</c:v>
                </c:pt>
              </c:strCache>
            </c:strRef>
          </c:tx>
          <c:spPr>
            <a:ln>
              <a:solidFill>
                <a:srgbClr val="949494"/>
              </a:solidFill>
            </a:ln>
          </c:spPr>
          <c:marker>
            <c:symbol val="none"/>
          </c:marker>
          <c:dLbls>
            <c:dLbl>
              <c:idx val="0"/>
              <c:tx>
                <c:rich>
                  <a:bodyPr/>
                  <a:lstStyle/>
                  <a:p>
                    <a:fld id="{8F799507-5EF3-4B03-BAEC-B03EAB9085B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A11-48DE-A888-B5B43EEF1BD9}"/>
                </c:ext>
              </c:extLst>
            </c:dLbl>
            <c:dLbl>
              <c:idx val="1"/>
              <c:tx>
                <c:rich>
                  <a:bodyPr/>
                  <a:lstStyle/>
                  <a:p>
                    <a:fld id="{F9962C48-91DF-4990-AD3D-5A21B4E1F3E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A11-48DE-A888-B5B43EEF1BD9}"/>
                </c:ext>
              </c:extLst>
            </c:dLbl>
            <c:dLbl>
              <c:idx val="2"/>
              <c:tx>
                <c:rich>
                  <a:bodyPr/>
                  <a:lstStyle/>
                  <a:p>
                    <a:fld id="{174CB3C9-6FBF-4084-927D-55BE28F0BA9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A11-48DE-A888-B5B43EEF1BD9}"/>
                </c:ext>
              </c:extLst>
            </c:dLbl>
            <c:dLbl>
              <c:idx val="3"/>
              <c:tx>
                <c:rich>
                  <a:bodyPr/>
                  <a:lstStyle/>
                  <a:p>
                    <a:fld id="{406AFE37-F4B7-4254-BFE1-BBA9D479EF9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A11-48DE-A888-B5B43EEF1BD9}"/>
                </c:ext>
              </c:extLst>
            </c:dLbl>
            <c:dLbl>
              <c:idx val="4"/>
              <c:tx>
                <c:rich>
                  <a:bodyPr/>
                  <a:lstStyle/>
                  <a:p>
                    <a:fld id="{13119BD9-04B4-4A9A-8B99-DDD7C5B3923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A11-48DE-A888-B5B43EEF1BD9}"/>
                </c:ext>
              </c:extLst>
            </c:dLbl>
            <c:dLbl>
              <c:idx val="5"/>
              <c:tx>
                <c:rich>
                  <a:bodyPr/>
                  <a:lstStyle/>
                  <a:p>
                    <a:fld id="{11222CE9-213B-45F6-8070-EDC5FB5A1A2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A11-48DE-A888-B5B43EEF1BD9}"/>
                </c:ext>
              </c:extLst>
            </c:dLbl>
            <c:dLbl>
              <c:idx val="6"/>
              <c:tx>
                <c:rich>
                  <a:bodyPr/>
                  <a:lstStyle/>
                  <a:p>
                    <a:fld id="{567327F7-CCC4-4AFC-B488-28DBC0633C6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A11-48DE-A888-B5B43EEF1BD9}"/>
                </c:ext>
              </c:extLst>
            </c:dLbl>
            <c:dLbl>
              <c:idx val="7"/>
              <c:tx>
                <c:rich>
                  <a:bodyPr/>
                  <a:lstStyle/>
                  <a:p>
                    <a:fld id="{0FB2E98D-E850-4308-A9AB-7A05A404ACE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A11-48DE-A888-B5B43EEF1BD9}"/>
                </c:ext>
              </c:extLst>
            </c:dLbl>
            <c:dLbl>
              <c:idx val="8"/>
              <c:tx>
                <c:rich>
                  <a:bodyPr/>
                  <a:lstStyle/>
                  <a:p>
                    <a:fld id="{29E207D3-6330-49BF-8AC3-F6A11182D5C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A11-48DE-A888-B5B43EEF1BD9}"/>
                </c:ext>
              </c:extLst>
            </c:dLbl>
            <c:dLbl>
              <c:idx val="9"/>
              <c:tx>
                <c:rich>
                  <a:bodyPr/>
                  <a:lstStyle/>
                  <a:p>
                    <a:fld id="{D8E1C6E4-F139-4F18-A995-B13E35A4BF9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A11-48DE-A888-B5B43EEF1BD9}"/>
                </c:ext>
              </c:extLst>
            </c:dLbl>
            <c:dLbl>
              <c:idx val="10"/>
              <c:tx>
                <c:rich>
                  <a:bodyPr/>
                  <a:lstStyle/>
                  <a:p>
                    <a:fld id="{5046DD60-DB79-4906-940F-FFE43C512EA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A11-48DE-A888-B5B43EEF1BD9}"/>
                </c:ext>
              </c:extLst>
            </c:dLbl>
            <c:dLbl>
              <c:idx val="11"/>
              <c:tx>
                <c:rich>
                  <a:bodyPr/>
                  <a:lstStyle/>
                  <a:p>
                    <a:fld id="{FB26BE7E-A0CC-4B10-A1A9-3DFDA77B882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9A11-48DE-A888-B5B43EEF1BD9}"/>
                </c:ext>
              </c:extLst>
            </c:dLbl>
            <c:dLbl>
              <c:idx val="12"/>
              <c:tx>
                <c:rich>
                  <a:bodyPr/>
                  <a:lstStyle/>
                  <a:p>
                    <a:fld id="{3FDFA63C-C078-4D68-B065-072E4BA85CC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A11-48DE-A888-B5B43EEF1BD9}"/>
                </c:ext>
              </c:extLst>
            </c:dLbl>
            <c:dLbl>
              <c:idx val="13"/>
              <c:tx>
                <c:rich>
                  <a:bodyPr/>
                  <a:lstStyle/>
                  <a:p>
                    <a:fld id="{1980CC04-2968-4F08-98B8-3FD7D811132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A11-48DE-A888-B5B43EEF1BD9}"/>
                </c:ext>
              </c:extLst>
            </c:dLbl>
            <c:dLbl>
              <c:idx val="14"/>
              <c:tx>
                <c:rich>
                  <a:bodyPr/>
                  <a:lstStyle/>
                  <a:p>
                    <a:fld id="{EB299BA4-46FE-4A7A-8A9A-F8805F8547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A11-48DE-A888-B5B43EEF1BD9}"/>
                </c:ext>
              </c:extLst>
            </c:dLbl>
            <c:dLbl>
              <c:idx val="15"/>
              <c:tx>
                <c:rich>
                  <a:bodyPr/>
                  <a:lstStyle/>
                  <a:p>
                    <a:fld id="{81E108A7-D7A7-464B-8689-658E6B19CF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A11-48DE-A888-B5B43EEF1BD9}"/>
                </c:ext>
              </c:extLst>
            </c:dLbl>
            <c:dLbl>
              <c:idx val="16"/>
              <c:tx>
                <c:rich>
                  <a:bodyPr/>
                  <a:lstStyle/>
                  <a:p>
                    <a:fld id="{DCEC8EAB-315B-4767-A077-770751F1E1F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A11-48DE-A888-B5B43EEF1BD9}"/>
                </c:ext>
              </c:extLst>
            </c:dLbl>
            <c:dLbl>
              <c:idx val="17"/>
              <c:tx>
                <c:rich>
                  <a:bodyPr/>
                  <a:lstStyle/>
                  <a:p>
                    <a:fld id="{04740034-6173-4662-9C08-18819F49D9C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9A11-48DE-A888-B5B43EEF1BD9}"/>
                </c:ext>
              </c:extLst>
            </c:dLbl>
            <c:dLbl>
              <c:idx val="18"/>
              <c:tx>
                <c:rich>
                  <a:bodyPr/>
                  <a:lstStyle/>
                  <a:p>
                    <a:fld id="{454ED44E-A64D-48AE-A65D-71A686EB4ED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9A11-48DE-A888-B5B43EEF1BD9}"/>
                </c:ext>
              </c:extLst>
            </c:dLbl>
            <c:dLbl>
              <c:idx val="19"/>
              <c:tx>
                <c:rich>
                  <a:bodyPr/>
                  <a:lstStyle/>
                  <a:p>
                    <a:fld id="{3F0E2789-2BEB-4C11-8227-C6B53890C82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9A11-48DE-A888-B5B43EEF1BD9}"/>
                </c:ext>
              </c:extLst>
            </c:dLbl>
            <c:dLbl>
              <c:idx val="20"/>
              <c:tx>
                <c:rich>
                  <a:bodyPr/>
                  <a:lstStyle/>
                  <a:p>
                    <a:fld id="{466F999D-85A5-4960-94F4-17D015C1381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9A11-48DE-A888-B5B43EEF1BD9}"/>
                </c:ext>
              </c:extLst>
            </c:dLbl>
            <c:dLbl>
              <c:idx val="21"/>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8-9A11-48DE-A888-B5B43EEF1BD9}"/>
                </c:ext>
              </c:extLst>
            </c:dLbl>
            <c:dLbl>
              <c:idx val="22"/>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9-9A11-48DE-A888-B5B43EEF1BD9}"/>
                </c:ext>
              </c:extLst>
            </c:dLbl>
            <c:dLbl>
              <c:idx val="23"/>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A-9A11-48DE-A888-B5B43EEF1BD9}"/>
                </c:ext>
              </c:extLst>
            </c:dLbl>
            <c:dLbl>
              <c:idx val="24"/>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B-9A11-48DE-A888-B5B43EEF1BD9}"/>
                </c:ext>
              </c:extLst>
            </c:dLbl>
            <c:dLbl>
              <c:idx val="25"/>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C-9A11-48DE-A888-B5B43EEF1BD9}"/>
                </c:ext>
              </c:extLst>
            </c:dLbl>
            <c:dLbl>
              <c:idx val="26"/>
              <c:tx>
                <c:rich>
                  <a:bodyPr/>
                  <a:lstStyle/>
                  <a:p>
                    <a:endParaRPr lang="en-US"/>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D-9A11-48DE-A888-B5B43EEF1BD9}"/>
                </c:ext>
              </c:extLst>
            </c:dLbl>
            <c:spPr>
              <a:noFill/>
              <a:ln>
                <a:noFill/>
              </a:ln>
              <a:effectLst/>
            </c:sp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ext>
            </c:extLst>
          </c:dLbls>
          <c:cat>
            <c:strRef>
              <c:f>Sheet1!$S$2:$AW$2</c:f>
              <c:strCache>
                <c:ptCount val="2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1H26</c:v>
                </c:pt>
              </c:strCache>
            </c:strRef>
          </c:cat>
          <c:val>
            <c:numRef>
              <c:f>Sheet1!$S$8:$AW$8</c:f>
              <c:numCache>
                <c:formatCode>0.0%</c:formatCode>
                <c:ptCount val="27"/>
                <c:pt idx="0">
                  <c:v>5.1200000000000002E-2</c:v>
                </c:pt>
                <c:pt idx="1">
                  <c:v>5.0700000000000002E-2</c:v>
                </c:pt>
                <c:pt idx="2">
                  <c:v>3.8300000000000001E-2</c:v>
                </c:pt>
                <c:pt idx="3">
                  <c:v>4.2699999999999995E-2</c:v>
                </c:pt>
                <c:pt idx="4">
                  <c:v>4.24E-2</c:v>
                </c:pt>
                <c:pt idx="5">
                  <c:v>4.3899999999999995E-2</c:v>
                </c:pt>
                <c:pt idx="6">
                  <c:v>4.7100000000000003E-2</c:v>
                </c:pt>
                <c:pt idx="7">
                  <c:v>4.0399999999999998E-2</c:v>
                </c:pt>
                <c:pt idx="8">
                  <c:v>2.2499999999999999E-2</c:v>
                </c:pt>
                <c:pt idx="9">
                  <c:v>3.85E-2</c:v>
                </c:pt>
                <c:pt idx="10">
                  <c:v>3.3000000000000002E-2</c:v>
                </c:pt>
                <c:pt idx="11">
                  <c:v>1.89E-2</c:v>
                </c:pt>
                <c:pt idx="12">
                  <c:v>1.78E-2</c:v>
                </c:pt>
                <c:pt idx="13">
                  <c:v>3.04E-2</c:v>
                </c:pt>
                <c:pt idx="14">
                  <c:v>2.1700000000000001E-2</c:v>
                </c:pt>
                <c:pt idx="15">
                  <c:v>2.2700000000000001E-2</c:v>
                </c:pt>
                <c:pt idx="16">
                  <c:v>2.4500000000000001E-2</c:v>
                </c:pt>
                <c:pt idx="17">
                  <c:v>2.4E-2</c:v>
                </c:pt>
                <c:pt idx="18">
                  <c:v>2.69E-2</c:v>
                </c:pt>
                <c:pt idx="19">
                  <c:v>1.9199999999999998E-2</c:v>
                </c:pt>
                <c:pt idx="20">
                  <c:v>9.300000000000001E-3</c:v>
                </c:pt>
                <c:pt idx="21">
                  <c:v>1.52E-2</c:v>
                </c:pt>
                <c:pt idx="22">
                  <c:v>3.8800000000000001E-2</c:v>
                </c:pt>
                <c:pt idx="23">
                  <c:v>3.8800000000000001E-2</c:v>
                </c:pt>
                <c:pt idx="24">
                  <c:v>4.58E-2</c:v>
                </c:pt>
                <c:pt idx="25">
                  <c:v>4.1799999999999997E-2</c:v>
                </c:pt>
                <c:pt idx="26">
                  <c:v>4.4400000000000002E-2</c:v>
                </c:pt>
              </c:numCache>
            </c:numRef>
          </c:val>
          <c:smooth val="0"/>
          <c:extLst>
            <c:ext xmlns:c15="http://schemas.microsoft.com/office/drawing/2012/chart" uri="{02D57815-91ED-43cb-92C2-25804820EDAC}">
              <c15:datalabelsRange>
                <c15:f>'https://mmcglobal.sharepoint.com/teams/GCCapitalAdvisory377432/Shared Documents/General/_GC Team/P&amp;C Overview/[Transaction Activities Through Market Cycle - Data 8.6.26 - Copy.xlsx]M&amp;A Charts'!$AB$12:$AV$12</c15:f>
                <c15:dlblRangeCache>
                  <c:ptCount val="21"/>
                  <c:pt idx="0">
                    <c:v>1.572038</c:v>
                  </c:pt>
                  <c:pt idx="1">
                    <c:v>1.599827</c:v>
                  </c:pt>
                  <c:pt idx="2">
                    <c:v>1.440402</c:v>
                  </c:pt>
                  <c:pt idx="3">
                    <c:v>1.101725</c:v>
                  </c:pt>
                  <c:pt idx="4">
                    <c:v>1.011382</c:v>
                  </c:pt>
                  <c:pt idx="5">
                    <c:v>1.145327</c:v>
                  </c:pt>
                  <c:pt idx="6">
                    <c:v>1.080033</c:v>
                  </c:pt>
                  <c:pt idx="7">
                    <c:v>1.10933</c:v>
                  </c:pt>
                  <c:pt idx="8">
                    <c:v>1.285978</c:v>
                  </c:pt>
                  <c:pt idx="9">
                    <c:v>1.259645</c:v>
                  </c:pt>
                  <c:pt idx="10">
                    <c:v>1.356804</c:v>
                  </c:pt>
                  <c:pt idx="11">
                    <c:v>1.364468</c:v>
                  </c:pt>
                  <c:pt idx="12">
                    <c:v>1.515566</c:v>
                  </c:pt>
                  <c:pt idx="13">
                    <c:v>1.579314</c:v>
                  </c:pt>
                  <c:pt idx="14">
                    <c:v>1.583108</c:v>
                  </c:pt>
                  <c:pt idx="15">
                    <c:v>1.350283</c:v>
                  </c:pt>
                  <c:pt idx="16">
                    <c:v>1.489984</c:v>
                  </c:pt>
                  <c:pt idx="17">
                    <c:v>1.808723</c:v>
                  </c:pt>
                  <c:pt idx="18">
                    <c:v>2.047309</c:v>
                  </c:pt>
                  <c:pt idx="19">
                    <c:v>2.310196</c:v>
                  </c:pt>
                  <c:pt idx="20">
                    <c:v>2.08</c:v>
                  </c:pt>
                </c15:dlblRangeCache>
              </c15:datalabelsRange>
            </c:ext>
            <c:ext xmlns:c16="http://schemas.microsoft.com/office/drawing/2014/chart" uri="{C3380CC4-5D6E-409C-BE32-E72D297353CC}">
              <c16:uniqueId val="{0000001E-9A11-48DE-A888-B5B43EEF1BD9}"/>
            </c:ext>
          </c:extLst>
        </c:ser>
        <c:dLbls>
          <c:showLegendKey val="0"/>
          <c:showVal val="0"/>
          <c:showCatName val="0"/>
          <c:showSerName val="0"/>
          <c:showPercent val="0"/>
          <c:showBubbleSize val="0"/>
        </c:dLbls>
        <c:marker val="1"/>
        <c:smooth val="0"/>
        <c:axId val="498338271"/>
        <c:axId val="498337311"/>
      </c:lineChart>
      <c:catAx>
        <c:axId val="512097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700"/>
            </a:pPr>
            <a:endParaRPr lang="en-US"/>
          </a:p>
        </c:txPr>
        <c:crossAx val="512094767"/>
        <c:crosses val="autoZero"/>
        <c:auto val="1"/>
        <c:lblAlgn val="ctr"/>
        <c:lblOffset val="100"/>
        <c:noMultiLvlLbl val="0"/>
      </c:catAx>
      <c:valAx>
        <c:axId val="512094767"/>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en-US" sz="800" b="0"/>
                  <a:t>Global</a:t>
                </a:r>
                <a:r>
                  <a:rPr lang="en-US" sz="800" b="0" baseline="0"/>
                  <a:t> Insured Catastrophe Losses</a:t>
                </a:r>
                <a:endParaRPr lang="en-US" sz="800" b="0"/>
              </a:p>
            </c:rich>
          </c:tx>
          <c:overlay val="0"/>
        </c:title>
        <c:numFmt formatCode="&quot;$&quot;#,##0&quot;b&quot;" sourceLinked="0"/>
        <c:majorTickMark val="none"/>
        <c:minorTickMark val="none"/>
        <c:tickLblPos val="nextTo"/>
        <c:spPr>
          <a:noFill/>
          <a:ln>
            <a:noFill/>
          </a:ln>
          <a:effectLst/>
        </c:spPr>
        <c:txPr>
          <a:bodyPr rot="-60000000" vert="horz"/>
          <a:lstStyle/>
          <a:p>
            <a:pPr>
              <a:defRPr/>
            </a:pPr>
            <a:endParaRPr lang="en-US"/>
          </a:p>
        </c:txPr>
        <c:crossAx val="512097647"/>
        <c:crosses val="autoZero"/>
        <c:crossBetween val="between"/>
      </c:valAx>
      <c:valAx>
        <c:axId val="498337311"/>
        <c:scaling>
          <c:orientation val="minMax"/>
          <c:max val="300"/>
          <c:min val="100"/>
        </c:scaling>
        <c:delete val="0"/>
        <c:axPos val="r"/>
        <c:numFmt formatCode="_(* #,##0_);_(* \(#,##0\);_(* &quot;-&quot;??_);_(@_)" sourceLinked="1"/>
        <c:majorTickMark val="out"/>
        <c:minorTickMark val="none"/>
        <c:tickLblPos val="nextTo"/>
        <c:spPr>
          <a:noFill/>
          <a:ln>
            <a:noFill/>
          </a:ln>
          <a:effectLst/>
        </c:spPr>
        <c:txPr>
          <a:bodyPr rot="-60000000" vert="horz"/>
          <a:lstStyle/>
          <a:p>
            <a:pPr>
              <a:defRPr/>
            </a:pPr>
            <a:endParaRPr lang="en-US"/>
          </a:p>
        </c:txPr>
        <c:crossAx val="498338271"/>
        <c:crosses val="max"/>
        <c:crossBetween val="between"/>
      </c:valAx>
      <c:catAx>
        <c:axId val="498338271"/>
        <c:scaling>
          <c:orientation val="minMax"/>
        </c:scaling>
        <c:delete val="1"/>
        <c:axPos val="b"/>
        <c:numFmt formatCode="General" sourceLinked="1"/>
        <c:majorTickMark val="out"/>
        <c:minorTickMark val="none"/>
        <c:tickLblPos val="nextTo"/>
        <c:crossAx val="498337311"/>
        <c:crosses val="autoZero"/>
        <c:auto val="1"/>
        <c:lblAlgn val="ctr"/>
        <c:lblOffset val="100"/>
        <c:noMultiLvlLbl val="0"/>
      </c:catAx>
    </c:plotArea>
    <c:legend>
      <c:legendPos val="b"/>
      <c:legendEntry>
        <c:idx val="0"/>
        <c:txPr>
          <a:bodyPr/>
          <a:lstStyle/>
          <a:p>
            <a:pPr>
              <a:defRPr sz="700"/>
            </a:pPr>
            <a:endParaRPr lang="en-US"/>
          </a:p>
        </c:txPr>
      </c:legendEntry>
      <c:legendEntry>
        <c:idx val="1"/>
        <c:txPr>
          <a:bodyPr/>
          <a:lstStyle/>
          <a:p>
            <a:pPr>
              <a:defRPr sz="700"/>
            </a:pPr>
            <a:endParaRPr lang="en-US"/>
          </a:p>
        </c:txPr>
      </c:legendEntry>
      <c:legendEntry>
        <c:idx val="2"/>
        <c:txPr>
          <a:bodyPr/>
          <a:lstStyle/>
          <a:p>
            <a:pPr>
              <a:defRPr sz="700"/>
            </a:pPr>
            <a:endParaRPr lang="en-US"/>
          </a:p>
        </c:txPr>
      </c:legendEntry>
      <c:legendEntry>
        <c:idx val="3"/>
        <c:delete val="1"/>
      </c:legendEntry>
      <c:layout>
        <c:manualLayout>
          <c:xMode val="edge"/>
          <c:yMode val="edge"/>
          <c:x val="0.16381510148967357"/>
          <c:y val="0.94725813627821909"/>
          <c:w val="0.67015138365201188"/>
          <c:h val="5.2741827247911599E-2"/>
        </c:manualLayout>
      </c:layout>
      <c:overlay val="0"/>
    </c:legend>
    <c:plotVisOnly val="1"/>
    <c:dispBlanksAs val="gap"/>
    <c:showDLblsOverMax val="0"/>
  </c:chart>
  <c:spPr>
    <a:ln>
      <a:noFill/>
    </a:ln>
  </c:spPr>
  <c:txPr>
    <a:bodyPr/>
    <a:lstStyle/>
    <a:p>
      <a:pPr>
        <a:defRPr sz="100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r>
              <a:rPr lang="en-US" sz="1100" b="1">
                <a:solidFill>
                  <a:schemeClr val="tx1"/>
                </a:solidFill>
              </a:rPr>
              <a:t>Property-CAT</a:t>
            </a:r>
            <a:r>
              <a:rPr lang="en-US" sz="1100" b="1" baseline="0">
                <a:solidFill>
                  <a:schemeClr val="tx1"/>
                </a:solidFill>
              </a:rPr>
              <a:t> </a:t>
            </a:r>
            <a:r>
              <a:rPr lang="en-US" sz="1100" b="1" baseline="0" err="1">
                <a:solidFill>
                  <a:schemeClr val="tx1"/>
                </a:solidFill>
              </a:rPr>
              <a:t>RoL</a:t>
            </a:r>
            <a:r>
              <a:rPr lang="en-US" sz="1100" b="1" baseline="0">
                <a:solidFill>
                  <a:schemeClr val="tx1"/>
                </a:solidFill>
              </a:rPr>
              <a:t> Index</a:t>
            </a:r>
            <a:endParaRPr lang="en-US" sz="1100" b="1">
              <a:solidFill>
                <a:schemeClr val="tx1"/>
              </a:solidFill>
            </a:endParaRPr>
          </a:p>
        </c:rich>
      </c:tx>
      <c:overlay val="0"/>
      <c:spPr>
        <a:noFill/>
        <a:ln>
          <a:noFill/>
        </a:ln>
        <a:effectLst/>
      </c:spPr>
      <c:txPr>
        <a:bodyPr rot="0" spcFirstLastPara="1" vertOverflow="ellipsis" vert="horz" wrap="square" anchor="ctr" anchorCtr="1"/>
        <a:lstStyle/>
        <a:p>
          <a:pPr>
            <a:defRPr sz="11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Combined!$B$4</c:f>
              <c:strCache>
                <c:ptCount val="1"/>
                <c:pt idx="0">
                  <c:v>US</c:v>
                </c:pt>
              </c:strCache>
            </c:strRef>
          </c:tx>
          <c:spPr>
            <a:ln w="28575" cap="rnd">
              <a:solidFill>
                <a:schemeClr val="accent1"/>
              </a:solidFill>
              <a:round/>
            </a:ln>
            <a:effectLst/>
          </c:spPr>
          <c:marker>
            <c:symbol val="none"/>
          </c:marker>
          <c:cat>
            <c:numRef>
              <c:f>Combined!$A$10:$A$31</c:f>
              <c:numCache>
                <c:formatCode>General</c:formatCode>
                <c:ptCount val="22"/>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numCache>
              <c:extLst/>
            </c:numRef>
          </c:cat>
          <c:val>
            <c:numRef>
              <c:f>Combined!$B$10:$B$31</c:f>
              <c:numCache>
                <c:formatCode>0.0</c:formatCode>
                <c:ptCount val="22"/>
                <c:pt idx="0">
                  <c:v>94.148244473342004</c:v>
                </c:pt>
                <c:pt idx="1">
                  <c:v>165.9297789336801</c:v>
                </c:pt>
                <c:pt idx="2">
                  <c:v>151.30039011703511</c:v>
                </c:pt>
                <c:pt idx="3">
                  <c:v>127.0481144343303</c:v>
                </c:pt>
                <c:pt idx="4">
                  <c:v>139.7919375812744</c:v>
                </c:pt>
                <c:pt idx="5">
                  <c:v>123.27698309492848</c:v>
                </c:pt>
                <c:pt idx="6">
                  <c:v>119.57867360208064</c:v>
                </c:pt>
                <c:pt idx="7">
                  <c:v>127.94915474642394</c:v>
                </c:pt>
                <c:pt idx="8">
                  <c:v>118.99271781534461</c:v>
                </c:pt>
                <c:pt idx="9">
                  <c:v>98.829648894668409</c:v>
                </c:pt>
                <c:pt idx="10">
                  <c:v>96.349154746423935</c:v>
                </c:pt>
                <c:pt idx="11">
                  <c:v>89.604713914174255</c:v>
                </c:pt>
                <c:pt idx="12">
                  <c:v>87.873862158647597</c:v>
                </c:pt>
                <c:pt idx="13">
                  <c:v>94.991644993498056</c:v>
                </c:pt>
                <c:pt idx="14">
                  <c:v>97.461427763329013</c:v>
                </c:pt>
                <c:pt idx="15">
                  <c:v>109.1567990949285</c:v>
                </c:pt>
                <c:pt idx="16">
                  <c:v>116.16466559682291</c:v>
                </c:pt>
                <c:pt idx="17">
                  <c:v>133.3570361051527</c:v>
                </c:pt>
                <c:pt idx="18">
                  <c:v>180.03199874195616</c:v>
                </c:pt>
                <c:pt idx="19">
                  <c:v>182.19238272685965</c:v>
                </c:pt>
                <c:pt idx="20">
                  <c:v>169.98549308416005</c:v>
                </c:pt>
                <c:pt idx="21">
                  <c:v>143.29777066994691</c:v>
                </c:pt>
              </c:numCache>
              <c:extLst/>
            </c:numRef>
          </c:val>
          <c:smooth val="0"/>
          <c:extLst>
            <c:ext xmlns:c16="http://schemas.microsoft.com/office/drawing/2014/chart" uri="{C3380CC4-5D6E-409C-BE32-E72D297353CC}">
              <c16:uniqueId val="{00000000-92E5-47B6-B8F7-8B9F6C07E86E}"/>
            </c:ext>
          </c:extLst>
        </c:ser>
        <c:ser>
          <c:idx val="1"/>
          <c:order val="1"/>
          <c:tx>
            <c:strRef>
              <c:f>Combined!$C$4</c:f>
              <c:strCache>
                <c:ptCount val="1"/>
                <c:pt idx="0">
                  <c:v>Europe</c:v>
                </c:pt>
              </c:strCache>
            </c:strRef>
          </c:tx>
          <c:spPr>
            <a:ln w="28575" cap="rnd">
              <a:solidFill>
                <a:schemeClr val="accent2"/>
              </a:solidFill>
              <a:round/>
            </a:ln>
            <a:effectLst/>
          </c:spPr>
          <c:marker>
            <c:symbol val="none"/>
          </c:marker>
          <c:cat>
            <c:numRef>
              <c:f>Combined!$A$10:$A$31</c:f>
              <c:numCache>
                <c:formatCode>General</c:formatCode>
                <c:ptCount val="22"/>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numCache>
              <c:extLst/>
            </c:numRef>
          </c:cat>
          <c:val>
            <c:numRef>
              <c:f>Combined!$C$10:$C$31</c:f>
              <c:numCache>
                <c:formatCode>General</c:formatCode>
                <c:ptCount val="22"/>
                <c:pt idx="0">
                  <c:v>91.316931982633875</c:v>
                </c:pt>
                <c:pt idx="1">
                  <c:v>90.882778581765564</c:v>
                </c:pt>
                <c:pt idx="2">
                  <c:v>89.290882778581761</c:v>
                </c:pt>
                <c:pt idx="3">
                  <c:v>81.969030390738055</c:v>
                </c:pt>
                <c:pt idx="4">
                  <c:v>82.341534008683055</c:v>
                </c:pt>
                <c:pt idx="5">
                  <c:v>80.259334298118659</c:v>
                </c:pt>
                <c:pt idx="6">
                  <c:v>76.246367583212717</c:v>
                </c:pt>
                <c:pt idx="7">
                  <c:v>78.152526772793024</c:v>
                </c:pt>
                <c:pt idx="8">
                  <c:v>75.221799131693174</c:v>
                </c:pt>
                <c:pt idx="9">
                  <c:v>67.696729377713439</c:v>
                </c:pt>
                <c:pt idx="10">
                  <c:v>59.234638205499259</c:v>
                </c:pt>
                <c:pt idx="11">
                  <c:v>53.311174384949332</c:v>
                </c:pt>
                <c:pt idx="12">
                  <c:v>51.445283281476101</c:v>
                </c:pt>
                <c:pt idx="13">
                  <c:v>53.297313479609244</c:v>
                </c:pt>
                <c:pt idx="14">
                  <c:v>51.964880642619015</c:v>
                </c:pt>
                <c:pt idx="15">
                  <c:v>52.349420759374397</c:v>
                </c:pt>
                <c:pt idx="16">
                  <c:v>53.919903382155631</c:v>
                </c:pt>
                <c:pt idx="17">
                  <c:v>66.238606260346117</c:v>
                </c:pt>
                <c:pt idx="18">
                  <c:v>83.460643888036103</c:v>
                </c:pt>
                <c:pt idx="19">
                  <c:v>89.803652823526846</c:v>
                </c:pt>
                <c:pt idx="20">
                  <c:v>85.044059223879913</c:v>
                </c:pt>
                <c:pt idx="21">
                  <c:v>71.947274103402407</c:v>
                </c:pt>
              </c:numCache>
              <c:extLst/>
            </c:numRef>
          </c:val>
          <c:smooth val="0"/>
          <c:extLst>
            <c:ext xmlns:c16="http://schemas.microsoft.com/office/drawing/2014/chart" uri="{C3380CC4-5D6E-409C-BE32-E72D297353CC}">
              <c16:uniqueId val="{00000001-92E5-47B6-B8F7-8B9F6C07E86E}"/>
            </c:ext>
          </c:extLst>
        </c:ser>
        <c:ser>
          <c:idx val="2"/>
          <c:order val="2"/>
          <c:tx>
            <c:strRef>
              <c:f>Combined!$D$4</c:f>
              <c:strCache>
                <c:ptCount val="1"/>
                <c:pt idx="0">
                  <c:v>APAC</c:v>
                </c:pt>
              </c:strCache>
            </c:strRef>
          </c:tx>
          <c:spPr>
            <a:ln w="28575" cap="rnd">
              <a:solidFill>
                <a:schemeClr val="accent3"/>
              </a:solidFill>
              <a:round/>
            </a:ln>
            <a:effectLst/>
          </c:spPr>
          <c:marker>
            <c:symbol val="none"/>
          </c:marker>
          <c:cat>
            <c:numRef>
              <c:f>Combined!$A$10:$A$31</c:f>
              <c:numCache>
                <c:formatCode>General</c:formatCode>
                <c:ptCount val="22"/>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pt idx="21">
                  <c:v>2026</c:v>
                </c:pt>
              </c:numCache>
              <c:extLst/>
            </c:numRef>
          </c:cat>
          <c:val>
            <c:numRef>
              <c:f>Combined!$D$10:$D$31</c:f>
              <c:numCache>
                <c:formatCode>#,##0</c:formatCode>
                <c:ptCount val="22"/>
                <c:pt idx="0">
                  <c:v>89.678658596680066</c:v>
                </c:pt>
                <c:pt idx="1">
                  <c:v>87.189802391961237</c:v>
                </c:pt>
                <c:pt idx="2">
                  <c:v>83.248361170246469</c:v>
                </c:pt>
                <c:pt idx="3">
                  <c:v>81.377022667354723</c:v>
                </c:pt>
                <c:pt idx="4">
                  <c:v>89.211833754366708</c:v>
                </c:pt>
                <c:pt idx="5">
                  <c:v>89.260088627123721</c:v>
                </c:pt>
                <c:pt idx="6">
                  <c:v>100.43777141015541</c:v>
                </c:pt>
                <c:pt idx="7">
                  <c:v>130.59076929296674</c:v>
                </c:pt>
                <c:pt idx="8">
                  <c:v>128.45688253910811</c:v>
                </c:pt>
                <c:pt idx="9">
                  <c:v>110.846424948901</c:v>
                </c:pt>
                <c:pt idx="10">
                  <c:v>99.456735104690253</c:v>
                </c:pt>
                <c:pt idx="11">
                  <c:v>92.794830920766813</c:v>
                </c:pt>
                <c:pt idx="12">
                  <c:v>89.299408112561139</c:v>
                </c:pt>
                <c:pt idx="13">
                  <c:v>86.38899922422523</c:v>
                </c:pt>
                <c:pt idx="14">
                  <c:v>87.321233551248568</c:v>
                </c:pt>
                <c:pt idx="15">
                  <c:v>97.188747569190895</c:v>
                </c:pt>
                <c:pt idx="16">
                  <c:v>100.70563947887258</c:v>
                </c:pt>
                <c:pt idx="17">
                  <c:v>106.37320316972131</c:v>
                </c:pt>
                <c:pt idx="18">
                  <c:v>115.03256620665346</c:v>
                </c:pt>
                <c:pt idx="19">
                  <c:v>115.95241277011748</c:v>
                </c:pt>
                <c:pt idx="20">
                  <c:v>105.93041596807404</c:v>
                </c:pt>
                <c:pt idx="21">
                  <c:v>85.382902414751456</c:v>
                </c:pt>
              </c:numCache>
              <c:extLst/>
            </c:numRef>
          </c:val>
          <c:smooth val="0"/>
          <c:extLst>
            <c:ext xmlns:c16="http://schemas.microsoft.com/office/drawing/2014/chart" uri="{C3380CC4-5D6E-409C-BE32-E72D297353CC}">
              <c16:uniqueId val="{00000002-92E5-47B6-B8F7-8B9F6C07E86E}"/>
            </c:ext>
          </c:extLst>
        </c:ser>
        <c:dLbls>
          <c:showLegendKey val="0"/>
          <c:showVal val="0"/>
          <c:showCatName val="0"/>
          <c:showSerName val="0"/>
          <c:showPercent val="0"/>
          <c:showBubbleSize val="0"/>
        </c:dLbls>
        <c:smooth val="0"/>
        <c:axId val="30140224"/>
        <c:axId val="122537935"/>
      </c:lineChart>
      <c:catAx>
        <c:axId val="3014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crossAx val="122537935"/>
        <c:crosses val="autoZero"/>
        <c:auto val="1"/>
        <c:lblAlgn val="ctr"/>
        <c:lblOffset val="100"/>
        <c:noMultiLvlLbl val="0"/>
      </c:catAx>
      <c:valAx>
        <c:axId val="122537935"/>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014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i="0" u="none" strike="noStrike" kern="1200" spc="0" baseline="0">
                <a:solidFill>
                  <a:srgbClr val="000F47"/>
                </a:solidFill>
                <a:latin typeface="Arial" panose="020B0604020202020204" pitchFamily="34" charset="0"/>
                <a:cs typeface="Arial" panose="020B0604020202020204" pitchFamily="34" charset="0"/>
              </a:rPr>
              <a:t>Global Insurance Composite Rate Change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Sheet1!$C$2</c:f>
              <c:strCache>
                <c:ptCount val="1"/>
                <c:pt idx="0">
                  <c:v>rate</c:v>
                </c:pt>
              </c:strCache>
            </c:strRef>
          </c:tx>
          <c:spPr>
            <a:solidFill>
              <a:srgbClr val="000F47"/>
            </a:solidFill>
            <a:ln>
              <a:noFill/>
            </a:ln>
            <a:effectLst/>
          </c:spPr>
          <c:invertIfNegative val="0"/>
          <c:dPt>
            <c:idx val="20"/>
            <c:invertIfNegative val="0"/>
            <c:bubble3D val="0"/>
            <c:spPr>
              <a:solidFill>
                <a:srgbClr val="FFBF00"/>
              </a:solidFill>
              <a:ln>
                <a:noFill/>
              </a:ln>
              <a:effectLst/>
            </c:spPr>
            <c:extLst>
              <c:ext xmlns:c16="http://schemas.microsoft.com/office/drawing/2014/chart" uri="{C3380CC4-5D6E-409C-BE32-E72D297353CC}">
                <c16:uniqueId val="{00000001-E942-45DC-A707-2A114C63E46F}"/>
              </c:ext>
            </c:extLst>
          </c:dPt>
          <c:dPt>
            <c:idx val="21"/>
            <c:invertIfNegative val="0"/>
            <c:bubble3D val="0"/>
            <c:spPr>
              <a:solidFill>
                <a:srgbClr val="FFBF00"/>
              </a:solidFill>
              <a:ln>
                <a:noFill/>
              </a:ln>
              <a:effectLst/>
            </c:spPr>
            <c:extLst>
              <c:ext xmlns:c16="http://schemas.microsoft.com/office/drawing/2014/chart" uri="{C3380CC4-5D6E-409C-BE32-E72D297353CC}">
                <c16:uniqueId val="{00000003-E942-45DC-A707-2A114C63E46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Sheet1!$B$3:$B$24</c:f>
              <c:strCache>
                <c:ptCount val="22"/>
                <c:pt idx="0">
                  <c:v>1Q21</c:v>
                </c:pt>
                <c:pt idx="1">
                  <c:v>2Q21</c:v>
                </c:pt>
                <c:pt idx="2">
                  <c:v>3Q21</c:v>
                </c:pt>
                <c:pt idx="3">
                  <c:v>4Q21</c:v>
                </c:pt>
                <c:pt idx="4">
                  <c:v>1Q22</c:v>
                </c:pt>
                <c:pt idx="5">
                  <c:v>2Q22</c:v>
                </c:pt>
                <c:pt idx="6">
                  <c:v>3Q22</c:v>
                </c:pt>
                <c:pt idx="7">
                  <c:v>4Q22</c:v>
                </c:pt>
                <c:pt idx="8">
                  <c:v>1Q23</c:v>
                </c:pt>
                <c:pt idx="9">
                  <c:v>2Q23</c:v>
                </c:pt>
                <c:pt idx="10">
                  <c:v>3Q23</c:v>
                </c:pt>
                <c:pt idx="11">
                  <c:v>4Q23</c:v>
                </c:pt>
                <c:pt idx="12">
                  <c:v>1Q24</c:v>
                </c:pt>
                <c:pt idx="13">
                  <c:v>2Q24</c:v>
                </c:pt>
                <c:pt idx="14">
                  <c:v>3Q24</c:v>
                </c:pt>
                <c:pt idx="15">
                  <c:v>4Q24</c:v>
                </c:pt>
                <c:pt idx="16">
                  <c:v>1Q25</c:v>
                </c:pt>
                <c:pt idx="17">
                  <c:v>2Q25</c:v>
                </c:pt>
                <c:pt idx="18">
                  <c:v>3Q25</c:v>
                </c:pt>
                <c:pt idx="19">
                  <c:v>4Q25</c:v>
                </c:pt>
                <c:pt idx="20">
                  <c:v>1Q26</c:v>
                </c:pt>
                <c:pt idx="21">
                  <c:v>2Q26</c:v>
                </c:pt>
              </c:strCache>
            </c:strRef>
          </c:cat>
          <c:val>
            <c:numRef>
              <c:f>Sheet1!$C$3:$C$24</c:f>
              <c:numCache>
                <c:formatCode>0%</c:formatCode>
                <c:ptCount val="22"/>
                <c:pt idx="0">
                  <c:v>0.18</c:v>
                </c:pt>
                <c:pt idx="1">
                  <c:v>0.15</c:v>
                </c:pt>
                <c:pt idx="2">
                  <c:v>0.15</c:v>
                </c:pt>
                <c:pt idx="3">
                  <c:v>0.13</c:v>
                </c:pt>
                <c:pt idx="4">
                  <c:v>0.11</c:v>
                </c:pt>
                <c:pt idx="5">
                  <c:v>0.09</c:v>
                </c:pt>
                <c:pt idx="6">
                  <c:v>0.06</c:v>
                </c:pt>
                <c:pt idx="7">
                  <c:v>0.04</c:v>
                </c:pt>
                <c:pt idx="8">
                  <c:v>0.04</c:v>
                </c:pt>
                <c:pt idx="9">
                  <c:v>0.03</c:v>
                </c:pt>
                <c:pt idx="10">
                  <c:v>0.03</c:v>
                </c:pt>
                <c:pt idx="11">
                  <c:v>0.02</c:v>
                </c:pt>
                <c:pt idx="12">
                  <c:v>0.01</c:v>
                </c:pt>
                <c:pt idx="13">
                  <c:v>0</c:v>
                </c:pt>
                <c:pt idx="14">
                  <c:v>-0.01</c:v>
                </c:pt>
                <c:pt idx="15">
                  <c:v>-0.02</c:v>
                </c:pt>
                <c:pt idx="16">
                  <c:v>-0.03</c:v>
                </c:pt>
                <c:pt idx="17">
                  <c:v>-0.04</c:v>
                </c:pt>
                <c:pt idx="18">
                  <c:v>-0.04</c:v>
                </c:pt>
                <c:pt idx="19">
                  <c:v>-0.04</c:v>
                </c:pt>
                <c:pt idx="20">
                  <c:v>-0.05</c:v>
                </c:pt>
                <c:pt idx="21">
                  <c:v>-0.06</c:v>
                </c:pt>
              </c:numCache>
            </c:numRef>
          </c:val>
          <c:extLst>
            <c:ext xmlns:c16="http://schemas.microsoft.com/office/drawing/2014/chart" uri="{C3380CC4-5D6E-409C-BE32-E72D297353CC}">
              <c16:uniqueId val="{00000004-E942-45DC-A707-2A114C63E46F}"/>
            </c:ext>
          </c:extLst>
        </c:ser>
        <c:dLbls>
          <c:showLegendKey val="0"/>
          <c:showVal val="0"/>
          <c:showCatName val="0"/>
          <c:showSerName val="0"/>
          <c:showPercent val="0"/>
          <c:showBubbleSize val="0"/>
        </c:dLbls>
        <c:gapWidth val="80"/>
        <c:overlap val="-27"/>
        <c:axId val="1710819903"/>
        <c:axId val="1710814143"/>
      </c:barChart>
      <c:catAx>
        <c:axId val="171081990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solidFill>
                <a:latin typeface="+mn-lt"/>
                <a:ea typeface="+mn-ea"/>
                <a:cs typeface="+mn-cs"/>
              </a:defRPr>
            </a:pPr>
            <a:endParaRPr lang="en-US"/>
          </a:p>
        </c:txPr>
        <c:crossAx val="1710814143"/>
        <c:crosses val="autoZero"/>
        <c:auto val="1"/>
        <c:lblAlgn val="ctr"/>
        <c:lblOffset val="100"/>
        <c:noMultiLvlLbl val="0"/>
      </c:catAx>
      <c:valAx>
        <c:axId val="171081414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71081990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200" b="1" i="0" u="none" strike="noStrike" kern="1200" spc="0" baseline="0">
                <a:solidFill>
                  <a:schemeClr val="tx1"/>
                </a:solidFill>
                <a:latin typeface="Arial" panose="020B0604020202020204" pitchFamily="34" charset="0"/>
                <a:cs typeface="Arial" panose="020B0604020202020204" pitchFamily="34" charset="0"/>
              </a:rPr>
              <a:t>GC Property Cat </a:t>
            </a:r>
            <a:r>
              <a:rPr lang="en-GB" sz="1200" b="1" i="0" u="none" strike="noStrike" kern="1200" spc="0" baseline="0" err="1">
                <a:solidFill>
                  <a:schemeClr val="tx1"/>
                </a:solidFill>
                <a:latin typeface="Arial" panose="020B0604020202020204" pitchFamily="34" charset="0"/>
                <a:cs typeface="Arial" panose="020B0604020202020204" pitchFamily="34" charset="0"/>
              </a:rPr>
              <a:t>RoL</a:t>
            </a:r>
            <a:r>
              <a:rPr lang="en-GB" sz="1200" b="1" i="0" u="none" strike="noStrike" kern="1200" spc="0" baseline="0">
                <a:solidFill>
                  <a:schemeClr val="tx1"/>
                </a:solidFill>
                <a:latin typeface="Arial" panose="020B0604020202020204" pitchFamily="34" charset="0"/>
                <a:cs typeface="Arial" panose="020B0604020202020204" pitchFamily="34" charset="0"/>
              </a:rPr>
              <a:t> Index – Europe</a:t>
            </a:r>
            <a:endParaRPr lang="en-US" sz="1200" b="1" i="0" u="none" strike="noStrike" kern="1200" spc="0" baseline="0">
              <a:solidFill>
                <a:schemeClr val="tx1"/>
              </a:solidFill>
              <a:latin typeface="Arial" panose="020B0604020202020204" pitchFamily="34" charset="0"/>
              <a:cs typeface="Arial" panose="020B0604020202020204" pitchFamily="34" charset="0"/>
            </a:endParaRPr>
          </a:p>
        </c:rich>
      </c:tx>
      <c:layout>
        <c:manualLayout>
          <c:xMode val="edge"/>
          <c:yMode val="edge"/>
          <c:x val="0.10566476941334968"/>
          <c:y val="0"/>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3846153846153853E-2"/>
          <c:y val="0.11956622529715326"/>
          <c:w val="0.9046153846153846"/>
          <c:h val="0.66550836343817832"/>
        </c:manualLayout>
      </c:layout>
      <c:lineChart>
        <c:grouping val="standard"/>
        <c:varyColors val="0"/>
        <c:ser>
          <c:idx val="1"/>
          <c:order val="0"/>
          <c:spPr>
            <a:ln w="28575" cap="rnd">
              <a:solidFill>
                <a:srgbClr val="82BAFF"/>
              </a:solidFill>
              <a:round/>
            </a:ln>
            <a:effectLst/>
          </c:spPr>
          <c:marker>
            <c:symbol val="circle"/>
            <c:size val="6"/>
            <c:spPr>
              <a:solidFill>
                <a:srgbClr val="82BAFF"/>
              </a:solidFill>
              <a:ln w="9525">
                <a:solidFill>
                  <a:srgbClr val="82BAFF"/>
                </a:solidFill>
              </a:ln>
              <a:effectLst/>
            </c:spPr>
          </c:marker>
          <c:dPt>
            <c:idx val="13"/>
            <c:marker>
              <c:symbol val="circle"/>
              <c:size val="6"/>
              <c:spPr>
                <a:solidFill>
                  <a:srgbClr val="82BAFF"/>
                </a:solidFill>
                <a:ln w="9525">
                  <a:solidFill>
                    <a:srgbClr val="82BAFF"/>
                  </a:solidFill>
                </a:ln>
                <a:effectLst/>
              </c:spPr>
            </c:marker>
            <c:bubble3D val="0"/>
            <c:extLst>
              <c:ext xmlns:c16="http://schemas.microsoft.com/office/drawing/2014/chart" uri="{C3380CC4-5D6E-409C-BE32-E72D297353CC}">
                <c16:uniqueId val="{00000000-7074-46B8-B5D4-06983EAD1F3A}"/>
              </c:ext>
            </c:extLst>
          </c:dPt>
          <c:dLbls>
            <c:dLbl>
              <c:idx val="22"/>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074-46B8-B5D4-06983EAD1F3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Europe!$A$16:$A$40</c:f>
              <c:numCache>
                <c:formatCode>General</c:formatCode>
                <c:ptCount val="2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numCache>
            </c:numRef>
          </c:cat>
          <c:val>
            <c:numRef>
              <c:f>Europe!$B$16:$B$40</c:f>
              <c:numCache>
                <c:formatCode>General</c:formatCode>
                <c:ptCount val="25"/>
                <c:pt idx="0">
                  <c:v>169.03669724770643</c:v>
                </c:pt>
                <c:pt idx="1">
                  <c:v>169.49541284403671</c:v>
                </c:pt>
                <c:pt idx="2">
                  <c:v>158.48623853211006</c:v>
                </c:pt>
                <c:pt idx="3">
                  <c:v>144.72477064220183</c:v>
                </c:pt>
                <c:pt idx="4">
                  <c:v>144.03669724770643</c:v>
                </c:pt>
                <c:pt idx="5">
                  <c:v>141.51376146788991</c:v>
                </c:pt>
                <c:pt idx="6">
                  <c:v>129.90963302752294</c:v>
                </c:pt>
                <c:pt idx="7">
                  <c:v>130.5</c:v>
                </c:pt>
                <c:pt idx="8">
                  <c:v>127.2</c:v>
                </c:pt>
                <c:pt idx="9">
                  <c:v>120.84</c:v>
                </c:pt>
                <c:pt idx="10">
                  <c:v>123.861</c:v>
                </c:pt>
                <c:pt idx="11">
                  <c:v>119.2162</c:v>
                </c:pt>
                <c:pt idx="12">
                  <c:v>107.29</c:v>
                </c:pt>
                <c:pt idx="13">
                  <c:v>93.878750000000011</c:v>
                </c:pt>
                <c:pt idx="14">
                  <c:v>84.490875000000017</c:v>
                </c:pt>
                <c:pt idx="15">
                  <c:v>81.53369437500001</c:v>
                </c:pt>
                <c:pt idx="16">
                  <c:v>84.468907372500013</c:v>
                </c:pt>
                <c:pt idx="17">
                  <c:v>82.357184688187516</c:v>
                </c:pt>
                <c:pt idx="18">
                  <c:v>82.966627854880116</c:v>
                </c:pt>
                <c:pt idx="19">
                  <c:v>85.455626690526515</c:v>
                </c:pt>
                <c:pt idx="20">
                  <c:v>104.97907551811743</c:v>
                </c:pt>
                <c:pt idx="21">
                  <c:v>132.27363515282795</c:v>
                </c:pt>
                <c:pt idx="22">
                  <c:v>142.32643142444289</c:v>
                </c:pt>
                <c:pt idx="23">
                  <c:v>134.78313055894742</c:v>
                </c:pt>
                <c:pt idx="24">
                  <c:v>114.7</c:v>
                </c:pt>
              </c:numCache>
            </c:numRef>
          </c:val>
          <c:smooth val="0"/>
          <c:extLst>
            <c:ext xmlns:c16="http://schemas.microsoft.com/office/drawing/2014/chart" uri="{C3380CC4-5D6E-409C-BE32-E72D297353CC}">
              <c16:uniqueId val="{00000002-7074-46B8-B5D4-06983EAD1F3A}"/>
            </c:ext>
          </c:extLst>
        </c:ser>
        <c:dLbls>
          <c:dLblPos val="r"/>
          <c:showLegendKey val="0"/>
          <c:showVal val="1"/>
          <c:showCatName val="0"/>
          <c:showSerName val="0"/>
          <c:showPercent val="0"/>
          <c:showBubbleSize val="0"/>
        </c:dLbls>
        <c:marker val="1"/>
        <c:smooth val="0"/>
        <c:axId val="411405312"/>
        <c:axId val="415287936"/>
      </c:lineChart>
      <c:catAx>
        <c:axId val="411405312"/>
        <c:scaling>
          <c:orientation val="minMax"/>
        </c:scaling>
        <c:delete val="0"/>
        <c:axPos val="b"/>
        <c:numFmt formatCode="General" sourceLinked="1"/>
        <c:majorTickMark val="none"/>
        <c:minorTickMark val="none"/>
        <c:tickLblPos val="nextTo"/>
        <c:spPr>
          <a:noFill/>
          <a:ln w="9525" cap="flat" cmpd="sng" algn="ctr">
            <a:gradFill>
              <a:gsLst>
                <a:gs pos="58000">
                  <a:srgbClr val="B9B6B1"/>
                </a:gs>
                <a:gs pos="100000">
                  <a:srgbClr val="B9B6B1"/>
                </a:gs>
              </a:gsLst>
              <a:lin ang="5400000" scaled="1"/>
            </a:gradFill>
            <a:round/>
          </a:ln>
          <a:effectLst/>
        </c:spPr>
        <c:txPr>
          <a:bodyPr rot="-2700000" spcFirstLastPara="1" vertOverflow="ellipsis" wrap="square" anchor="ctr" anchorCtr="1"/>
          <a:lstStyle/>
          <a:p>
            <a:pPr>
              <a:defRPr sz="9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crossAx val="415287936"/>
        <c:crosses val="autoZero"/>
        <c:auto val="1"/>
        <c:lblAlgn val="ctr"/>
        <c:lblOffset val="100"/>
        <c:tickLblSkip val="2"/>
        <c:tickMarkSkip val="1"/>
        <c:noMultiLvlLbl val="0"/>
      </c:catAx>
      <c:valAx>
        <c:axId val="415287936"/>
        <c:scaling>
          <c:orientation val="minMax"/>
          <c:max val="250"/>
        </c:scaling>
        <c:delete val="0"/>
        <c:axPos val="l"/>
        <c:majorGridlines>
          <c:spPr>
            <a:ln w="9525" cap="flat" cmpd="sng" algn="ctr">
              <a:solidFill>
                <a:srgbClr val="B9B6B1"/>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rgbClr val="000F47"/>
                </a:solidFill>
                <a:latin typeface="Arial" panose="020B0604020202020204" pitchFamily="34" charset="0"/>
                <a:ea typeface="+mn-ea"/>
                <a:cs typeface="Arial" panose="020B0604020202020204" pitchFamily="34" charset="0"/>
              </a:defRPr>
            </a:pPr>
            <a:endParaRPr lang="en-US"/>
          </a:p>
        </c:txPr>
        <c:crossAx val="411405312"/>
        <c:crosses val="autoZero"/>
        <c:crossBetween val="between"/>
        <c:majorUnit val="5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accent1"/>
                </a:solidFill>
                <a:latin typeface="+mn-lt"/>
                <a:ea typeface="+mn-ea"/>
                <a:cs typeface="+mn-cs"/>
              </a:defRPr>
            </a:pPr>
            <a:r>
              <a:rPr lang="en-GB" sz="1200" b="1" i="0" u="none" strike="noStrike" kern="1200" spc="0" baseline="0">
                <a:solidFill>
                  <a:srgbClr val="000F47"/>
                </a:solidFill>
                <a:latin typeface="Arial" panose="020B0604020202020204" pitchFamily="34" charset="0"/>
                <a:cs typeface="Arial" panose="020B0604020202020204" pitchFamily="34" charset="0"/>
              </a:rPr>
              <a:t>GC Property Cat </a:t>
            </a:r>
            <a:r>
              <a:rPr lang="en-GB" sz="1200" b="1" i="0" u="none" strike="noStrike" kern="1200" spc="0" baseline="0" err="1">
                <a:solidFill>
                  <a:srgbClr val="000F47"/>
                </a:solidFill>
                <a:latin typeface="Arial" panose="020B0604020202020204" pitchFamily="34" charset="0"/>
                <a:cs typeface="Arial" panose="020B0604020202020204" pitchFamily="34" charset="0"/>
              </a:rPr>
              <a:t>RoL</a:t>
            </a:r>
            <a:r>
              <a:rPr lang="en-GB" sz="1200" b="1" i="0" u="none" strike="noStrike" kern="1200" spc="0" baseline="0">
                <a:solidFill>
                  <a:srgbClr val="000F47"/>
                </a:solidFill>
                <a:latin typeface="Arial" panose="020B0604020202020204" pitchFamily="34" charset="0"/>
                <a:cs typeface="Arial" panose="020B0604020202020204" pitchFamily="34" charset="0"/>
              </a:rPr>
              <a:t> Index – US</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accent1"/>
              </a:solidFill>
              <a:latin typeface="+mn-lt"/>
              <a:ea typeface="+mn-ea"/>
              <a:cs typeface="+mn-cs"/>
            </a:defRPr>
          </a:pPr>
          <a:endParaRPr lang="en-US"/>
        </a:p>
      </c:txPr>
    </c:title>
    <c:autoTitleDeleted val="0"/>
    <c:plotArea>
      <c:layout/>
      <c:lineChart>
        <c:grouping val="standard"/>
        <c:varyColors val="0"/>
        <c:ser>
          <c:idx val="0"/>
          <c:order val="0"/>
          <c:tx>
            <c:strRef>
              <c:f>'US 2000 Index'!$C$5</c:f>
              <c:strCache>
                <c:ptCount val="1"/>
                <c:pt idx="0">
                  <c:v>2000 Index</c:v>
                </c:pt>
              </c:strCache>
            </c:strRef>
          </c:tx>
          <c:spPr>
            <a:ln w="28575" cap="rnd">
              <a:solidFill>
                <a:schemeClr val="accent2"/>
              </a:solidFill>
              <a:round/>
            </a:ln>
            <a:effectLst/>
          </c:spPr>
          <c:marker>
            <c:symbol val="circle"/>
            <c:size val="5"/>
            <c:spPr>
              <a:solidFill>
                <a:schemeClr val="accent2"/>
              </a:solidFill>
              <a:ln w="9525">
                <a:noFill/>
              </a:ln>
              <a:effectLst/>
            </c:spPr>
          </c:marker>
          <c:cat>
            <c:numRef>
              <c:f>'US 2000 Index'!$A$18:$A$42</c:f>
              <c:numCache>
                <c:formatCode>General</c:formatCode>
                <c:ptCount val="2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numCache>
            </c:numRef>
          </c:cat>
          <c:val>
            <c:numRef>
              <c:f>'US 2000 Index'!$C$18:$C$42</c:f>
              <c:numCache>
                <c:formatCode>0.0</c:formatCode>
                <c:ptCount val="25"/>
                <c:pt idx="0">
                  <c:v>136.78990081154191</c:v>
                </c:pt>
                <c:pt idx="1">
                  <c:v>155.81605049594231</c:v>
                </c:pt>
                <c:pt idx="2">
                  <c:v>138.68349864743013</c:v>
                </c:pt>
                <c:pt idx="3">
                  <c:v>130.56807935076645</c:v>
                </c:pt>
                <c:pt idx="4">
                  <c:v>230.117222723174</c:v>
                </c:pt>
                <c:pt idx="5">
                  <c:v>209.82867448151484</c:v>
                </c:pt>
                <c:pt idx="6">
                  <c:v>176.1947700631199</c:v>
                </c:pt>
                <c:pt idx="7">
                  <c:v>193.86834986474298</c:v>
                </c:pt>
                <c:pt idx="8">
                  <c:v>170.96483318304774</c:v>
                </c:pt>
                <c:pt idx="9">
                  <c:v>165.83588818755632</c:v>
                </c:pt>
                <c:pt idx="10">
                  <c:v>177.44436429215506</c:v>
                </c:pt>
                <c:pt idx="11">
                  <c:v>165.02326420198372</c:v>
                </c:pt>
                <c:pt idx="12">
                  <c:v>137.06041478809735</c:v>
                </c:pt>
                <c:pt idx="13">
                  <c:v>133.62037871956716</c:v>
                </c:pt>
                <c:pt idx="14">
                  <c:v>124.26695220919744</c:v>
                </c:pt>
                <c:pt idx="15">
                  <c:v>121.86654643823262</c:v>
                </c:pt>
                <c:pt idx="16">
                  <c:v>131.73773669972945</c:v>
                </c:pt>
                <c:pt idx="17">
                  <c:v>135.16291785392241</c:v>
                </c:pt>
                <c:pt idx="18">
                  <c:v>151.3824679963931</c:v>
                </c:pt>
                <c:pt idx="19">
                  <c:v>161.10122244176154</c:v>
                </c:pt>
                <c:pt idx="20">
                  <c:v>184.94420336314224</c:v>
                </c:pt>
                <c:pt idx="21">
                  <c:v>249.67467454024202</c:v>
                </c:pt>
                <c:pt idx="22">
                  <c:v>252.67077063472493</c:v>
                </c:pt>
                <c:pt idx="23">
                  <c:v>235.74182900219839</c:v>
                </c:pt>
                <c:pt idx="24">
                  <c:v>198.73036184885322</c:v>
                </c:pt>
              </c:numCache>
            </c:numRef>
          </c:val>
          <c:smooth val="0"/>
          <c:extLst>
            <c:ext xmlns:c16="http://schemas.microsoft.com/office/drawing/2014/chart" uri="{C3380CC4-5D6E-409C-BE32-E72D297353CC}">
              <c16:uniqueId val="{00000000-8E6F-4ED2-B961-C48DB70CF3B1}"/>
            </c:ext>
          </c:extLst>
        </c:ser>
        <c:dLbls>
          <c:showLegendKey val="0"/>
          <c:showVal val="0"/>
          <c:showCatName val="0"/>
          <c:showSerName val="0"/>
          <c:showPercent val="0"/>
          <c:showBubbleSize val="0"/>
        </c:dLbls>
        <c:marker val="1"/>
        <c:smooth val="0"/>
        <c:axId val="937296384"/>
        <c:axId val="932753744"/>
      </c:lineChart>
      <c:catAx>
        <c:axId val="93729638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accent1"/>
                </a:solidFill>
                <a:latin typeface="+mn-lt"/>
                <a:ea typeface="+mn-ea"/>
                <a:cs typeface="+mn-cs"/>
              </a:defRPr>
            </a:pPr>
            <a:endParaRPr lang="en-US"/>
          </a:p>
        </c:txPr>
        <c:crossAx val="932753744"/>
        <c:crosses val="autoZero"/>
        <c:auto val="1"/>
        <c:lblAlgn val="ctr"/>
        <c:lblOffset val="100"/>
        <c:noMultiLvlLbl val="0"/>
      </c:catAx>
      <c:valAx>
        <c:axId val="932753744"/>
        <c:scaling>
          <c:orientation val="minMax"/>
        </c:scaling>
        <c:delete val="0"/>
        <c:axPos val="l"/>
        <c:majorGridlines>
          <c:spPr>
            <a:ln w="9525" cap="flat" cmpd="sng" algn="ctr">
              <a:solidFill>
                <a:schemeClr val="accent6">
                  <a:lumMod val="40000"/>
                  <a:lumOff val="6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crossAx val="937296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solidFill>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accent1"/>
                </a:solidFill>
                <a:latin typeface="+mn-lt"/>
                <a:ea typeface="+mn-ea"/>
                <a:cs typeface="+mn-cs"/>
              </a:defRPr>
            </a:pPr>
            <a:r>
              <a:rPr lang="en-GB" sz="1200" b="1" i="0" u="none" strike="noStrike" kern="1200" spc="0" baseline="0">
                <a:solidFill>
                  <a:schemeClr val="tx1"/>
                </a:solidFill>
                <a:latin typeface="Arial" panose="020B0604020202020204" pitchFamily="34" charset="0"/>
                <a:cs typeface="Arial" panose="020B0604020202020204" pitchFamily="34" charset="0"/>
              </a:rPr>
              <a:t>GC Property Cat </a:t>
            </a:r>
            <a:r>
              <a:rPr lang="en-GB" sz="1200" b="1" i="0" u="none" strike="noStrike" kern="1200" spc="0" baseline="0" err="1">
                <a:solidFill>
                  <a:schemeClr val="tx1"/>
                </a:solidFill>
                <a:latin typeface="Arial" panose="020B0604020202020204" pitchFamily="34" charset="0"/>
                <a:cs typeface="Arial" panose="020B0604020202020204" pitchFamily="34" charset="0"/>
              </a:rPr>
              <a:t>RoL</a:t>
            </a:r>
            <a:r>
              <a:rPr lang="en-GB" sz="1200" b="1" i="0" u="none" strike="noStrike" kern="1200" spc="0" baseline="0">
                <a:solidFill>
                  <a:schemeClr val="tx1"/>
                </a:solidFill>
                <a:latin typeface="Arial" panose="020B0604020202020204" pitchFamily="34" charset="0"/>
                <a:cs typeface="Arial" panose="020B0604020202020204" pitchFamily="34" charset="0"/>
              </a:rPr>
              <a:t> Index </a:t>
            </a:r>
            <a:r>
              <a:rPr lang="en-US" sz="1200" b="1"/>
              <a:t>- Global</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accent1"/>
              </a:solidFill>
              <a:latin typeface="+mn-lt"/>
              <a:ea typeface="+mn-ea"/>
              <a:cs typeface="+mn-cs"/>
            </a:defRPr>
          </a:pPr>
          <a:endParaRPr lang="en-US"/>
        </a:p>
      </c:txPr>
    </c:title>
    <c:autoTitleDeleted val="0"/>
    <c:plotArea>
      <c:layout/>
      <c:lineChart>
        <c:grouping val="standard"/>
        <c:varyColors val="0"/>
        <c:ser>
          <c:idx val="1"/>
          <c:order val="0"/>
          <c:tx>
            <c:strRef>
              <c:f>Global!$B$3</c:f>
              <c:strCache>
                <c:ptCount val="1"/>
                <c:pt idx="0">
                  <c:v>Index Value</c:v>
                </c:pt>
              </c:strCache>
            </c:strRef>
          </c:tx>
          <c:spPr>
            <a:ln w="28575" cap="rnd">
              <a:solidFill>
                <a:schemeClr val="tx1"/>
              </a:solidFill>
              <a:round/>
            </a:ln>
            <a:effectLst/>
          </c:spPr>
          <c:marker>
            <c:symbol val="circle"/>
            <c:size val="5"/>
            <c:spPr>
              <a:solidFill>
                <a:schemeClr val="tx1"/>
              </a:solidFill>
              <a:ln w="9525">
                <a:noFill/>
              </a:ln>
              <a:effectLst/>
            </c:spPr>
          </c:marker>
          <c:cat>
            <c:numRef>
              <c:f>Global!$A$6:$A$30</c:f>
              <c:numCache>
                <c:formatCode>General</c:formatCode>
                <c:ptCount val="25"/>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pt idx="24">
                  <c:v>2026</c:v>
                </c:pt>
              </c:numCache>
            </c:numRef>
          </c:cat>
          <c:val>
            <c:numRef>
              <c:f>Global!$B$6:$B$30</c:f>
              <c:numCache>
                <c:formatCode>General</c:formatCode>
                <c:ptCount val="25"/>
                <c:pt idx="0">
                  <c:v>159.43643512450853</c:v>
                </c:pt>
                <c:pt idx="1">
                  <c:v>167.16906946264746</c:v>
                </c:pt>
                <c:pt idx="2">
                  <c:v>152.5557011795544</c:v>
                </c:pt>
                <c:pt idx="3">
                  <c:v>140.95674967234601</c:v>
                </c:pt>
                <c:pt idx="4">
                  <c:v>192.52948885976411</c:v>
                </c:pt>
                <c:pt idx="5">
                  <c:v>175.49148099606816</c:v>
                </c:pt>
                <c:pt idx="6">
                  <c:v>157.60157273918742</c:v>
                </c:pt>
                <c:pt idx="7">
                  <c:v>170.20969855832243</c:v>
                </c:pt>
                <c:pt idx="8">
                  <c:v>159.99711664482308</c:v>
                </c:pt>
                <c:pt idx="9">
                  <c:v>147.99733289646136</c:v>
                </c:pt>
                <c:pt idx="10">
                  <c:v>162.05707952162518</c:v>
                </c:pt>
                <c:pt idx="11">
                  <c:v>161.24679412401704</c:v>
                </c:pt>
                <c:pt idx="12">
                  <c:v>143.50964677037518</c:v>
                </c:pt>
                <c:pt idx="13">
                  <c:v>127.43656633209316</c:v>
                </c:pt>
                <c:pt idx="14">
                  <c:v>116.24158835685472</c:v>
                </c:pt>
                <c:pt idx="15">
                  <c:v>111.94064958765109</c:v>
                </c:pt>
                <c:pt idx="16">
                  <c:v>117.92663132203086</c:v>
                </c:pt>
                <c:pt idx="17">
                  <c:v>119.22382426657319</c:v>
                </c:pt>
                <c:pt idx="18">
                  <c:v>124.70812018283556</c:v>
                </c:pt>
                <c:pt idx="19">
                  <c:v>130.31998559106316</c:v>
                </c:pt>
                <c:pt idx="20">
                  <c:v>144.39454403489799</c:v>
                </c:pt>
                <c:pt idx="21">
                  <c:v>186.70214543712308</c:v>
                </c:pt>
                <c:pt idx="22">
                  <c:v>191.00562988944876</c:v>
                </c:pt>
                <c:pt idx="23">
                  <c:v>177.25322453740844</c:v>
                </c:pt>
                <c:pt idx="24">
                  <c:v>149.24721506049789</c:v>
                </c:pt>
              </c:numCache>
            </c:numRef>
          </c:val>
          <c:smooth val="0"/>
          <c:extLst>
            <c:ext xmlns:c16="http://schemas.microsoft.com/office/drawing/2014/chart" uri="{C3380CC4-5D6E-409C-BE32-E72D297353CC}">
              <c16:uniqueId val="{00000000-89C1-4D79-86C3-6BC7A264B92E}"/>
            </c:ext>
          </c:extLst>
        </c:ser>
        <c:dLbls>
          <c:showLegendKey val="0"/>
          <c:showVal val="0"/>
          <c:showCatName val="0"/>
          <c:showSerName val="0"/>
          <c:showPercent val="0"/>
          <c:showBubbleSize val="0"/>
        </c:dLbls>
        <c:marker val="1"/>
        <c:smooth val="0"/>
        <c:axId val="937228640"/>
        <c:axId val="932735024"/>
      </c:lineChart>
      <c:catAx>
        <c:axId val="93722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accent1"/>
                </a:solidFill>
                <a:latin typeface="+mn-lt"/>
                <a:ea typeface="+mn-ea"/>
                <a:cs typeface="+mn-cs"/>
              </a:defRPr>
            </a:pPr>
            <a:endParaRPr lang="en-US"/>
          </a:p>
        </c:txPr>
        <c:crossAx val="932735024"/>
        <c:crosses val="autoZero"/>
        <c:auto val="1"/>
        <c:lblAlgn val="ctr"/>
        <c:lblOffset val="100"/>
        <c:noMultiLvlLbl val="0"/>
      </c:catAx>
      <c:valAx>
        <c:axId val="932735024"/>
        <c:scaling>
          <c:orientation val="minMax"/>
        </c:scaling>
        <c:delete val="0"/>
        <c:axPos val="l"/>
        <c:majorGridlines>
          <c:spPr>
            <a:ln w="9525" cap="flat" cmpd="sng" algn="ctr">
              <a:solidFill>
                <a:schemeClr val="accent6">
                  <a:lumMod val="40000"/>
                  <a:lumOff val="6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crossAx val="9372286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solidFill>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accent1"/>
                </a:solidFill>
                <a:latin typeface="+mn-lt"/>
                <a:ea typeface="+mn-ea"/>
                <a:cs typeface="+mn-cs"/>
              </a:defRPr>
            </a:pPr>
            <a:r>
              <a:rPr lang="en-GB" sz="1200" b="1" i="0" u="none" strike="noStrike" kern="1200" spc="0" baseline="0">
                <a:solidFill>
                  <a:schemeClr val="tx1"/>
                </a:solidFill>
                <a:latin typeface="Arial" panose="020B0604020202020204" pitchFamily="34" charset="0"/>
                <a:cs typeface="Arial" panose="020B0604020202020204" pitchFamily="34" charset="0"/>
              </a:rPr>
              <a:t>GC Property Cat </a:t>
            </a:r>
            <a:r>
              <a:rPr lang="en-GB" sz="1200" b="1" i="0" u="none" strike="noStrike" kern="1200" spc="0" baseline="0" err="1">
                <a:solidFill>
                  <a:schemeClr val="tx1"/>
                </a:solidFill>
                <a:latin typeface="Arial" panose="020B0604020202020204" pitchFamily="34" charset="0"/>
                <a:cs typeface="Arial" panose="020B0604020202020204" pitchFamily="34" charset="0"/>
              </a:rPr>
              <a:t>RoL</a:t>
            </a:r>
            <a:r>
              <a:rPr lang="en-GB" sz="1200" b="1" i="0" u="none" strike="noStrike" kern="1200" spc="0" baseline="0">
                <a:solidFill>
                  <a:schemeClr val="tx1"/>
                </a:solidFill>
                <a:latin typeface="Arial" panose="020B0604020202020204" pitchFamily="34" charset="0"/>
                <a:cs typeface="Arial" panose="020B0604020202020204" pitchFamily="34" charset="0"/>
              </a:rPr>
              <a:t> Index – APAC</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accent1"/>
              </a:solidFill>
              <a:latin typeface="+mn-lt"/>
              <a:ea typeface="+mn-ea"/>
              <a:cs typeface="+mn-cs"/>
            </a:defRPr>
          </a:pPr>
          <a:endParaRPr lang="en-US"/>
        </a:p>
      </c:txPr>
    </c:title>
    <c:autoTitleDeleted val="0"/>
    <c:plotArea>
      <c:layout/>
      <c:lineChart>
        <c:grouping val="standard"/>
        <c:varyColors val="0"/>
        <c:ser>
          <c:idx val="0"/>
          <c:order val="0"/>
          <c:tx>
            <c:strRef>
              <c:f>'[2026 Asia Pacific ROL index - for renewal report.xlsx]Summary'!$F$3</c:f>
              <c:strCache>
                <c:ptCount val="1"/>
                <c:pt idx="0">
                  <c:v>Asia Pacific ROL Index</c:v>
                </c:pt>
              </c:strCache>
            </c:strRef>
          </c:tx>
          <c:spPr>
            <a:ln w="28575" cap="rnd">
              <a:solidFill>
                <a:srgbClr val="CEECFF"/>
              </a:solidFill>
              <a:round/>
            </a:ln>
            <a:effectLst/>
          </c:spPr>
          <c:marker>
            <c:symbol val="circle"/>
            <c:size val="5"/>
            <c:spPr>
              <a:solidFill>
                <a:srgbClr val="CEECFF"/>
              </a:solidFill>
              <a:ln w="9525">
                <a:noFill/>
              </a:ln>
              <a:effectLst/>
            </c:spPr>
          </c:marker>
          <c:cat>
            <c:numRef>
              <c:f>'[2026 Asia Pacific ROL index - for renewal report.xlsx]Summary'!$A$4:$A$26</c:f>
              <c:numCache>
                <c:formatCode>General</c:formatCode>
                <c:ptCount val="23"/>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pt idx="17">
                  <c:v>2021</c:v>
                </c:pt>
                <c:pt idx="18">
                  <c:v>2022</c:v>
                </c:pt>
                <c:pt idx="19">
                  <c:v>2023</c:v>
                </c:pt>
                <c:pt idx="20">
                  <c:v>2024</c:v>
                </c:pt>
                <c:pt idx="21">
                  <c:v>2025</c:v>
                </c:pt>
                <c:pt idx="22">
                  <c:v>2026</c:v>
                </c:pt>
              </c:numCache>
            </c:numRef>
          </c:cat>
          <c:val>
            <c:numRef>
              <c:f>'[2026 Asia Pacific ROL index - for renewal report.xlsx]Summary'!$F$4:$F$26</c:f>
              <c:numCache>
                <c:formatCode>#,##0</c:formatCode>
                <c:ptCount val="23"/>
                <c:pt idx="0">
                  <c:v>100</c:v>
                </c:pt>
                <c:pt idx="1">
                  <c:v>89.678658596680066</c:v>
                </c:pt>
                <c:pt idx="2">
                  <c:v>87.189802391961237</c:v>
                </c:pt>
                <c:pt idx="3">
                  <c:v>83.248361170246469</c:v>
                </c:pt>
                <c:pt idx="4">
                  <c:v>81.377022667354723</c:v>
                </c:pt>
                <c:pt idx="5">
                  <c:v>89.211833754366708</c:v>
                </c:pt>
                <c:pt idx="6">
                  <c:v>89.260088627123721</c:v>
                </c:pt>
                <c:pt idx="7">
                  <c:v>100.43777141015541</c:v>
                </c:pt>
                <c:pt idx="8">
                  <c:v>130.59076929296674</c:v>
                </c:pt>
                <c:pt idx="9">
                  <c:v>128.45688253910811</c:v>
                </c:pt>
                <c:pt idx="10">
                  <c:v>110.846424948901</c:v>
                </c:pt>
                <c:pt idx="11">
                  <c:v>99.456735104690253</c:v>
                </c:pt>
                <c:pt idx="12">
                  <c:v>92.794830920766813</c:v>
                </c:pt>
                <c:pt idx="13">
                  <c:v>89.299408112561139</c:v>
                </c:pt>
                <c:pt idx="14">
                  <c:v>86.38899922422523</c:v>
                </c:pt>
                <c:pt idx="15">
                  <c:v>87.321233551248568</c:v>
                </c:pt>
                <c:pt idx="16">
                  <c:v>97.188747569190895</c:v>
                </c:pt>
                <c:pt idx="17">
                  <c:v>100.70563947887258</c:v>
                </c:pt>
                <c:pt idx="18">
                  <c:v>106.37320316972131</c:v>
                </c:pt>
                <c:pt idx="19">
                  <c:v>115.03256620665346</c:v>
                </c:pt>
                <c:pt idx="20">
                  <c:v>115.95241277011748</c:v>
                </c:pt>
                <c:pt idx="21">
                  <c:v>105.93041596807404</c:v>
                </c:pt>
                <c:pt idx="22">
                  <c:v>85.382902414751456</c:v>
                </c:pt>
              </c:numCache>
            </c:numRef>
          </c:val>
          <c:smooth val="0"/>
          <c:extLst>
            <c:ext xmlns:c16="http://schemas.microsoft.com/office/drawing/2014/chart" uri="{C3380CC4-5D6E-409C-BE32-E72D297353CC}">
              <c16:uniqueId val="{00000000-2B3D-49D3-B51B-1E91A10B4D89}"/>
            </c:ext>
          </c:extLst>
        </c:ser>
        <c:dLbls>
          <c:showLegendKey val="0"/>
          <c:showVal val="0"/>
          <c:showCatName val="0"/>
          <c:showSerName val="0"/>
          <c:showPercent val="0"/>
          <c:showBubbleSize val="0"/>
        </c:dLbls>
        <c:marker val="1"/>
        <c:smooth val="0"/>
        <c:axId val="937223072"/>
        <c:axId val="2060926704"/>
      </c:lineChart>
      <c:catAx>
        <c:axId val="93722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accent1"/>
                </a:solidFill>
                <a:latin typeface="+mn-lt"/>
                <a:ea typeface="+mn-ea"/>
                <a:cs typeface="+mn-cs"/>
              </a:defRPr>
            </a:pPr>
            <a:endParaRPr lang="en-US"/>
          </a:p>
        </c:txPr>
        <c:crossAx val="2060926704"/>
        <c:crosses val="autoZero"/>
        <c:auto val="1"/>
        <c:lblAlgn val="ctr"/>
        <c:lblOffset val="100"/>
        <c:noMultiLvlLbl val="0"/>
      </c:catAx>
      <c:valAx>
        <c:axId val="2060926704"/>
        <c:scaling>
          <c:orientation val="minMax"/>
          <c:max val="250"/>
        </c:scaling>
        <c:delete val="0"/>
        <c:axPos val="l"/>
        <c:majorGridlines>
          <c:spPr>
            <a:ln w="9525" cap="flat" cmpd="sng" algn="ctr">
              <a:solidFill>
                <a:schemeClr val="accent6">
                  <a:lumMod val="40000"/>
                  <a:lumOff val="6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crossAx val="93722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solidFill>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b="1">
                <a:solidFill>
                  <a:srgbClr val="000F47"/>
                </a:solidFill>
              </a:rPr>
              <a:t>Property and Casualty (P&amp;C) Gross</a:t>
            </a:r>
            <a:r>
              <a:rPr lang="en-US" sz="1200" b="1" baseline="0">
                <a:solidFill>
                  <a:srgbClr val="000F47"/>
                </a:solidFill>
              </a:rPr>
              <a:t> Premium Written (GPW)</a:t>
            </a:r>
            <a:r>
              <a:rPr lang="en-US" sz="1200" b="1">
                <a:solidFill>
                  <a:srgbClr val="000F47"/>
                </a:solidFill>
              </a:rPr>
              <a:t> % Change</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P&amp;C GPW % Change</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('Premium Growth by Year'!$C$4,'Premium Growth by Year'!$E$4:$O$4)</c:f>
              <c:strCache>
                <c:ptCount val="12"/>
                <c:pt idx="0">
                  <c:v>6M2026</c:v>
                </c:pt>
                <c:pt idx="1">
                  <c:v>2025</c:v>
                </c:pt>
                <c:pt idx="2">
                  <c:v>2024</c:v>
                </c:pt>
                <c:pt idx="3">
                  <c:v>2023</c:v>
                </c:pt>
                <c:pt idx="4">
                  <c:v>2022</c:v>
                </c:pt>
                <c:pt idx="5">
                  <c:v>2021</c:v>
                </c:pt>
                <c:pt idx="6">
                  <c:v>2020</c:v>
                </c:pt>
                <c:pt idx="7">
                  <c:v>2019</c:v>
                </c:pt>
                <c:pt idx="8">
                  <c:v>2018</c:v>
                </c:pt>
                <c:pt idx="9">
                  <c:v>2017</c:v>
                </c:pt>
                <c:pt idx="10">
                  <c:v>2016</c:v>
                </c:pt>
                <c:pt idx="11">
                  <c:v>2015</c:v>
                </c:pt>
              </c:strCache>
              <c:extLst/>
            </c:strRef>
          </c:cat>
          <c:val>
            <c:numRef>
              <c:f>('Premium Growth by Year'!$C$7,'Premium Growth by Year'!$E$7:$N$7)</c:f>
              <c:numCache>
                <c:formatCode>0%</c:formatCode>
                <c:ptCount val="11"/>
                <c:pt idx="0">
                  <c:v>-3.538010638871314E-2</c:v>
                </c:pt>
                <c:pt idx="1">
                  <c:v>5.581363476826473E-2</c:v>
                </c:pt>
                <c:pt idx="2">
                  <c:v>0.1133322566139372</c:v>
                </c:pt>
                <c:pt idx="3">
                  <c:v>3.3337857254953196E-2</c:v>
                </c:pt>
                <c:pt idx="4">
                  <c:v>0.13003622613452093</c:v>
                </c:pt>
                <c:pt idx="5">
                  <c:v>0.14992922172870715</c:v>
                </c:pt>
                <c:pt idx="6">
                  <c:v>8.3569600659455512E-2</c:v>
                </c:pt>
                <c:pt idx="7">
                  <c:v>0.12626755357838926</c:v>
                </c:pt>
                <c:pt idx="8">
                  <c:v>0.11000036650786371</c:v>
                </c:pt>
                <c:pt idx="9">
                  <c:v>0.14996629229216452</c:v>
                </c:pt>
                <c:pt idx="10">
                  <c:v>3.0584303384602496E-2</c:v>
                </c:pt>
              </c:numCache>
              <c:extLst/>
            </c:numRef>
          </c:val>
          <c:extLst>
            <c:ext xmlns:c16="http://schemas.microsoft.com/office/drawing/2014/chart" uri="{C3380CC4-5D6E-409C-BE32-E72D297353CC}">
              <c16:uniqueId val="{00000001-EBF3-4558-8E8B-D0A5D9106713}"/>
            </c:ext>
          </c:extLst>
        </c:ser>
        <c:ser>
          <c:idx val="1"/>
          <c:order val="1"/>
          <c:tx>
            <c:v>P&amp;C GPW % Change (Reported Currency)</c:v>
          </c:tx>
          <c:spPr>
            <a:solidFill>
              <a:schemeClr val="accent2"/>
            </a:solidFill>
            <a:ln>
              <a:noFill/>
            </a:ln>
            <a:effectLst/>
          </c:spPr>
          <c:invertIfNegative val="0"/>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EBF3-4558-8E8B-D0A5D910671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('Premium Growth by Year'!$C$4,'Premium Growth by Year'!$E$4:$O$4)</c:f>
              <c:strCache>
                <c:ptCount val="12"/>
                <c:pt idx="0">
                  <c:v>6M2026</c:v>
                </c:pt>
                <c:pt idx="1">
                  <c:v>2025</c:v>
                </c:pt>
                <c:pt idx="2">
                  <c:v>2024</c:v>
                </c:pt>
                <c:pt idx="3">
                  <c:v>2023</c:v>
                </c:pt>
                <c:pt idx="4">
                  <c:v>2022</c:v>
                </c:pt>
                <c:pt idx="5">
                  <c:v>2021</c:v>
                </c:pt>
                <c:pt idx="6">
                  <c:v>2020</c:v>
                </c:pt>
                <c:pt idx="7">
                  <c:v>2019</c:v>
                </c:pt>
                <c:pt idx="8">
                  <c:v>2018</c:v>
                </c:pt>
                <c:pt idx="9">
                  <c:v>2017</c:v>
                </c:pt>
                <c:pt idx="10">
                  <c:v>2016</c:v>
                </c:pt>
                <c:pt idx="11">
                  <c:v>2015</c:v>
                </c:pt>
              </c:strCache>
              <c:extLst/>
            </c:strRef>
          </c:cat>
          <c:val>
            <c:numRef>
              <c:f>('Reported Currency GPW'!$S$74,'Reported Currency GPW'!$U$74:$AD$74)</c:f>
              <c:numCache>
                <c:formatCode>0.0%</c:formatCode>
                <c:ptCount val="11"/>
                <c:pt idx="0">
                  <c:v>-3.3697458598967215E-3</c:v>
                </c:pt>
                <c:pt idx="1">
                  <c:v>3.9042405863080512E-2</c:v>
                </c:pt>
                <c:pt idx="2">
                  <c:v>0.12230055287293343</c:v>
                </c:pt>
                <c:pt idx="3">
                  <c:v>6.5544575755441981E-2</c:v>
                </c:pt>
                <c:pt idx="4">
                  <c:v>0.17825302485891961</c:v>
                </c:pt>
                <c:pt idx="5">
                  <c:v>0.36489837278453241</c:v>
                </c:pt>
                <c:pt idx="6">
                  <c:v>4.8719902545775219E-2</c:v>
                </c:pt>
                <c:pt idx="7">
                  <c:v>0.12327861866627474</c:v>
                </c:pt>
                <c:pt idx="8">
                  <c:v>0.11599760404867969</c:v>
                </c:pt>
                <c:pt idx="9">
                  <c:v>0.128860276680136</c:v>
                </c:pt>
                <c:pt idx="10">
                  <c:v>4.9451703811200835E-2</c:v>
                </c:pt>
              </c:numCache>
              <c:extLst/>
            </c:numRef>
          </c:val>
          <c:extLst>
            <c:ext xmlns:c16="http://schemas.microsoft.com/office/drawing/2014/chart" uri="{C3380CC4-5D6E-409C-BE32-E72D297353CC}">
              <c16:uniqueId val="{00000003-EBF3-4558-8E8B-D0A5D9106713}"/>
            </c:ext>
          </c:extLst>
        </c:ser>
        <c:dLbls>
          <c:dLblPos val="outEnd"/>
          <c:showLegendKey val="0"/>
          <c:showVal val="1"/>
          <c:showCatName val="0"/>
          <c:showSerName val="0"/>
          <c:showPercent val="0"/>
          <c:showBubbleSize val="0"/>
        </c:dLbls>
        <c:gapWidth val="219"/>
        <c:overlap val="-27"/>
        <c:axId val="476084303"/>
        <c:axId val="88261232"/>
      </c:barChart>
      <c:catAx>
        <c:axId val="476084303"/>
        <c:scaling>
          <c:orientation val="maxMin"/>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8261232"/>
        <c:crosses val="autoZero"/>
        <c:auto val="1"/>
        <c:lblAlgn val="ctr"/>
        <c:lblOffset val="100"/>
        <c:noMultiLvlLbl val="0"/>
      </c:catAx>
      <c:valAx>
        <c:axId val="88261232"/>
        <c:scaling>
          <c:orientation val="minMax"/>
          <c:max val="0.2"/>
        </c:scaling>
        <c:delete val="0"/>
        <c:axPos val="l"/>
        <c:majorGridlines>
          <c:spPr>
            <a:ln w="9525" cap="flat" cmpd="sng" algn="ctr">
              <a:solidFill>
                <a:schemeClr val="accent6">
                  <a:lumMod val="40000"/>
                  <a:lumOff val="6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6084303"/>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rgbClr val="000000"/>
                </a:solidFill>
                <a:latin typeface="+mn-lt"/>
                <a:ea typeface="+mn-ea"/>
                <a:cs typeface="+mn-cs"/>
              </a:defRPr>
            </a:pPr>
            <a:r>
              <a:rPr lang="en-US" sz="1200" b="0" i="0" u="none" strike="noStrike" kern="1200" spc="0" baseline="0">
                <a:solidFill>
                  <a:srgbClr val="000000"/>
                </a:solidFill>
                <a:effectLst/>
                <a:cs typeface="Arial" panose="020B0604020202020204" pitchFamily="34" charset="0"/>
              </a:rPr>
              <a:t>Significant Insured Losses 2013 to 2026</a:t>
            </a:r>
            <a:endParaRPr lang="en-US" sz="1200" b="0" i="0" u="none" strike="noStrike" kern="1200" spc="0" baseline="0">
              <a:solidFill>
                <a:srgbClr val="000000"/>
              </a:solidFill>
              <a:effectLst/>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9.4423576764537595E-2"/>
          <c:y val="0.12568294026859805"/>
          <c:w val="0.89457643153874578"/>
          <c:h val="0.73533686610339322"/>
        </c:manualLayout>
      </c:layout>
      <c:barChart>
        <c:barDir val="col"/>
        <c:grouping val="stacked"/>
        <c:varyColors val="0"/>
        <c:ser>
          <c:idx val="0"/>
          <c:order val="0"/>
          <c:tx>
            <c:strRef>
              <c:f>Quarter!$X$91</c:f>
              <c:strCache>
                <c:ptCount val="1"/>
                <c:pt idx="0">
                  <c:v>Q1</c:v>
                </c:pt>
              </c:strCache>
            </c:strRef>
          </c:tx>
          <c:spPr>
            <a:solidFill>
              <a:srgbClr val="000F47"/>
            </a:solidFill>
            <a:ln>
              <a:noFill/>
            </a:ln>
            <a:effectLst/>
          </c:spPr>
          <c:invertIfNegative val="0"/>
          <c:cat>
            <c:numRef>
              <c:f>Quarter!$W$92:$W$105</c:f>
              <c:numCache>
                <c:formatCode>General</c:formatCod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numCache>
            </c:numRef>
          </c:cat>
          <c:val>
            <c:numRef>
              <c:f>Quarter!$X$92:$X$105</c:f>
              <c:numCache>
                <c:formatCode>"$"#,##0</c:formatCode>
                <c:ptCount val="14"/>
                <c:pt idx="0">
                  <c:v>4960</c:v>
                </c:pt>
                <c:pt idx="1">
                  <c:v>9234.4279999999999</c:v>
                </c:pt>
                <c:pt idx="2">
                  <c:v>6639.4681</c:v>
                </c:pt>
                <c:pt idx="3">
                  <c:v>7022.8550000000014</c:v>
                </c:pt>
                <c:pt idx="4">
                  <c:v>11960.886999999999</c:v>
                </c:pt>
                <c:pt idx="5">
                  <c:v>9181.57</c:v>
                </c:pt>
                <c:pt idx="6">
                  <c:v>10465.852000000001</c:v>
                </c:pt>
                <c:pt idx="7">
                  <c:v>11627.078535999997</c:v>
                </c:pt>
                <c:pt idx="8">
                  <c:v>24256.901724999996</c:v>
                </c:pt>
                <c:pt idx="9">
                  <c:v>19711.645850000001</c:v>
                </c:pt>
                <c:pt idx="10">
                  <c:v>26562.399799999999</c:v>
                </c:pt>
                <c:pt idx="11">
                  <c:v>24912.670799999996</c:v>
                </c:pt>
                <c:pt idx="12">
                  <c:v>61046.731254899998</c:v>
                </c:pt>
                <c:pt idx="13">
                  <c:v>17898.095168600001</c:v>
                </c:pt>
              </c:numCache>
            </c:numRef>
          </c:val>
          <c:extLst>
            <c:ext xmlns:c16="http://schemas.microsoft.com/office/drawing/2014/chart" uri="{C3380CC4-5D6E-409C-BE32-E72D297353CC}">
              <c16:uniqueId val="{00000000-D1BC-41CA-83D5-B1081F3E6E9D}"/>
            </c:ext>
          </c:extLst>
        </c:ser>
        <c:ser>
          <c:idx val="1"/>
          <c:order val="1"/>
          <c:tx>
            <c:strRef>
              <c:f>Quarter!$Y$91</c:f>
              <c:strCache>
                <c:ptCount val="1"/>
                <c:pt idx="0">
                  <c:v>Q2</c:v>
                </c:pt>
              </c:strCache>
            </c:strRef>
          </c:tx>
          <c:spPr>
            <a:solidFill>
              <a:srgbClr val="0B4BFF"/>
            </a:solidFill>
            <a:ln>
              <a:noFill/>
            </a:ln>
            <a:effectLst/>
          </c:spPr>
          <c:invertIfNegative val="0"/>
          <c:cat>
            <c:numRef>
              <c:f>Quarter!$W$92:$W$105</c:f>
              <c:numCache>
                <c:formatCode>General</c:formatCod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numCache>
            </c:numRef>
          </c:cat>
          <c:val>
            <c:numRef>
              <c:f>Quarter!$Y$92:$Y$105</c:f>
              <c:numCache>
                <c:formatCode>"$"#,##0</c:formatCode>
                <c:ptCount val="14"/>
                <c:pt idx="0">
                  <c:v>17244</c:v>
                </c:pt>
                <c:pt idx="1">
                  <c:v>15137.4</c:v>
                </c:pt>
                <c:pt idx="2">
                  <c:v>10422.678000000002</c:v>
                </c:pt>
                <c:pt idx="3">
                  <c:v>21842.843000000001</c:v>
                </c:pt>
                <c:pt idx="4">
                  <c:v>10692.19</c:v>
                </c:pt>
                <c:pt idx="5">
                  <c:v>15731.654999999999</c:v>
                </c:pt>
                <c:pt idx="6">
                  <c:v>11956.949999999999</c:v>
                </c:pt>
                <c:pt idx="7">
                  <c:v>20846.529950000004</c:v>
                </c:pt>
                <c:pt idx="8">
                  <c:v>19148.296699999999</c:v>
                </c:pt>
                <c:pt idx="9">
                  <c:v>31759.768000000004</c:v>
                </c:pt>
                <c:pt idx="10">
                  <c:v>30862.4486</c:v>
                </c:pt>
                <c:pt idx="11">
                  <c:v>42242.456599999998</c:v>
                </c:pt>
                <c:pt idx="12">
                  <c:v>29465.559639529998</c:v>
                </c:pt>
                <c:pt idx="13">
                  <c:v>22961.556746899991</c:v>
                </c:pt>
              </c:numCache>
            </c:numRef>
          </c:val>
          <c:extLst>
            <c:ext xmlns:c16="http://schemas.microsoft.com/office/drawing/2014/chart" uri="{C3380CC4-5D6E-409C-BE32-E72D297353CC}">
              <c16:uniqueId val="{00000001-D1BC-41CA-83D5-B1081F3E6E9D}"/>
            </c:ext>
          </c:extLst>
        </c:ser>
        <c:ser>
          <c:idx val="2"/>
          <c:order val="2"/>
          <c:tx>
            <c:strRef>
              <c:f>Quarter!$Z$91</c:f>
              <c:strCache>
                <c:ptCount val="1"/>
                <c:pt idx="0">
                  <c:v>Q3</c:v>
                </c:pt>
              </c:strCache>
            </c:strRef>
          </c:tx>
          <c:spPr>
            <a:solidFill>
              <a:srgbClr val="82BAFF"/>
            </a:solidFill>
            <a:ln>
              <a:noFill/>
            </a:ln>
            <a:effectLst/>
          </c:spPr>
          <c:invertIfNegative val="0"/>
          <c:cat>
            <c:numRef>
              <c:f>Quarter!$W$92:$W$105</c:f>
              <c:numCache>
                <c:formatCode>General</c:formatCod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numCache>
            </c:numRef>
          </c:cat>
          <c:val>
            <c:numRef>
              <c:f>Quarter!$Z$92:$Z$104</c:f>
              <c:numCache>
                <c:formatCode>"$"#,##0</c:formatCode>
                <c:ptCount val="13"/>
                <c:pt idx="0">
                  <c:v>10762.428</c:v>
                </c:pt>
                <c:pt idx="1">
                  <c:v>5640.5</c:v>
                </c:pt>
                <c:pt idx="2">
                  <c:v>9266.9600000000009</c:v>
                </c:pt>
                <c:pt idx="3">
                  <c:v>12955.246999999999</c:v>
                </c:pt>
                <c:pt idx="4">
                  <c:v>78953.260000000009</c:v>
                </c:pt>
                <c:pt idx="5">
                  <c:v>35111.032999999996</c:v>
                </c:pt>
                <c:pt idx="6">
                  <c:v>22040.896000000001</c:v>
                </c:pt>
                <c:pt idx="7">
                  <c:v>46559.181660000009</c:v>
                </c:pt>
                <c:pt idx="8">
                  <c:v>55987.121999999996</c:v>
                </c:pt>
                <c:pt idx="9">
                  <c:v>60051.382000000005</c:v>
                </c:pt>
                <c:pt idx="10">
                  <c:v>34515.564450000005</c:v>
                </c:pt>
                <c:pt idx="11">
                  <c:v>43504.331664999998</c:v>
                </c:pt>
                <c:pt idx="12">
                  <c:v>9608.9437070399999</c:v>
                </c:pt>
              </c:numCache>
            </c:numRef>
          </c:val>
          <c:extLst>
            <c:ext xmlns:c16="http://schemas.microsoft.com/office/drawing/2014/chart" uri="{C3380CC4-5D6E-409C-BE32-E72D297353CC}">
              <c16:uniqueId val="{00000002-D1BC-41CA-83D5-B1081F3E6E9D}"/>
            </c:ext>
          </c:extLst>
        </c:ser>
        <c:ser>
          <c:idx val="3"/>
          <c:order val="3"/>
          <c:tx>
            <c:strRef>
              <c:f>Quarter!$AA$91</c:f>
              <c:strCache>
                <c:ptCount val="1"/>
                <c:pt idx="0">
                  <c:v>Q4</c:v>
                </c:pt>
              </c:strCache>
            </c:strRef>
          </c:tx>
          <c:spPr>
            <a:solidFill>
              <a:srgbClr val="CEECFF"/>
            </a:solidFill>
            <a:ln>
              <a:noFill/>
            </a:ln>
            <a:effectLst/>
          </c:spPr>
          <c:invertIfNegative val="0"/>
          <c:cat>
            <c:numRef>
              <c:f>Quarter!$W$92:$W$105</c:f>
              <c:numCache>
                <c:formatCode>General</c:formatCod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numCache>
            </c:numRef>
          </c:cat>
          <c:val>
            <c:numRef>
              <c:f>Quarter!$AA$92:$AA$104</c:f>
              <c:numCache>
                <c:formatCode>"$"#,##0</c:formatCode>
                <c:ptCount val="13"/>
                <c:pt idx="0">
                  <c:v>7402.6</c:v>
                </c:pt>
                <c:pt idx="1">
                  <c:v>3453.5859999999998</c:v>
                </c:pt>
                <c:pt idx="2">
                  <c:v>7118.9699999999993</c:v>
                </c:pt>
                <c:pt idx="3">
                  <c:v>15420.732</c:v>
                </c:pt>
                <c:pt idx="4">
                  <c:v>28818.256999999998</c:v>
                </c:pt>
                <c:pt idx="5">
                  <c:v>31211.294999999995</c:v>
                </c:pt>
                <c:pt idx="6">
                  <c:v>22847.729999999996</c:v>
                </c:pt>
                <c:pt idx="7">
                  <c:v>10082.665009999999</c:v>
                </c:pt>
                <c:pt idx="8">
                  <c:v>15769.264999999999</c:v>
                </c:pt>
                <c:pt idx="9">
                  <c:v>16998.763874999997</c:v>
                </c:pt>
                <c:pt idx="10">
                  <c:v>12466.259499999998</c:v>
                </c:pt>
                <c:pt idx="11">
                  <c:v>35906.047000000006</c:v>
                </c:pt>
                <c:pt idx="12">
                  <c:v>8614.2847089200004</c:v>
                </c:pt>
              </c:numCache>
            </c:numRef>
          </c:val>
          <c:extLst>
            <c:ext xmlns:c16="http://schemas.microsoft.com/office/drawing/2014/chart" uri="{C3380CC4-5D6E-409C-BE32-E72D297353CC}">
              <c16:uniqueId val="{00000003-D1BC-41CA-83D5-B1081F3E6E9D}"/>
            </c:ext>
          </c:extLst>
        </c:ser>
        <c:ser>
          <c:idx val="4"/>
          <c:order val="4"/>
          <c:tx>
            <c:strRef>
              <c:f>Quarter!$AC$91</c:f>
              <c:strCache>
                <c:ptCount val="1"/>
                <c:pt idx="0">
                  <c:v>Reported COVID-19 losses</c:v>
                </c:pt>
              </c:strCache>
            </c:strRef>
          </c:tx>
          <c:spPr>
            <a:solidFill>
              <a:srgbClr val="B9B6B1"/>
            </a:solidFill>
            <a:ln>
              <a:noFill/>
            </a:ln>
            <a:effectLst/>
          </c:spPr>
          <c:invertIfNegative val="0"/>
          <c:cat>
            <c:numRef>
              <c:f>Quarter!$W$92:$W$105</c:f>
              <c:numCache>
                <c:formatCode>General</c:formatCod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numCache>
            </c:numRef>
          </c:cat>
          <c:val>
            <c:numRef>
              <c:f>Quarter!$AC$92:$AC$104</c:f>
              <c:numCache>
                <c:formatCode>General</c:formatCode>
                <c:ptCount val="13"/>
                <c:pt idx="7" formatCode="&quot;$&quot;#,##0">
                  <c:v>38085.221706000004</c:v>
                </c:pt>
                <c:pt idx="8" formatCode="&quot;$&quot;#,##0">
                  <c:v>15598.199999999999</c:v>
                </c:pt>
                <c:pt idx="9" formatCode="&quot;$&quot;#,##0">
                  <c:v>2942</c:v>
                </c:pt>
              </c:numCache>
            </c:numRef>
          </c:val>
          <c:extLst>
            <c:ext xmlns:c16="http://schemas.microsoft.com/office/drawing/2014/chart" uri="{C3380CC4-5D6E-409C-BE32-E72D297353CC}">
              <c16:uniqueId val="{00000004-D1BC-41CA-83D5-B1081F3E6E9D}"/>
            </c:ext>
          </c:extLst>
        </c:ser>
        <c:ser>
          <c:idx val="5"/>
          <c:order val="5"/>
          <c:tx>
            <c:strRef>
              <c:f>Quarter!$AD$91</c:f>
              <c:strCache>
                <c:ptCount val="1"/>
                <c:pt idx="0">
                  <c:v>Losses from Russia-Ukraine conflict</c:v>
                </c:pt>
              </c:strCache>
            </c:strRef>
          </c:tx>
          <c:spPr>
            <a:solidFill>
              <a:srgbClr val="E3E2E0"/>
            </a:solidFill>
            <a:ln>
              <a:noFill/>
            </a:ln>
            <a:effectLst/>
          </c:spPr>
          <c:invertIfNegative val="0"/>
          <c:dPt>
            <c:idx val="9"/>
            <c:invertIfNegative val="0"/>
            <c:bubble3D val="0"/>
            <c:spPr>
              <a:solidFill>
                <a:srgbClr val="E3E2E0"/>
              </a:solidFill>
              <a:ln>
                <a:noFill/>
              </a:ln>
              <a:effectLst/>
            </c:spPr>
            <c:extLst>
              <c:ext xmlns:c16="http://schemas.microsoft.com/office/drawing/2014/chart" uri="{C3380CC4-5D6E-409C-BE32-E72D297353CC}">
                <c16:uniqueId val="{00000006-D1BC-41CA-83D5-B1081F3E6E9D}"/>
              </c:ext>
            </c:extLst>
          </c:dPt>
          <c:cat>
            <c:numRef>
              <c:f>Quarter!$W$92:$W$105</c:f>
              <c:numCache>
                <c:formatCode>General</c:formatCode>
                <c:ptCount val="14"/>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pt idx="13">
                  <c:v>2026</c:v>
                </c:pt>
              </c:numCache>
            </c:numRef>
          </c:cat>
          <c:val>
            <c:numRef>
              <c:f>Quarter!$AD$92:$AD$105</c:f>
              <c:numCache>
                <c:formatCode>General</c:formatCode>
                <c:ptCount val="14"/>
                <c:pt idx="9" formatCode="&quot;$&quot;#,##0">
                  <c:v>16000</c:v>
                </c:pt>
              </c:numCache>
            </c:numRef>
          </c:val>
          <c:extLst>
            <c:ext xmlns:c16="http://schemas.microsoft.com/office/drawing/2014/chart" uri="{C3380CC4-5D6E-409C-BE32-E72D297353CC}">
              <c16:uniqueId val="{00000007-D1BC-41CA-83D5-B1081F3E6E9D}"/>
            </c:ext>
          </c:extLst>
        </c:ser>
        <c:dLbls>
          <c:showLegendKey val="0"/>
          <c:showVal val="0"/>
          <c:showCatName val="0"/>
          <c:showSerName val="0"/>
          <c:showPercent val="0"/>
          <c:showBubbleSize val="0"/>
        </c:dLbls>
        <c:gapWidth val="150"/>
        <c:overlap val="100"/>
        <c:axId val="2028916175"/>
        <c:axId val="2028920975"/>
      </c:barChart>
      <c:lineChart>
        <c:grouping val="standard"/>
        <c:varyColors val="0"/>
        <c:ser>
          <c:idx val="6"/>
          <c:order val="6"/>
          <c:tx>
            <c:strRef>
              <c:f>Quarter!$AE$91</c:f>
              <c:strCache>
                <c:ptCount val="1"/>
                <c:pt idx="0">
                  <c:v>Total</c:v>
                </c:pt>
              </c:strCache>
            </c:strRef>
          </c:tx>
          <c:spPr>
            <a:ln w="28575" cap="rnd">
              <a:noFill/>
              <a:round/>
            </a:ln>
            <a:effectLst/>
          </c:spPr>
          <c:marker>
            <c:symbol val="circle"/>
            <c:size val="5"/>
            <c:spPr>
              <a:noFill/>
              <a:ln w="9525">
                <a:noFill/>
              </a:ln>
              <a:effectLst/>
            </c:spPr>
          </c:marker>
          <c:dLbls>
            <c:dLbl>
              <c:idx val="0"/>
              <c:tx>
                <c:rich>
                  <a:bodyPr/>
                  <a:lstStyle/>
                  <a:p>
                    <a:fld id="{28287E19-A9F9-4AB2-8881-9898576F108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D1BC-41CA-83D5-B1081F3E6E9D}"/>
                </c:ext>
              </c:extLst>
            </c:dLbl>
            <c:dLbl>
              <c:idx val="1"/>
              <c:tx>
                <c:rich>
                  <a:bodyPr/>
                  <a:lstStyle/>
                  <a:p>
                    <a:fld id="{4DB4FC00-648E-480E-BFFB-924E6149503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1BC-41CA-83D5-B1081F3E6E9D}"/>
                </c:ext>
              </c:extLst>
            </c:dLbl>
            <c:dLbl>
              <c:idx val="2"/>
              <c:tx>
                <c:rich>
                  <a:bodyPr/>
                  <a:lstStyle/>
                  <a:p>
                    <a:fld id="{947F98EC-2955-4A9B-B45C-1537000FC9C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1BC-41CA-83D5-B1081F3E6E9D}"/>
                </c:ext>
              </c:extLst>
            </c:dLbl>
            <c:dLbl>
              <c:idx val="3"/>
              <c:tx>
                <c:rich>
                  <a:bodyPr/>
                  <a:lstStyle/>
                  <a:p>
                    <a:fld id="{4EC53C91-FC35-485A-8F84-1C82B154010D}"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D1BC-41CA-83D5-B1081F3E6E9D}"/>
                </c:ext>
              </c:extLst>
            </c:dLbl>
            <c:dLbl>
              <c:idx val="4"/>
              <c:tx>
                <c:rich>
                  <a:bodyPr/>
                  <a:lstStyle/>
                  <a:p>
                    <a:fld id="{8511C997-408C-4615-83C4-35DB4D3CA1F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D1BC-41CA-83D5-B1081F3E6E9D}"/>
                </c:ext>
              </c:extLst>
            </c:dLbl>
            <c:dLbl>
              <c:idx val="5"/>
              <c:tx>
                <c:rich>
                  <a:bodyPr/>
                  <a:lstStyle/>
                  <a:p>
                    <a:fld id="{EA47593C-74B4-44FC-A02A-B4E7F015320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D1BC-41CA-83D5-B1081F3E6E9D}"/>
                </c:ext>
              </c:extLst>
            </c:dLbl>
            <c:dLbl>
              <c:idx val="6"/>
              <c:tx>
                <c:rich>
                  <a:bodyPr/>
                  <a:lstStyle/>
                  <a:p>
                    <a:fld id="{48ABDDF9-9FA8-4A30-A6DF-911192D4BCE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D1BC-41CA-83D5-B1081F3E6E9D}"/>
                </c:ext>
              </c:extLst>
            </c:dLbl>
            <c:dLbl>
              <c:idx val="7"/>
              <c:tx>
                <c:rich>
                  <a:bodyPr/>
                  <a:lstStyle/>
                  <a:p>
                    <a:fld id="{63E3B8D6-4DE3-4B23-B1CF-605B7FF0AE3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D1BC-41CA-83D5-B1081F3E6E9D}"/>
                </c:ext>
              </c:extLst>
            </c:dLbl>
            <c:dLbl>
              <c:idx val="8"/>
              <c:tx>
                <c:rich>
                  <a:bodyPr/>
                  <a:lstStyle/>
                  <a:p>
                    <a:fld id="{F2B30BF8-DAB0-465E-B23F-F97D5DDF10A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D1BC-41CA-83D5-B1081F3E6E9D}"/>
                </c:ext>
              </c:extLst>
            </c:dLbl>
            <c:dLbl>
              <c:idx val="9"/>
              <c:tx>
                <c:rich>
                  <a:bodyPr/>
                  <a:lstStyle/>
                  <a:p>
                    <a:fld id="{D540B9DA-9EA1-4C02-8977-48162E6D919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D1BC-41CA-83D5-B1081F3E6E9D}"/>
                </c:ext>
              </c:extLst>
            </c:dLbl>
            <c:dLbl>
              <c:idx val="10"/>
              <c:tx>
                <c:rich>
                  <a:bodyPr/>
                  <a:lstStyle/>
                  <a:p>
                    <a:fld id="{22E8C4EE-B45C-4348-BDB0-932CC6BA853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D1BC-41CA-83D5-B1081F3E6E9D}"/>
                </c:ext>
              </c:extLst>
            </c:dLbl>
            <c:dLbl>
              <c:idx val="11"/>
              <c:tx>
                <c:rich>
                  <a:bodyPr/>
                  <a:lstStyle/>
                  <a:p>
                    <a:fld id="{8388220A-2970-4224-8A13-B5EE1673372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D1BC-41CA-83D5-B1081F3E6E9D}"/>
                </c:ext>
              </c:extLst>
            </c:dLbl>
            <c:dLbl>
              <c:idx val="12"/>
              <c:tx>
                <c:rich>
                  <a:bodyPr/>
                  <a:lstStyle/>
                  <a:p>
                    <a:fld id="{40254AB6-2D02-4DEF-9A45-E69CE9BB670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D1BC-41CA-83D5-B1081F3E6E9D}"/>
                </c:ext>
              </c:extLst>
            </c:dLbl>
            <c:dLbl>
              <c:idx val="13"/>
              <c:tx>
                <c:rich>
                  <a:bodyPr/>
                  <a:lstStyle/>
                  <a:p>
                    <a:fld id="{68002B0D-5D03-4B5D-8D63-0D2874E00ED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D1BC-41CA-83D5-B1081F3E6E9D}"/>
                </c:ext>
              </c:extLst>
            </c:dLbl>
            <c:numFmt formatCode="&quot;$&quot;#,##0&quot;bn&quot;" sourceLinked="0"/>
            <c:spPr>
              <a:solidFill>
                <a:schemeClr val="tx1">
                  <a:lumMod val="10000"/>
                  <a:lumOff val="90000"/>
                </a:schemeClr>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Quarter!$X$92:$X$104</c:f>
              <c:numCache>
                <c:formatCode>"$"#,##0</c:formatCode>
                <c:ptCount val="13"/>
                <c:pt idx="0">
                  <c:v>4960</c:v>
                </c:pt>
                <c:pt idx="1">
                  <c:v>9234.4279999999999</c:v>
                </c:pt>
                <c:pt idx="2">
                  <c:v>6639.4681</c:v>
                </c:pt>
                <c:pt idx="3">
                  <c:v>7022.8550000000014</c:v>
                </c:pt>
                <c:pt idx="4">
                  <c:v>11960.886999999999</c:v>
                </c:pt>
                <c:pt idx="5">
                  <c:v>9181.57</c:v>
                </c:pt>
                <c:pt idx="6">
                  <c:v>10465.852000000001</c:v>
                </c:pt>
                <c:pt idx="7">
                  <c:v>11627.078535999997</c:v>
                </c:pt>
                <c:pt idx="8">
                  <c:v>24256.901724999996</c:v>
                </c:pt>
                <c:pt idx="9">
                  <c:v>19711.645850000001</c:v>
                </c:pt>
                <c:pt idx="10">
                  <c:v>26562.399799999999</c:v>
                </c:pt>
                <c:pt idx="11">
                  <c:v>24912.670799999996</c:v>
                </c:pt>
                <c:pt idx="12">
                  <c:v>61046.731254899998</c:v>
                </c:pt>
              </c:numCache>
            </c:numRef>
          </c:cat>
          <c:val>
            <c:numRef>
              <c:f>Quarter!$AE$92:$AE$105</c:f>
              <c:numCache>
                <c:formatCode>"$"#,##0</c:formatCode>
                <c:ptCount val="14"/>
                <c:pt idx="0">
                  <c:v>40369.027999999998</c:v>
                </c:pt>
                <c:pt idx="1">
                  <c:v>33465.914000000004</c:v>
                </c:pt>
                <c:pt idx="2">
                  <c:v>33448.076100000006</c:v>
                </c:pt>
                <c:pt idx="3">
                  <c:v>57241.677000000011</c:v>
                </c:pt>
                <c:pt idx="4">
                  <c:v>130424.594</c:v>
                </c:pt>
                <c:pt idx="5">
                  <c:v>91235.552999999985</c:v>
                </c:pt>
                <c:pt idx="6">
                  <c:v>67311.428</c:v>
                </c:pt>
                <c:pt idx="7">
                  <c:v>127200.67686200002</c:v>
                </c:pt>
                <c:pt idx="8">
                  <c:v>130759.78542499998</c:v>
                </c:pt>
                <c:pt idx="9">
                  <c:v>147463.559725</c:v>
                </c:pt>
                <c:pt idx="10">
                  <c:v>104406.67235000001</c:v>
                </c:pt>
                <c:pt idx="11">
                  <c:v>146565.50606500002</c:v>
                </c:pt>
                <c:pt idx="12">
                  <c:v>108735.51931038999</c:v>
                </c:pt>
                <c:pt idx="13">
                  <c:v>40859.651915499991</c:v>
                </c:pt>
              </c:numCache>
            </c:numRef>
          </c:val>
          <c:smooth val="0"/>
          <c:extLst>
            <c:ext xmlns:c15="http://schemas.microsoft.com/office/drawing/2012/chart" uri="{02D57815-91ED-43cb-92C2-25804820EDAC}">
              <c15:datalabelsRange>
                <c15:f>Quarter!$AG$92:$AG$105</c15:f>
                <c15:dlblRangeCache>
                  <c:ptCount val="14"/>
                  <c:pt idx="0">
                    <c:v>$40</c:v>
                  </c:pt>
                  <c:pt idx="1">
                    <c:v>$33</c:v>
                  </c:pt>
                  <c:pt idx="2">
                    <c:v>$33</c:v>
                  </c:pt>
                  <c:pt idx="3">
                    <c:v>$57</c:v>
                  </c:pt>
                  <c:pt idx="4">
                    <c:v>$130</c:v>
                  </c:pt>
                  <c:pt idx="5">
                    <c:v>$91</c:v>
                  </c:pt>
                  <c:pt idx="6">
                    <c:v>$67</c:v>
                  </c:pt>
                  <c:pt idx="7">
                    <c:v>$127</c:v>
                  </c:pt>
                  <c:pt idx="8">
                    <c:v>$131</c:v>
                  </c:pt>
                  <c:pt idx="9">
                    <c:v>$147</c:v>
                  </c:pt>
                  <c:pt idx="10">
                    <c:v>$104</c:v>
                  </c:pt>
                  <c:pt idx="11">
                    <c:v>$147</c:v>
                  </c:pt>
                  <c:pt idx="12">
                    <c:v>$109</c:v>
                  </c:pt>
                  <c:pt idx="13">
                    <c:v>$41</c:v>
                  </c:pt>
                </c15:dlblRangeCache>
              </c15:datalabelsRange>
            </c:ext>
            <c:ext xmlns:c16="http://schemas.microsoft.com/office/drawing/2014/chart" uri="{C3380CC4-5D6E-409C-BE32-E72D297353CC}">
              <c16:uniqueId val="{00000016-D1BC-41CA-83D5-B1081F3E6E9D}"/>
            </c:ext>
          </c:extLst>
        </c:ser>
        <c:dLbls>
          <c:showLegendKey val="0"/>
          <c:showVal val="0"/>
          <c:showCatName val="0"/>
          <c:showSerName val="0"/>
          <c:showPercent val="0"/>
          <c:showBubbleSize val="0"/>
        </c:dLbls>
        <c:marker val="1"/>
        <c:smooth val="0"/>
        <c:axId val="2028916175"/>
        <c:axId val="2028920975"/>
      </c:lineChart>
      <c:catAx>
        <c:axId val="2028916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028920975"/>
        <c:crosses val="autoZero"/>
        <c:auto val="1"/>
        <c:lblAlgn val="ctr"/>
        <c:lblOffset val="100"/>
        <c:noMultiLvlLbl val="0"/>
      </c:catAx>
      <c:valAx>
        <c:axId val="2028920975"/>
        <c:scaling>
          <c:orientation val="minMax"/>
        </c:scaling>
        <c:delete val="0"/>
        <c:axPos val="l"/>
        <c:title>
          <c:tx>
            <c:rich>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r>
                  <a:rPr lang="en-US" sz="1200" b="0">
                    <a:solidFill>
                      <a:schemeClr val="tx1"/>
                    </a:solidFill>
                  </a:rPr>
                  <a:t>USD Billion</a:t>
                </a:r>
              </a:p>
            </c:rich>
          </c:tx>
          <c:layout>
            <c:manualLayout>
              <c:xMode val="edge"/>
              <c:yMode val="edge"/>
              <c:x val="1.0899372376966449E-2"/>
              <c:y val="0.34845536071150979"/>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2028916175"/>
        <c:crosses val="autoZero"/>
        <c:crossBetween val="between"/>
        <c:dispUnits>
          <c:builtInUnit val="thousands"/>
        </c:dispUnits>
      </c:valAx>
      <c:spPr>
        <a:noFill/>
        <a:ln>
          <a:noFill/>
        </a:ln>
        <a:effectLst/>
      </c:spPr>
    </c:plotArea>
    <c:legend>
      <c:legendPos val="b"/>
      <c:legendEntry>
        <c:idx val="6"/>
        <c:delete val="1"/>
      </c:legendEntry>
      <c:layout>
        <c:manualLayout>
          <c:xMode val="edge"/>
          <c:yMode val="edge"/>
          <c:x val="0.16702129122998519"/>
          <c:y val="0.92621665101214357"/>
          <c:w val="0.67623006638784999"/>
          <c:h val="5.455093611370160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9006206730362178E-2"/>
          <c:y val="4.3740154904556038E-2"/>
          <c:w val="0.86069739421530123"/>
          <c:h val="0.72226388127003616"/>
        </c:manualLayout>
      </c:layout>
      <c:barChart>
        <c:barDir val="col"/>
        <c:grouping val="stacked"/>
        <c:varyColors val="0"/>
        <c:ser>
          <c:idx val="1"/>
          <c:order val="0"/>
          <c:tx>
            <c:strRef>
              <c:f>ReinsCatLossSum!$N$37</c:f>
              <c:strCache>
                <c:ptCount val="1"/>
                <c:pt idx="0">
                  <c:v>Insurance Segment Cat Loss $</c:v>
                </c:pt>
              </c:strCache>
            </c:strRef>
          </c:tx>
          <c:spPr>
            <a:solidFill>
              <a:srgbClr val="002C77"/>
            </a:solidFill>
            <a:ln>
              <a:noFill/>
            </a:ln>
            <a:effectLst/>
          </c:spPr>
          <c:invertIfNegative val="0"/>
          <c:cat>
            <c:strRef>
              <c:f>(ReinsCatLossSum!$P$2:$X$2,ReinsCatLossSum!$Z$2)</c:f>
              <c:strCache>
                <c:ptCount val="10"/>
                <c:pt idx="0">
                  <c:v>2017</c:v>
                </c:pt>
                <c:pt idx="1">
                  <c:v>2018</c:v>
                </c:pt>
                <c:pt idx="2">
                  <c:v>2019</c:v>
                </c:pt>
                <c:pt idx="3">
                  <c:v>2020</c:v>
                </c:pt>
                <c:pt idx="4">
                  <c:v>2021</c:v>
                </c:pt>
                <c:pt idx="5">
                  <c:v>2022</c:v>
                </c:pt>
                <c:pt idx="6">
                  <c:v>2023</c:v>
                </c:pt>
                <c:pt idx="7">
                  <c:v>2024</c:v>
                </c:pt>
                <c:pt idx="8">
                  <c:v>2025</c:v>
                </c:pt>
                <c:pt idx="9">
                  <c:v>6M2026</c:v>
                </c:pt>
              </c:strCache>
              <c:extLst/>
            </c:strRef>
          </c:cat>
          <c:val>
            <c:numRef>
              <c:f>(ReinsCatLossSum!$P$37:$X$37,ReinsCatLossSum!$Z$37)</c:f>
              <c:numCache>
                <c:formatCode>_-* #,##0_-;\-* #,##0_-;_-* "-"??_-;_-@_-</c:formatCode>
                <c:ptCount val="10"/>
                <c:pt idx="0">
                  <c:v>103083.0107681877</c:v>
                </c:pt>
                <c:pt idx="1">
                  <c:v>74155.188787692314</c:v>
                </c:pt>
                <c:pt idx="2">
                  <c:v>51052.179607692306</c:v>
                </c:pt>
                <c:pt idx="3">
                  <c:v>75998.098725692311</c:v>
                </c:pt>
                <c:pt idx="4">
                  <c:v>90902.615645538463</c:v>
                </c:pt>
                <c:pt idx="5">
                  <c:v>104641.72654615385</c:v>
                </c:pt>
                <c:pt idx="6">
                  <c:v>89501.704615384617</c:v>
                </c:pt>
                <c:pt idx="7">
                  <c:v>129990.40196461539</c:v>
                </c:pt>
                <c:pt idx="8">
                  <c:v>95562.03558892307</c:v>
                </c:pt>
                <c:pt idx="9">
                  <c:v>37519.099384615387</c:v>
                </c:pt>
              </c:numCache>
              <c:extLst/>
            </c:numRef>
          </c:val>
          <c:extLst>
            <c:ext xmlns:c16="http://schemas.microsoft.com/office/drawing/2014/chart" uri="{C3380CC4-5D6E-409C-BE32-E72D297353CC}">
              <c16:uniqueId val="{00000000-4935-4B01-BF37-391206FA9E00}"/>
            </c:ext>
          </c:extLst>
        </c:ser>
        <c:ser>
          <c:idx val="0"/>
          <c:order val="1"/>
          <c:tx>
            <c:strRef>
              <c:f>ReinsCatLossSum!$N$29</c:f>
              <c:strCache>
                <c:ptCount val="1"/>
                <c:pt idx="0">
                  <c:v>Reinsurance Segment Reported Cat Loss $</c:v>
                </c:pt>
              </c:strCache>
            </c:strRef>
          </c:tx>
          <c:spPr>
            <a:solidFill>
              <a:schemeClr val="tx2">
                <a:lumMod val="40000"/>
                <a:lumOff val="60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(ReinsCatLossSum!$P$2:$X$2,ReinsCatLossSum!$Z$2)</c:f>
              <c:strCache>
                <c:ptCount val="10"/>
                <c:pt idx="0">
                  <c:v>2017</c:v>
                </c:pt>
                <c:pt idx="1">
                  <c:v>2018</c:v>
                </c:pt>
                <c:pt idx="2">
                  <c:v>2019</c:v>
                </c:pt>
                <c:pt idx="3">
                  <c:v>2020</c:v>
                </c:pt>
                <c:pt idx="4">
                  <c:v>2021</c:v>
                </c:pt>
                <c:pt idx="5">
                  <c:v>2022</c:v>
                </c:pt>
                <c:pt idx="6">
                  <c:v>2023</c:v>
                </c:pt>
                <c:pt idx="7">
                  <c:v>2024</c:v>
                </c:pt>
                <c:pt idx="8">
                  <c:v>2025</c:v>
                </c:pt>
                <c:pt idx="9">
                  <c:v>6M2026</c:v>
                </c:pt>
              </c:strCache>
              <c:extLst/>
            </c:strRef>
          </c:cat>
          <c:val>
            <c:numRef>
              <c:f>(ReinsCatLossSum!$P$31:$X$31,ReinsCatLossSum!$Z$31)</c:f>
              <c:numCache>
                <c:formatCode>_(* #,##0_);_(* \(#,##0\);_(* "-"??_);_(@_)</c:formatCode>
                <c:ptCount val="10"/>
                <c:pt idx="0">
                  <c:v>27341.989231812302</c:v>
                </c:pt>
                <c:pt idx="1">
                  <c:v>17080.81121230769</c:v>
                </c:pt>
                <c:pt idx="2">
                  <c:v>16258.820392307691</c:v>
                </c:pt>
                <c:pt idx="3">
                  <c:v>13117.901274307693</c:v>
                </c:pt>
                <c:pt idx="4">
                  <c:v>24239.384354461534</c:v>
                </c:pt>
                <c:pt idx="5">
                  <c:v>23880.273453846148</c:v>
                </c:pt>
                <c:pt idx="6">
                  <c:v>14905.295384615385</c:v>
                </c:pt>
                <c:pt idx="7">
                  <c:v>16575.598035384613</c:v>
                </c:pt>
                <c:pt idx="8">
                  <c:v>13173.964411076924</c:v>
                </c:pt>
                <c:pt idx="9">
                  <c:v>3480.9006153846153</c:v>
                </c:pt>
              </c:numCache>
              <c:extLst/>
            </c:numRef>
          </c:val>
          <c:extLst>
            <c:ext xmlns:c16="http://schemas.microsoft.com/office/drawing/2014/chart" uri="{C3380CC4-5D6E-409C-BE32-E72D297353CC}">
              <c16:uniqueId val="{00000001-4935-4B01-BF37-391206FA9E00}"/>
            </c:ext>
          </c:extLst>
        </c:ser>
        <c:dLbls>
          <c:showLegendKey val="0"/>
          <c:showVal val="0"/>
          <c:showCatName val="0"/>
          <c:showSerName val="0"/>
          <c:showPercent val="0"/>
          <c:showBubbleSize val="0"/>
        </c:dLbls>
        <c:gapWidth val="150"/>
        <c:overlap val="100"/>
        <c:axId val="96126496"/>
        <c:axId val="96126976"/>
      </c:barChart>
      <c:lineChart>
        <c:grouping val="standard"/>
        <c:varyColors val="0"/>
        <c:ser>
          <c:idx val="4"/>
          <c:order val="4"/>
          <c:spPr>
            <a:ln w="28575" cap="rnd">
              <a:noFill/>
              <a:round/>
            </a:ln>
            <a:effectLst/>
          </c:spPr>
          <c:marker>
            <c:symbol val="none"/>
          </c:marker>
          <c:dLbls>
            <c:dLbl>
              <c:idx val="1"/>
              <c:layout>
                <c:manualLayout>
                  <c:x val="-3.3520296552054241E-2"/>
                  <c:y val="-6.86841668218396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935-4B01-BF37-391206FA9E00}"/>
                </c:ext>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(ReinsCatLossSum!$P$2:$X$2,ReinsCatLossSum!$Z$2)</c:f>
              <c:strCache>
                <c:ptCount val="10"/>
                <c:pt idx="0">
                  <c:v>2017</c:v>
                </c:pt>
                <c:pt idx="1">
                  <c:v>2018</c:v>
                </c:pt>
                <c:pt idx="2">
                  <c:v>2019</c:v>
                </c:pt>
                <c:pt idx="3">
                  <c:v>2020</c:v>
                </c:pt>
                <c:pt idx="4">
                  <c:v>2021</c:v>
                </c:pt>
                <c:pt idx="5">
                  <c:v>2022</c:v>
                </c:pt>
                <c:pt idx="6">
                  <c:v>2023</c:v>
                </c:pt>
                <c:pt idx="7">
                  <c:v>2024</c:v>
                </c:pt>
                <c:pt idx="8">
                  <c:v>2025</c:v>
                </c:pt>
                <c:pt idx="9">
                  <c:v>6M2026</c:v>
                </c:pt>
              </c:strCache>
              <c:extLst/>
            </c:strRef>
          </c:cat>
          <c:val>
            <c:numRef>
              <c:f>(ReinsCatLossSum!$P$32:$X$32,ReinsCatLossSum!$Z$32)</c:f>
              <c:numCache>
                <c:formatCode>_-* #,##0_-;\-* #,##0_-;_-* "-"??_-;_-@_-</c:formatCode>
                <c:ptCount val="10"/>
                <c:pt idx="0">
                  <c:v>130425</c:v>
                </c:pt>
                <c:pt idx="1">
                  <c:v>91236</c:v>
                </c:pt>
                <c:pt idx="2">
                  <c:v>67311</c:v>
                </c:pt>
                <c:pt idx="3">
                  <c:v>89116</c:v>
                </c:pt>
                <c:pt idx="4">
                  <c:v>115142</c:v>
                </c:pt>
                <c:pt idx="5">
                  <c:v>128522</c:v>
                </c:pt>
                <c:pt idx="6">
                  <c:v>104407</c:v>
                </c:pt>
                <c:pt idx="7">
                  <c:v>146566</c:v>
                </c:pt>
                <c:pt idx="8">
                  <c:v>108736</c:v>
                </c:pt>
                <c:pt idx="9" formatCode="_(* #,##0_);_(* \(#,##0\);_(* &quot;-&quot;??_);_(@_)">
                  <c:v>41000</c:v>
                </c:pt>
              </c:numCache>
              <c:extLst/>
            </c:numRef>
          </c:val>
          <c:smooth val="0"/>
          <c:extLst>
            <c:ext xmlns:c16="http://schemas.microsoft.com/office/drawing/2014/chart" uri="{C3380CC4-5D6E-409C-BE32-E72D297353CC}">
              <c16:uniqueId val="{00000002-4935-4B01-BF37-391206FA9E00}"/>
            </c:ext>
          </c:extLst>
        </c:ser>
        <c:dLbls>
          <c:showLegendKey val="0"/>
          <c:showVal val="0"/>
          <c:showCatName val="0"/>
          <c:showSerName val="0"/>
          <c:showPercent val="0"/>
          <c:showBubbleSize val="0"/>
        </c:dLbls>
        <c:marker val="1"/>
        <c:smooth val="0"/>
        <c:axId val="96126496"/>
        <c:axId val="96126976"/>
      </c:lineChart>
      <c:lineChart>
        <c:grouping val="standard"/>
        <c:varyColors val="0"/>
        <c:ser>
          <c:idx val="2"/>
          <c:order val="2"/>
          <c:tx>
            <c:strRef>
              <c:f>ReinsCatLossSum!$N$33</c:f>
              <c:strCache>
                <c:ptCount val="1"/>
                <c:pt idx="0">
                  <c:v>Reinsurance Segment Cat Losses % of Total Industry - GC Estimate</c:v>
                </c:pt>
              </c:strCache>
            </c:strRef>
          </c:tx>
          <c:spPr>
            <a:ln w="28575" cap="rnd">
              <a:solidFill>
                <a:srgbClr val="009DFE"/>
              </a:solidFill>
              <a:prstDash val="sysDash"/>
              <a:round/>
            </a:ln>
            <a:effectLst/>
          </c:spPr>
          <c:marker>
            <c:symbol val="diamond"/>
            <c:size val="7"/>
            <c:spPr>
              <a:solidFill>
                <a:srgbClr val="009DFE"/>
              </a:solidFill>
              <a:ln w="9525">
                <a:solidFill>
                  <a:srgbClr val="009DFE"/>
                </a:solidFill>
              </a:ln>
              <a:effectLst/>
            </c:spPr>
          </c:marker>
          <c:dLbls>
            <c:dLbl>
              <c:idx val="0"/>
              <c:layout>
                <c:manualLayout>
                  <c:x val="-2.7951349572323043E-2"/>
                  <c:y val="-0.1598516378715973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35-4B01-BF37-391206FA9E00}"/>
                </c:ext>
              </c:extLst>
            </c:dLbl>
            <c:dLbl>
              <c:idx val="1"/>
              <c:layout>
                <c:manualLayout>
                  <c:x val="-2.8034588174849551E-2"/>
                  <c:y val="-8.41801583267489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935-4B01-BF37-391206FA9E00}"/>
                </c:ext>
              </c:extLst>
            </c:dLbl>
            <c:dLbl>
              <c:idx val="2"/>
              <c:layout>
                <c:manualLayout>
                  <c:x val="-2.9578028868370798E-2"/>
                  <c:y val="7.75693418370209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935-4B01-BF37-391206FA9E00}"/>
                </c:ext>
              </c:extLst>
            </c:dLbl>
            <c:dLbl>
              <c:idx val="3"/>
              <c:layout>
                <c:manualLayout>
                  <c:x val="-2.1906347048573124E-2"/>
                  <c:y val="-0.1541421115936850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935-4B01-BF37-391206FA9E00}"/>
                </c:ext>
              </c:extLst>
            </c:dLbl>
            <c:dLbl>
              <c:idx val="4"/>
              <c:layout>
                <c:manualLayout>
                  <c:x val="-2.4938681102277049E-2"/>
                  <c:y val="-0.1003019581989200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935-4B01-BF37-391206FA9E00}"/>
                </c:ext>
              </c:extLst>
            </c:dLbl>
            <c:dLbl>
              <c:idx val="5"/>
              <c:layout>
                <c:manualLayout>
                  <c:x val="-2.6509367571861342E-2"/>
                  <c:y val="9.9738779683418433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935-4B01-BF37-391206FA9E00}"/>
                </c:ext>
              </c:extLst>
            </c:dLbl>
            <c:dLbl>
              <c:idx val="6"/>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9-4935-4B01-BF37-391206FA9E00}"/>
                </c:ext>
              </c:extLst>
            </c:dLbl>
            <c:dLbl>
              <c:idx val="7"/>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A-4935-4B01-BF37-391206FA9E00}"/>
                </c:ext>
              </c:extLst>
            </c:dLbl>
            <c:dLbl>
              <c:idx val="8"/>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B-4935-4B01-BF37-391206FA9E00}"/>
                </c:ext>
              </c:extLst>
            </c:dLbl>
            <c:dLbl>
              <c:idx val="9"/>
              <c:layout>
                <c:manualLayout>
                  <c:x val="-2.38909631201044E-2"/>
                  <c:y val="7.872226388127003E-2"/>
                </c:manualLayout>
              </c:layout>
              <c:tx>
                <c:rich>
                  <a:bodyPr/>
                  <a:lstStyle/>
                  <a:p>
                    <a:fld id="{578B0FAB-E20E-453D-9E14-0E96278B466C}" type="VALUE">
                      <a:rPr lang="en-US" b="1">
                        <a:solidFill>
                          <a:schemeClr val="bg1"/>
                        </a:solidFill>
                      </a:rPr>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4935-4B01-BF37-391206FA9E0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B4BFF"/>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(ReinsCatLossSum!$P$2:$X$2,ReinsCatLossSum!$Z$2)</c:f>
              <c:strCache>
                <c:ptCount val="10"/>
                <c:pt idx="0">
                  <c:v>2017</c:v>
                </c:pt>
                <c:pt idx="1">
                  <c:v>2018</c:v>
                </c:pt>
                <c:pt idx="2">
                  <c:v>2019</c:v>
                </c:pt>
                <c:pt idx="3">
                  <c:v>2020</c:v>
                </c:pt>
                <c:pt idx="4">
                  <c:v>2021</c:v>
                </c:pt>
                <c:pt idx="5">
                  <c:v>2022</c:v>
                </c:pt>
                <c:pt idx="6">
                  <c:v>2023</c:v>
                </c:pt>
                <c:pt idx="7">
                  <c:v>2024</c:v>
                </c:pt>
                <c:pt idx="8">
                  <c:v>2025</c:v>
                </c:pt>
                <c:pt idx="9">
                  <c:v>6M2026</c:v>
                </c:pt>
              </c:strCache>
              <c:extLst/>
            </c:strRef>
          </c:cat>
          <c:val>
            <c:numRef>
              <c:f>(ReinsCatLossSum!$P$33:$X$33,ReinsCatLossSum!$Z$33)</c:f>
              <c:numCache>
                <c:formatCode>0%</c:formatCode>
                <c:ptCount val="10"/>
                <c:pt idx="0">
                  <c:v>0.20963764026691434</c:v>
                </c:pt>
                <c:pt idx="1">
                  <c:v>0.18721569569367016</c:v>
                </c:pt>
                <c:pt idx="2">
                  <c:v>0.24154774691072323</c:v>
                </c:pt>
                <c:pt idx="3">
                  <c:v>0.14720029258839817</c:v>
                </c:pt>
                <c:pt idx="4">
                  <c:v>0.21051731214032701</c:v>
                </c:pt>
                <c:pt idx="5">
                  <c:v>0.18580689262419001</c:v>
                </c:pt>
                <c:pt idx="6">
                  <c:v>0.14276145645996327</c:v>
                </c:pt>
                <c:pt idx="7">
                  <c:v>0.11309306411708454</c:v>
                </c:pt>
                <c:pt idx="8">
                  <c:v>0.12115549966043375</c:v>
                </c:pt>
                <c:pt idx="9">
                  <c:v>8.4900015009380866E-2</c:v>
                </c:pt>
              </c:numCache>
              <c:extLst/>
            </c:numRef>
          </c:val>
          <c:smooth val="0"/>
          <c:extLst>
            <c:ext xmlns:c16="http://schemas.microsoft.com/office/drawing/2014/chart" uri="{C3380CC4-5D6E-409C-BE32-E72D297353CC}">
              <c16:uniqueId val="{0000000D-4935-4B01-BF37-391206FA9E00}"/>
            </c:ext>
          </c:extLst>
        </c:ser>
        <c:dLbls>
          <c:showLegendKey val="0"/>
          <c:showVal val="0"/>
          <c:showCatName val="0"/>
          <c:showSerName val="0"/>
          <c:showPercent val="0"/>
          <c:showBubbleSize val="0"/>
        </c:dLbls>
        <c:marker val="1"/>
        <c:smooth val="0"/>
        <c:axId val="1845978671"/>
        <c:axId val="1845979631"/>
        <c:extLst>
          <c:ext xmlns:c15="http://schemas.microsoft.com/office/drawing/2012/chart" uri="{02D57815-91ED-43cb-92C2-25804820EDAC}">
            <c15:filteredLineSeries>
              <c15:ser>
                <c:idx val="3"/>
                <c:order val="3"/>
                <c:tx>
                  <c:strRef>
                    <c:extLst>
                      <c:ext uri="{02D57815-91ED-43cb-92C2-25804820EDAC}">
                        <c15:formulaRef>
                          <c15:sqref>ReinsCatLossSum!$N$35</c15:sqref>
                        </c15:formulaRef>
                      </c:ext>
                    </c:extLst>
                    <c:strCache>
                      <c:ptCount val="1"/>
                      <c:pt idx="0">
                        <c:v>Reinsurance Segment Cat Losses % of Total Industry - S&amp;P Reported</c:v>
                      </c:pt>
                    </c:strCache>
                  </c:strRef>
                </c:tx>
                <c:spPr>
                  <a:ln w="28575" cap="rnd">
                    <a:solidFill>
                      <a:srgbClr val="FF8C00"/>
                    </a:solidFill>
                    <a:prstDash val="sysDash"/>
                    <a:round/>
                  </a:ln>
                  <a:effectLst/>
                </c:spPr>
                <c:marker>
                  <c:symbol val="diamond"/>
                  <c:size val="7"/>
                  <c:spPr>
                    <a:solidFill>
                      <a:srgbClr val="FF8C00"/>
                    </a:solidFill>
                    <a:ln w="9525">
                      <a:noFill/>
                    </a:ln>
                    <a:effectLst/>
                  </c:spPr>
                </c:marker>
                <c:cat>
                  <c:strRef>
                    <c:extLst>
                      <c:ext uri="{02D57815-91ED-43cb-92C2-25804820EDAC}">
                        <c15:formulaRef>
                          <c15:sqref>(ReinsCatLossSum!$P$2:$X$2,ReinsCatLossSum!$Z$2)</c15:sqref>
                        </c15:formulaRef>
                      </c:ext>
                    </c:extLst>
                    <c:strCache>
                      <c:ptCount val="10"/>
                      <c:pt idx="0">
                        <c:v>2017</c:v>
                      </c:pt>
                      <c:pt idx="1">
                        <c:v>2018</c:v>
                      </c:pt>
                      <c:pt idx="2">
                        <c:v>2019</c:v>
                      </c:pt>
                      <c:pt idx="3">
                        <c:v>2020</c:v>
                      </c:pt>
                      <c:pt idx="4">
                        <c:v>2021</c:v>
                      </c:pt>
                      <c:pt idx="5">
                        <c:v>2022</c:v>
                      </c:pt>
                      <c:pt idx="6">
                        <c:v>2023</c:v>
                      </c:pt>
                      <c:pt idx="7">
                        <c:v>2024</c:v>
                      </c:pt>
                      <c:pt idx="8">
                        <c:v>2025</c:v>
                      </c:pt>
                      <c:pt idx="9">
                        <c:v>6M2026</c:v>
                      </c:pt>
                    </c:strCache>
                  </c:strRef>
                </c:cat>
                <c:val>
                  <c:numRef>
                    <c:extLst>
                      <c:ext uri="{02D57815-91ED-43cb-92C2-25804820EDAC}">
                        <c15:formulaRef>
                          <c15:sqref>ReinsCatLossSum!$P$35:$V$35</c15:sqref>
                        </c15:formulaRef>
                      </c:ext>
                    </c:extLst>
                    <c:numCache>
                      <c:formatCode>0%</c:formatCode>
                      <c:ptCount val="7"/>
                      <c:pt idx="0">
                        <c:v>0.21568200000000001</c:v>
                      </c:pt>
                      <c:pt idx="1">
                        <c:v>0.22031000000000001</c:v>
                      </c:pt>
                      <c:pt idx="2">
                        <c:v>0.26454</c:v>
                      </c:pt>
                      <c:pt idx="3">
                        <c:v>0.16014999999999999</c:v>
                      </c:pt>
                      <c:pt idx="4">
                        <c:v>0.18293999999999999</c:v>
                      </c:pt>
                      <c:pt idx="5">
                        <c:v>0.14291999999999999</c:v>
                      </c:pt>
                      <c:pt idx="6">
                        <c:v>9.8000000000000004E-2</c:v>
                      </c:pt>
                    </c:numCache>
                  </c:numRef>
                </c:val>
                <c:smooth val="0"/>
                <c:extLst>
                  <c:ext xmlns:c16="http://schemas.microsoft.com/office/drawing/2014/chart" uri="{C3380CC4-5D6E-409C-BE32-E72D297353CC}">
                    <c16:uniqueId val="{0000000E-4935-4B01-BF37-391206FA9E00}"/>
                  </c:ext>
                </c:extLst>
              </c15:ser>
            </c15:filteredLineSeries>
          </c:ext>
        </c:extLst>
      </c:lineChart>
      <c:catAx>
        <c:axId val="9612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126976"/>
        <c:crosses val="autoZero"/>
        <c:auto val="1"/>
        <c:lblAlgn val="ctr"/>
        <c:lblOffset val="100"/>
        <c:noMultiLvlLbl val="0"/>
      </c:catAx>
      <c:valAx>
        <c:axId val="961269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quot;B&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126496"/>
        <c:crosses val="autoZero"/>
        <c:crossBetween val="between"/>
        <c:dispUnits>
          <c:builtInUnit val="thousands"/>
        </c:dispUnits>
      </c:valAx>
      <c:valAx>
        <c:axId val="1845979631"/>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5978671"/>
        <c:crosses val="max"/>
        <c:crossBetween val="between"/>
      </c:valAx>
      <c:catAx>
        <c:axId val="1845978671"/>
        <c:scaling>
          <c:orientation val="minMax"/>
        </c:scaling>
        <c:delete val="1"/>
        <c:axPos val="b"/>
        <c:numFmt formatCode="General" sourceLinked="1"/>
        <c:majorTickMark val="out"/>
        <c:minorTickMark val="none"/>
        <c:tickLblPos val="nextTo"/>
        <c:crossAx val="1845979631"/>
        <c:crosses val="autoZero"/>
        <c:auto val="1"/>
        <c:lblAlgn val="ctr"/>
        <c:lblOffset val="100"/>
        <c:noMultiLvlLbl val="0"/>
      </c:catAx>
      <c:spPr>
        <a:noFill/>
        <a:ln>
          <a:noFill/>
        </a:ln>
        <a:effectLst/>
      </c:spPr>
    </c:plotArea>
    <c:legend>
      <c:legendPos val="b"/>
      <c:legendEntry>
        <c:idx val="0"/>
        <c:delete val="1"/>
      </c:legendEntry>
      <c:legendEntry>
        <c:idx val="2"/>
        <c:delete val="1"/>
      </c:legendEntry>
      <c:layout>
        <c:manualLayout>
          <c:xMode val="edge"/>
          <c:yMode val="edge"/>
          <c:x val="4.8613514795115505E-2"/>
          <c:y val="0.83716385808068516"/>
          <c:w val="0.93585822863953405"/>
          <c:h val="0.1333349081364829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b="1">
                <a:solidFill>
                  <a:srgbClr val="000F47"/>
                </a:solidFill>
              </a:rPr>
              <a:t>Cat Losses – Combined Ratio % Points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'CAT Large Loss'!$B$18</c:f>
              <c:strCache>
                <c:ptCount val="1"/>
              </c:strCache>
            </c:strRef>
          </c:tx>
          <c:spPr>
            <a:noFill/>
            <a:ln>
              <a:noFill/>
            </a:ln>
            <a:effectLst/>
          </c:spPr>
          <c:invertIfNegative val="0"/>
          <c:dLbls>
            <c:dLbl>
              <c:idx val="0"/>
              <c:delete val="1"/>
              <c:extLst>
                <c:ext xmlns:c15="http://schemas.microsoft.com/office/drawing/2012/chart" uri="{CE6537A1-D6FC-4f65-9D91-7224C49458BB}">
                  <c15:layout>
                    <c:manualLayout>
                      <c:w val="9.0574578127461003E-2"/>
                      <c:h val="0.12687725282847234"/>
                    </c:manualLayout>
                  </c15:layout>
                </c:ext>
                <c:ext xmlns:c16="http://schemas.microsoft.com/office/drawing/2014/chart" uri="{C3380CC4-5D6E-409C-BE32-E72D297353CC}">
                  <c16:uniqueId val="{00000000-8265-4FA8-828D-0DA5F4E4A865}"/>
                </c:ext>
              </c:extLst>
            </c:dLbl>
            <c:dLbl>
              <c:idx val="1"/>
              <c:layout>
                <c:manualLayout>
                  <c:x val="-3.4779294637437069E-3"/>
                  <c:y val="-2.364833804088887E-2"/>
                </c:manualLayout>
              </c:layout>
              <c:tx>
                <c:rich>
                  <a:bodyPr/>
                  <a:lstStyle/>
                  <a:p>
                    <a:fld id="{FD2DBCAB-F5DC-4495-AE87-37E20547670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9.0574596176053082E-2"/>
                      <c:h val="0.12687729049632415"/>
                    </c:manualLayout>
                  </c15:layout>
                  <c15:dlblFieldTable/>
                  <c15:showDataLabelsRange val="1"/>
                </c:ext>
                <c:ext xmlns:c16="http://schemas.microsoft.com/office/drawing/2014/chart" uri="{C3380CC4-5D6E-409C-BE32-E72D297353CC}">
                  <c16:uniqueId val="{00000001-8265-4FA8-828D-0DA5F4E4A865}"/>
                </c:ext>
              </c:extLst>
            </c:dLbl>
            <c:dLbl>
              <c:idx val="2"/>
              <c:layout>
                <c:manualLayout>
                  <c:x val="2.7823808006329633E-2"/>
                  <c:y val="-1.1824208312013243E-2"/>
                </c:manualLayout>
              </c:layout>
              <c:tx>
                <c:rich>
                  <a:bodyPr/>
                  <a:lstStyle/>
                  <a:p>
                    <a:fld id="{7BEB61A1-689B-454B-B7E7-122FF995057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9.0574578127461003E-2"/>
                      <c:h val="0.12687725282847234"/>
                    </c:manualLayout>
                  </c15:layout>
                  <c15:dlblFieldTable/>
                  <c15:showDataLabelsRange val="1"/>
                </c:ext>
                <c:ext xmlns:c16="http://schemas.microsoft.com/office/drawing/2014/chart" uri="{C3380CC4-5D6E-409C-BE32-E72D297353CC}">
                  <c16:uniqueId val="{00000002-8265-4FA8-828D-0DA5F4E4A865}"/>
                </c:ext>
              </c:extLst>
            </c:dLbl>
            <c:dLbl>
              <c:idx val="3"/>
              <c:delete val="1"/>
              <c:extLst>
                <c:ext xmlns:c15="http://schemas.microsoft.com/office/drawing/2012/chart" uri="{CE6537A1-D6FC-4f65-9D91-7224C49458BB}">
                  <c15:layout>
                    <c:manualLayout>
                      <c:w val="9.0574578127461003E-2"/>
                      <c:h val="0.12687725282847234"/>
                    </c:manualLayout>
                  </c15:layout>
                </c:ext>
                <c:ext xmlns:c16="http://schemas.microsoft.com/office/drawing/2014/chart" uri="{C3380CC4-5D6E-409C-BE32-E72D297353CC}">
                  <c16:uniqueId val="{00000003-8265-4FA8-828D-0DA5F4E4A865}"/>
                </c:ext>
              </c:extLst>
            </c:dLbl>
            <c:dLbl>
              <c:idx val="4"/>
              <c:layout>
                <c:manualLayout>
                  <c:x val="-1.0433879676666986E-2"/>
                  <c:y val="-1.1824169020444461E-2"/>
                </c:manualLayout>
              </c:layout>
              <c:tx>
                <c:rich>
                  <a:bodyPr/>
                  <a:lstStyle/>
                  <a:p>
                    <a:fld id="{C321157E-13FC-4CE3-82AF-22FE67B8F8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9.0574596176053082E-2"/>
                      <c:h val="0.12687729049632415"/>
                    </c:manualLayout>
                  </c15:layout>
                  <c15:dlblFieldTable/>
                  <c15:showDataLabelsRange val="1"/>
                </c:ext>
                <c:ext xmlns:c16="http://schemas.microsoft.com/office/drawing/2014/chart" uri="{C3380CC4-5D6E-409C-BE32-E72D297353CC}">
                  <c16:uniqueId val="{00000004-8265-4FA8-828D-0DA5F4E4A865}"/>
                </c:ext>
              </c:extLst>
            </c:dLbl>
            <c:dLbl>
              <c:idx val="5"/>
              <c:layout>
                <c:manualLayout>
                  <c:x val="2.7823817030625503E-2"/>
                  <c:y val="2.454047465399898E-2"/>
                </c:manualLayout>
              </c:layout>
              <c:tx>
                <c:rich>
                  <a:bodyPr/>
                  <a:lstStyle/>
                  <a:p>
                    <a:fld id="{5A32644C-3C30-4EC5-B779-EFF0463BB59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9.0574596176053082E-2"/>
                      <c:h val="0.19960661876049668"/>
                    </c:manualLayout>
                  </c15:layout>
                  <c15:dlblFieldTable/>
                  <c15:showDataLabelsRange val="1"/>
                </c:ext>
                <c:ext xmlns:c16="http://schemas.microsoft.com/office/drawing/2014/chart" uri="{C3380CC4-5D6E-409C-BE32-E72D297353CC}">
                  <c16:uniqueId val="{00000005-8265-4FA8-828D-0DA5F4E4A865}"/>
                </c:ext>
              </c:extLst>
            </c:dLbl>
            <c:dLbl>
              <c:idx val="6"/>
              <c:delete val="1"/>
              <c:extLst>
                <c:ext xmlns:c15="http://schemas.microsoft.com/office/drawing/2012/chart" uri="{CE6537A1-D6FC-4f65-9D91-7224C49458BB}">
                  <c15:layout>
                    <c:manualLayout>
                      <c:w val="9.0574578127461003E-2"/>
                      <c:h val="0.12687725282847234"/>
                    </c:manualLayout>
                  </c15:layout>
                </c:ext>
                <c:ext xmlns:c16="http://schemas.microsoft.com/office/drawing/2014/chart" uri="{C3380CC4-5D6E-409C-BE32-E72D297353CC}">
                  <c16:uniqueId val="{00000006-8265-4FA8-828D-0DA5F4E4A865}"/>
                </c:ext>
              </c:extLst>
            </c:dLbl>
            <c:dLbl>
              <c:idx val="7"/>
              <c:layout>
                <c:manualLayout>
                  <c:x val="4.2641569262161622E-17"/>
                  <c:y val="0"/>
                </c:manualLayout>
              </c:layout>
              <c:tx>
                <c:rich>
                  <a:bodyPr/>
                  <a:lstStyle/>
                  <a:p>
                    <a:fld id="{1EEBEDAA-ED9E-456B-B107-423569C9F09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
                      <c:h val="0"/>
                    </c:manualLayout>
                  </c15:layout>
                  <c15:dlblFieldTable/>
                  <c15:showDataLabelsRange val="1"/>
                </c:ext>
                <c:ext xmlns:c16="http://schemas.microsoft.com/office/drawing/2014/chart" uri="{C3380CC4-5D6E-409C-BE32-E72D297353CC}">
                  <c16:uniqueId val="{00000007-8265-4FA8-828D-0DA5F4E4A865}"/>
                </c:ext>
              </c:extLst>
            </c:dLbl>
            <c:dLbl>
              <c:idx val="8"/>
              <c:layout>
                <c:manualLayout>
                  <c:x val="0"/>
                  <c:y val="0"/>
                </c:manualLayout>
              </c:layout>
              <c:tx>
                <c:rich>
                  <a:bodyPr/>
                  <a:lstStyle/>
                  <a:p>
                    <a:fld id="{A35BD7E0-B7B0-474B-8A58-E1217BF20A5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
                      <c:h val="0"/>
                    </c:manualLayout>
                  </c15:layout>
                  <c15:dlblFieldTable/>
                  <c15:showDataLabelsRange val="1"/>
                </c:ext>
                <c:ext xmlns:c16="http://schemas.microsoft.com/office/drawing/2014/chart" uri="{C3380CC4-5D6E-409C-BE32-E72D297353CC}">
                  <c16:uniqueId val="{00000008-8265-4FA8-828D-0DA5F4E4A865}"/>
                </c:ext>
              </c:extLst>
            </c:dLbl>
            <c:dLbl>
              <c:idx val="9"/>
              <c:layout>
                <c:manualLayout>
                  <c:x val="0"/>
                  <c:y val="0"/>
                </c:manualLayout>
              </c:layout>
              <c:tx>
                <c:rich>
                  <a:bodyPr/>
                  <a:lstStyle/>
                  <a:p>
                    <a:fld id="{5EA5FEFE-9776-40FF-ACC0-76A76C2F3A5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
                      <c:h val="0"/>
                    </c:manualLayout>
                  </c15:layout>
                  <c15:dlblFieldTable/>
                  <c15:showDataLabelsRange val="1"/>
                </c:ext>
                <c:ext xmlns:c16="http://schemas.microsoft.com/office/drawing/2014/chart" uri="{C3380CC4-5D6E-409C-BE32-E72D297353CC}">
                  <c16:uniqueId val="{00000009-8265-4FA8-828D-0DA5F4E4A865}"/>
                </c:ext>
              </c:extLst>
            </c:dLbl>
            <c:spPr>
              <a:solidFill>
                <a:srgbClr val="FFBF00"/>
              </a:solidFill>
              <a:ln>
                <a:noFill/>
              </a:ln>
              <a:effectLst>
                <a:softEdge rad="12700"/>
              </a:effectLst>
            </c:spPr>
            <c:txPr>
              <a:bodyPr rot="0" spcFirstLastPara="1" vertOverflow="clip" horzOverflow="clip" vert="horz" wrap="square" lIns="38100" tIns="19050" rIns="38100" bIns="19050" anchor="ctr" anchorCtr="0">
                <a:noAutofit/>
              </a:bodyPr>
              <a:lstStyle/>
              <a:p>
                <a:pPr algn="ctr">
                  <a:defRPr lang="en-US" sz="900" b="1" i="0" u="none" strike="noStrike" kern="1200" baseline="0">
                    <a:solidFill>
                      <a:srgbClr val="000F47"/>
                    </a:solidFill>
                    <a:latin typeface="Arial"/>
                    <a:ea typeface="Arial"/>
                    <a:cs typeface="Arial"/>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cat>
            <c:strRef>
              <c:f>'CAT Large Loss'!$C$13:$M$13</c:f>
              <c:strCache>
                <c:ptCount val="11"/>
                <c:pt idx="0">
                  <c:v>6M2026</c:v>
                </c:pt>
                <c:pt idx="1">
                  <c:v>2025</c:v>
                </c:pt>
                <c:pt idx="2">
                  <c:v>2024</c:v>
                </c:pt>
                <c:pt idx="3">
                  <c:v>2023</c:v>
                </c:pt>
                <c:pt idx="4">
                  <c:v>2022</c:v>
                </c:pt>
                <c:pt idx="5">
                  <c:v>2021</c:v>
                </c:pt>
                <c:pt idx="6">
                  <c:v>2020</c:v>
                </c:pt>
                <c:pt idx="7">
                  <c:v>2019</c:v>
                </c:pt>
                <c:pt idx="8">
                  <c:v>2018</c:v>
                </c:pt>
                <c:pt idx="9">
                  <c:v>2017</c:v>
                </c:pt>
                <c:pt idx="10">
                  <c:v>2016</c:v>
                </c:pt>
              </c:strCache>
            </c:strRef>
          </c:cat>
          <c:val>
            <c:numRef>
              <c:f>'CAT Large Loss'!$C$18:$L$18</c:f>
              <c:numCache>
                <c:formatCode>0%</c:formatCode>
                <c:ptCount val="10"/>
                <c:pt idx="0">
                  <c:v>0.10655092294939368</c:v>
                </c:pt>
                <c:pt idx="1">
                  <c:v>0.10697071025539635</c:v>
                </c:pt>
                <c:pt idx="2">
                  <c:v>0.10308169243143574</c:v>
                </c:pt>
                <c:pt idx="3">
                  <c:v>9.9702053918275149E-2</c:v>
                </c:pt>
                <c:pt idx="4">
                  <c:v>0.11564486964313929</c:v>
                </c:pt>
                <c:pt idx="5">
                  <c:v>0.12464218260365413</c:v>
                </c:pt>
                <c:pt idx="6">
                  <c:v>0.11244978589817151</c:v>
                </c:pt>
                <c:pt idx="7">
                  <c:v>-1</c:v>
                </c:pt>
                <c:pt idx="8">
                  <c:v>-1</c:v>
                </c:pt>
                <c:pt idx="9">
                  <c:v>-1</c:v>
                </c:pt>
              </c:numCache>
            </c:numRef>
          </c:val>
          <c:extLst>
            <c:ext xmlns:c15="http://schemas.microsoft.com/office/drawing/2012/chart" uri="{02D57815-91ED-43cb-92C2-25804820EDAC}">
              <c15:datalabelsRange>
                <c15:f>'CAT Large Loss'!$C$17:$L$17</c15:f>
                <c15:dlblRangeCache>
                  <c:ptCount val="10"/>
                  <c:pt idx="1">
                    <c:v>CA Wildfires</c:v>
                  </c:pt>
                  <c:pt idx="2">
                    <c:v>Hurricane Helene and Milton</c:v>
                  </c:pt>
                  <c:pt idx="4">
                    <c:v>Hurricane Ian,
Secondary Perils</c:v>
                  </c:pt>
                  <c:pt idx="5">
                    <c:v>Hurricane Ida, US Winter Storms and EU Floods</c:v>
                  </c:pt>
                  <c:pt idx="9">
                    <c:v>Hurricane Harvey, Irma and Maria</c:v>
                  </c:pt>
                </c15:dlblRangeCache>
              </c15:datalabelsRange>
            </c:ext>
            <c:ext xmlns:c16="http://schemas.microsoft.com/office/drawing/2014/chart" uri="{C3380CC4-5D6E-409C-BE32-E72D297353CC}">
              <c16:uniqueId val="{0000000A-8265-4FA8-828D-0DA5F4E4A865}"/>
            </c:ext>
          </c:extLst>
        </c:ser>
        <c:ser>
          <c:idx val="0"/>
          <c:order val="1"/>
          <c:tx>
            <c:strRef>
              <c:f>'CAT Large Loss'!$B$12</c:f>
              <c:strCache>
                <c:ptCount val="1"/>
                <c:pt idx="0">
                  <c:v>Cat Large Loss Ratio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'CAT Large Loss'!$C$13:$M$13</c:f>
              <c:strCache>
                <c:ptCount val="11"/>
                <c:pt idx="0">
                  <c:v>6M2026</c:v>
                </c:pt>
                <c:pt idx="1">
                  <c:v>2025</c:v>
                </c:pt>
                <c:pt idx="2">
                  <c:v>2024</c:v>
                </c:pt>
                <c:pt idx="3">
                  <c:v>2023</c:v>
                </c:pt>
                <c:pt idx="4">
                  <c:v>2022</c:v>
                </c:pt>
                <c:pt idx="5">
                  <c:v>2021</c:v>
                </c:pt>
                <c:pt idx="6">
                  <c:v>2020</c:v>
                </c:pt>
                <c:pt idx="7">
                  <c:v>2019</c:v>
                </c:pt>
                <c:pt idx="8">
                  <c:v>2018</c:v>
                </c:pt>
                <c:pt idx="9">
                  <c:v>2017</c:v>
                </c:pt>
                <c:pt idx="10">
                  <c:v>2016</c:v>
                </c:pt>
              </c:strCache>
            </c:strRef>
          </c:cat>
          <c:val>
            <c:numRef>
              <c:f>'CAT Large Loss'!$C$12:$M$12</c:f>
              <c:numCache>
                <c:formatCode>0.0%</c:formatCode>
                <c:ptCount val="11"/>
                <c:pt idx="0">
                  <c:v>4.8084621128865412E-2</c:v>
                </c:pt>
                <c:pt idx="1">
                  <c:v>6.7839946533662071E-2</c:v>
                </c:pt>
                <c:pt idx="2">
                  <c:v>6.8916244878465829E-2</c:v>
                </c:pt>
                <c:pt idx="3">
                  <c:v>6.1215348778773049E-2</c:v>
                </c:pt>
                <c:pt idx="4">
                  <c:v>9.5644869643139285E-2</c:v>
                </c:pt>
                <c:pt idx="5">
                  <c:v>0.10464218260365413</c:v>
                </c:pt>
                <c:pt idx="6">
                  <c:v>6.2913829623490569E-2</c:v>
                </c:pt>
                <c:pt idx="7">
                  <c:v>8.4824030497491182E-2</c:v>
                </c:pt>
                <c:pt idx="8">
                  <c:v>9.1365158318009385E-2</c:v>
                </c:pt>
                <c:pt idx="9">
                  <c:v>0.1800629974883857</c:v>
                </c:pt>
                <c:pt idx="10">
                  <c:v>5.2282494188892262E-2</c:v>
                </c:pt>
              </c:numCache>
            </c:numRef>
          </c:val>
          <c:extLst>
            <c:ext xmlns:c16="http://schemas.microsoft.com/office/drawing/2014/chart" uri="{C3380CC4-5D6E-409C-BE32-E72D297353CC}">
              <c16:uniqueId val="{0000000B-8265-4FA8-828D-0DA5F4E4A865}"/>
            </c:ext>
          </c:extLst>
        </c:ser>
        <c:dLbls>
          <c:showLegendKey val="0"/>
          <c:showVal val="0"/>
          <c:showCatName val="0"/>
          <c:showSerName val="0"/>
          <c:showPercent val="0"/>
          <c:showBubbleSize val="0"/>
        </c:dLbls>
        <c:gapWidth val="219"/>
        <c:overlap val="100"/>
        <c:axId val="1296221535"/>
        <c:axId val="200494383"/>
      </c:barChart>
      <c:lineChart>
        <c:grouping val="standard"/>
        <c:varyColors val="0"/>
        <c:ser>
          <c:idx val="1"/>
          <c:order val="2"/>
          <c:tx>
            <c:strRef>
              <c:f>'CAT Large Loss'!$B$15</c:f>
              <c:strCache>
                <c:ptCount val="1"/>
                <c:pt idx="0">
                  <c:v>10 Year Straight Average Cat Ratio</c:v>
                </c:pt>
              </c:strCache>
            </c:strRef>
          </c:tx>
          <c:spPr>
            <a:ln w="28575" cap="rnd">
              <a:solidFill>
                <a:schemeClr val="accent2"/>
              </a:solidFill>
              <a:round/>
            </a:ln>
            <a:effectLst/>
          </c:spPr>
          <c:marker>
            <c:symbol val="none"/>
          </c:marker>
          <c:dLbls>
            <c:spPr>
              <a:solidFill>
                <a:schemeClr val="accent2"/>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'CAT Large Loss'!$C$13:$M$13</c:f>
              <c:strCache>
                <c:ptCount val="11"/>
                <c:pt idx="0">
                  <c:v>6M2026</c:v>
                </c:pt>
                <c:pt idx="1">
                  <c:v>2025</c:v>
                </c:pt>
                <c:pt idx="2">
                  <c:v>2024</c:v>
                </c:pt>
                <c:pt idx="3">
                  <c:v>2023</c:v>
                </c:pt>
                <c:pt idx="4">
                  <c:v>2022</c:v>
                </c:pt>
                <c:pt idx="5">
                  <c:v>2021</c:v>
                </c:pt>
                <c:pt idx="6">
                  <c:v>2020</c:v>
                </c:pt>
                <c:pt idx="7">
                  <c:v>2019</c:v>
                </c:pt>
                <c:pt idx="8">
                  <c:v>2018</c:v>
                </c:pt>
                <c:pt idx="9">
                  <c:v>2017</c:v>
                </c:pt>
                <c:pt idx="10">
                  <c:v>2016</c:v>
                </c:pt>
              </c:strCache>
            </c:strRef>
          </c:cat>
          <c:val>
            <c:numRef>
              <c:f>'CAT Large Loss'!$C$15:$I$15</c:f>
              <c:numCache>
                <c:formatCode>0.0%</c:formatCode>
                <c:ptCount val="7"/>
                <c:pt idx="0">
                  <c:v>8.6550922949393677E-2</c:v>
                </c:pt>
                <c:pt idx="1">
                  <c:v>8.697071025539635E-2</c:v>
                </c:pt>
                <c:pt idx="2">
                  <c:v>8.3081692431435733E-2</c:v>
                </c:pt>
                <c:pt idx="3">
                  <c:v>7.9702053918275145E-2</c:v>
                </c:pt>
                <c:pt idx="4">
                  <c:v>7.9781153834427826E-2</c:v>
                </c:pt>
                <c:pt idx="5">
                  <c:v>7.8536997485096377E-2</c:v>
                </c:pt>
                <c:pt idx="6">
                  <c:v>9.2449785898171502E-2</c:v>
                </c:pt>
              </c:numCache>
            </c:numRef>
          </c:val>
          <c:smooth val="0"/>
          <c:extLst>
            <c:ext xmlns:c16="http://schemas.microsoft.com/office/drawing/2014/chart" uri="{C3380CC4-5D6E-409C-BE32-E72D297353CC}">
              <c16:uniqueId val="{0000000C-8265-4FA8-828D-0DA5F4E4A865}"/>
            </c:ext>
          </c:extLst>
        </c:ser>
        <c:dLbls>
          <c:showLegendKey val="0"/>
          <c:showVal val="0"/>
          <c:showCatName val="0"/>
          <c:showSerName val="0"/>
          <c:showPercent val="0"/>
          <c:showBubbleSize val="0"/>
        </c:dLbls>
        <c:marker val="1"/>
        <c:smooth val="0"/>
        <c:axId val="1296221535"/>
        <c:axId val="200494383"/>
      </c:lineChart>
      <c:catAx>
        <c:axId val="1296221535"/>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00494383"/>
        <c:crosses val="autoZero"/>
        <c:auto val="1"/>
        <c:lblAlgn val="ctr"/>
        <c:lblOffset val="100"/>
        <c:noMultiLvlLbl val="0"/>
      </c:catAx>
      <c:valAx>
        <c:axId val="200494383"/>
        <c:scaling>
          <c:orientation val="minMax"/>
          <c:min val="0"/>
        </c:scaling>
        <c:delete val="0"/>
        <c:axPos val="l"/>
        <c:majorGridlines>
          <c:spPr>
            <a:ln w="9525" cap="flat" cmpd="sng" algn="ctr">
              <a:solidFill>
                <a:schemeClr val="accent6">
                  <a:lumMod val="40000"/>
                  <a:lumOff val="6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96221535"/>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solidFill>
                <a:latin typeface="Arial" panose="020B0604020202020204" pitchFamily="34" charset="0"/>
                <a:ea typeface="+mn-ea"/>
                <a:cs typeface="Arial" panose="020B0604020202020204" pitchFamily="34" charset="0"/>
              </a:defRPr>
            </a:pPr>
            <a:r>
              <a:rPr lang="en-GB" sz="1200" b="1">
                <a:solidFill>
                  <a:schemeClr val="tx1"/>
                </a:solidFill>
                <a:latin typeface="Arial" panose="020B0604020202020204" pitchFamily="34" charset="0"/>
                <a:cs typeface="Arial" panose="020B0604020202020204" pitchFamily="34" charset="0"/>
              </a:rPr>
              <a:t>ROE vs. Cost of Equity (CoE)</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v>Actual RoE</c:v>
          </c:tx>
          <c:spPr>
            <a:ln w="28575" cap="rnd">
              <a:solidFill>
                <a:srgbClr val="002C77"/>
              </a:solidFill>
              <a:round/>
            </a:ln>
            <a:effectLst/>
          </c:spPr>
          <c:marker>
            <c:symbol val="circle"/>
            <c:size val="7"/>
            <c:spPr>
              <a:solidFill>
                <a:srgbClr val="002C77"/>
              </a:solidFill>
              <a:ln w="9525">
                <a:solidFill>
                  <a:srgbClr val="002C77"/>
                </a:solidFill>
              </a:ln>
              <a:effectLst/>
            </c:spPr>
          </c:marker>
          <c:dPt>
            <c:idx val="20"/>
            <c:marker>
              <c:symbol val="circle"/>
              <c:size val="7"/>
              <c:spPr>
                <a:solidFill>
                  <a:srgbClr val="002C77"/>
                </a:solidFill>
                <a:ln w="9525">
                  <a:solidFill>
                    <a:srgbClr val="002C77"/>
                  </a:solidFill>
                  <a:prstDash val="solid"/>
                </a:ln>
                <a:effectLst/>
              </c:spPr>
            </c:marker>
            <c:bubble3D val="0"/>
            <c:spPr>
              <a:ln w="28575" cap="rnd">
                <a:solidFill>
                  <a:srgbClr val="002C77"/>
                </a:solidFill>
                <a:prstDash val="solid"/>
                <a:round/>
              </a:ln>
              <a:effectLst/>
            </c:spPr>
            <c:extLst>
              <c:ext xmlns:c16="http://schemas.microsoft.com/office/drawing/2014/chart" uri="{C3380CC4-5D6E-409C-BE32-E72D297353CC}">
                <c16:uniqueId val="{00000001-345B-4A4D-8738-07C2965C59F0}"/>
              </c:ext>
            </c:extLst>
          </c:dPt>
          <c:dPt>
            <c:idx val="21"/>
            <c:marker>
              <c:symbol val="circle"/>
              <c:size val="7"/>
              <c:spPr>
                <a:solidFill>
                  <a:srgbClr val="002C77"/>
                </a:solidFill>
                <a:ln w="9525">
                  <a:solidFill>
                    <a:srgbClr val="002C77"/>
                  </a:solidFill>
                  <a:prstDash val="sysDash"/>
                </a:ln>
                <a:effectLst/>
              </c:spPr>
            </c:marker>
            <c:bubble3D val="0"/>
            <c:spPr>
              <a:ln w="28575" cap="rnd">
                <a:solidFill>
                  <a:srgbClr val="002C77"/>
                </a:solidFill>
                <a:prstDash val="sysDash"/>
                <a:round/>
              </a:ln>
              <a:effectLst/>
            </c:spPr>
            <c:extLst>
              <c:ext xmlns:c16="http://schemas.microsoft.com/office/drawing/2014/chart" uri="{C3380CC4-5D6E-409C-BE32-E72D297353CC}">
                <c16:uniqueId val="{00000003-345B-4A4D-8738-07C2965C59F0}"/>
              </c:ext>
            </c:extLst>
          </c:dPt>
          <c:dPt>
            <c:idx val="22"/>
            <c:marker>
              <c:symbol val="circle"/>
              <c:size val="7"/>
              <c:spPr>
                <a:solidFill>
                  <a:srgbClr val="002C77"/>
                </a:solidFill>
                <a:ln w="9525">
                  <a:solidFill>
                    <a:srgbClr val="002C77"/>
                  </a:solidFill>
                  <a:prstDash val="sysDash"/>
                </a:ln>
                <a:effectLst/>
              </c:spPr>
            </c:marker>
            <c:bubble3D val="0"/>
            <c:spPr>
              <a:ln w="28575" cap="rnd">
                <a:solidFill>
                  <a:srgbClr val="002C77"/>
                </a:solidFill>
                <a:prstDash val="sysDash"/>
                <a:round/>
              </a:ln>
              <a:effectLst/>
            </c:spPr>
            <c:extLst>
              <c:ext xmlns:c16="http://schemas.microsoft.com/office/drawing/2014/chart" uri="{C3380CC4-5D6E-409C-BE32-E72D297353CC}">
                <c16:uniqueId val="{00000005-345B-4A4D-8738-07C2965C59F0}"/>
              </c:ext>
            </c:extLst>
          </c:dPt>
          <c:dPt>
            <c:idx val="23"/>
            <c:marker>
              <c:symbol val="circle"/>
              <c:size val="7"/>
              <c:spPr>
                <a:solidFill>
                  <a:srgbClr val="002C77"/>
                </a:solidFill>
                <a:ln w="9525">
                  <a:solidFill>
                    <a:srgbClr val="002C77"/>
                  </a:solidFill>
                  <a:prstDash val="sysDash"/>
                </a:ln>
                <a:effectLst/>
              </c:spPr>
            </c:marker>
            <c:bubble3D val="0"/>
            <c:spPr>
              <a:ln w="28575" cap="rnd">
                <a:solidFill>
                  <a:srgbClr val="002C77"/>
                </a:solidFill>
                <a:prstDash val="sysDash"/>
                <a:round/>
              </a:ln>
              <a:effectLst/>
            </c:spPr>
            <c:extLst>
              <c:ext xmlns:c16="http://schemas.microsoft.com/office/drawing/2014/chart" uri="{C3380CC4-5D6E-409C-BE32-E72D297353CC}">
                <c16:uniqueId val="{00000007-345B-4A4D-8738-07C2965C59F0}"/>
              </c:ext>
            </c:extLst>
          </c:dPt>
          <c:dLbls>
            <c:dLbl>
              <c:idx val="1"/>
              <c:layout>
                <c:manualLayout>
                  <c:x val="-2.8203916000476857E-2"/>
                  <c:y val="-6.30663885471249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45B-4A4D-8738-07C2965C59F0}"/>
                </c:ext>
              </c:extLst>
            </c:dLbl>
            <c:dLbl>
              <c:idx val="2"/>
              <c:layout>
                <c:manualLayout>
                  <c:x val="-5.640783200095369E-3"/>
                  <c:y val="-3.0031613593869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45B-4A4D-8738-07C2965C59F0}"/>
                </c:ext>
              </c:extLst>
            </c:dLbl>
            <c:dLbl>
              <c:idx val="3"/>
              <c:layout>
                <c:manualLayout>
                  <c:x val="8.2936008941981911E-3"/>
                  <c:y val="1.39420077972709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45B-4A4D-8738-07C2965C59F0}"/>
                </c:ext>
              </c:extLst>
            </c:dLbl>
            <c:dLbl>
              <c:idx val="4"/>
              <c:layout>
                <c:manualLayout>
                  <c:x val="-5.5258744501825406E-2"/>
                  <c:y val="1.8784088281670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45B-4A4D-8738-07C2965C59F0}"/>
                </c:ext>
              </c:extLst>
            </c:dLbl>
            <c:dLbl>
              <c:idx val="6"/>
              <c:layout>
                <c:manualLayout>
                  <c:x val="-4.991497423024821E-2"/>
                  <c:y val="1.7132088401576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45B-4A4D-8738-07C2965C59F0}"/>
                </c:ext>
              </c:extLst>
            </c:dLbl>
            <c:dLbl>
              <c:idx val="7"/>
              <c:layout>
                <c:manualLayout>
                  <c:x val="-2.0545692145362161E-2"/>
                  <c:y val="-5.00189279593065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45B-4A4D-8738-07C2965C59F0}"/>
                </c:ext>
              </c:extLst>
            </c:dLbl>
            <c:dLbl>
              <c:idx val="8"/>
              <c:layout>
                <c:manualLayout>
                  <c:x val="-1.8262837462544108E-2"/>
                  <c:y val="-6.47303773591025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45B-4A4D-8738-07C2965C59F0}"/>
                </c:ext>
              </c:extLst>
            </c:dLbl>
            <c:dLbl>
              <c:idx val="9"/>
              <c:layout>
                <c:manualLayout>
                  <c:x val="-1.7826776510802975E-2"/>
                  <c:y val="-4.28302210039403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45B-4A4D-8738-07C2965C59F0}"/>
                </c:ext>
              </c:extLst>
            </c:dLbl>
            <c:dLbl>
              <c:idx val="10"/>
              <c:layout>
                <c:manualLayout>
                  <c:x val="-1.1884517673868621E-2"/>
                  <c:y val="-5.42516132716578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45B-4A4D-8738-07C2965C59F0}"/>
                </c:ext>
              </c:extLst>
            </c:dLbl>
            <c:dLbl>
              <c:idx val="11"/>
              <c:layout>
                <c:manualLayout>
                  <c:x val="-5.9422588369343107E-3"/>
                  <c:y val="-4.56855690708697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45B-4A4D-8738-07C2965C59F0}"/>
                </c:ext>
              </c:extLst>
            </c:dLbl>
            <c:dLbl>
              <c:idx val="12"/>
              <c:layout>
                <c:manualLayout>
                  <c:x val="-4.8478306589181423E-3"/>
                  <c:y val="4.5525333115866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45B-4A4D-8738-07C2965C59F0}"/>
                </c:ext>
              </c:extLst>
            </c:dLbl>
            <c:dLbl>
              <c:idx val="13"/>
              <c:layout>
                <c:manualLayout>
                  <c:x val="-1.5176489832309881E-3"/>
                  <c:y val="2.80455827888552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45B-4A4D-8738-07C2965C59F0}"/>
                </c:ext>
              </c:extLst>
            </c:dLbl>
            <c:dLbl>
              <c:idx val="14"/>
              <c:layout>
                <c:manualLayout>
                  <c:x val="-2.1157029844280632E-2"/>
                  <c:y val="-4.84676229958257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45B-4A4D-8738-07C2965C59F0}"/>
                </c:ext>
              </c:extLst>
            </c:dLbl>
            <c:dLbl>
              <c:idx val="16"/>
              <c:layout>
                <c:manualLayout>
                  <c:x val="-1.9015228278189796E-2"/>
                  <c:y val="-3.99748729370110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45B-4A4D-8738-07C2965C59F0}"/>
                </c:ext>
              </c:extLst>
            </c:dLbl>
            <c:dLbl>
              <c:idx val="18"/>
              <c:layout>
                <c:manualLayout>
                  <c:x val="-2.3769035347737243E-2"/>
                  <c:y val="-3.711952487008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45B-4A4D-8738-07C2965C59F0}"/>
                </c:ext>
              </c:extLst>
            </c:dLbl>
            <c:dLbl>
              <c:idx val="19"/>
              <c:layout>
                <c:manualLayout>
                  <c:x val="-1.9036555903720987E-2"/>
                  <c:y val="-8.08171819170731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45B-4A4D-8738-07C2965C59F0}"/>
                </c:ext>
              </c:extLst>
            </c:dLbl>
            <c:dLbl>
              <c:idx val="20"/>
              <c:layout>
                <c:manualLayout>
                  <c:x val="-1.9169148746856747E-2"/>
                  <c:y val="-6.09186060681601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5B-4A4D-8738-07C2965C59F0}"/>
                </c:ext>
              </c:extLst>
            </c:dLbl>
            <c:dLbl>
              <c:idx val="21"/>
              <c:layout>
                <c:manualLayout>
                  <c:x val="-2.0498686909176705E-2"/>
                  <c:y val="-5.77154485972690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45B-4A4D-8738-07C2965C59F0}"/>
                </c:ext>
              </c:extLst>
            </c:dLbl>
            <c:dLbl>
              <c:idx val="22"/>
              <c:layout>
                <c:manualLayout>
                  <c:x val="-2.4557179782737783E-2"/>
                  <c:y val="-5.54476120857699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45B-4A4D-8738-07C2965C59F0}"/>
                </c:ext>
              </c:extLst>
            </c:dLbl>
            <c:dLbl>
              <c:idx val="23"/>
              <c:layout>
                <c:manualLayout>
                  <c:x val="-1.6635230011526773E-2"/>
                  <c:y val="-4.0229044834308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45B-4A4D-8738-07C2965C59F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2C77"/>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RoE!$C$2:$Z$2</c:f>
              <c:strCache>
                <c:ptCount val="24"/>
                <c:pt idx="0">
                  <c:v>2005A</c:v>
                </c:pt>
                <c:pt idx="1">
                  <c:v>2006A</c:v>
                </c:pt>
                <c:pt idx="2">
                  <c:v>2007A</c:v>
                </c:pt>
                <c:pt idx="3">
                  <c:v>2008A</c:v>
                </c:pt>
                <c:pt idx="4">
                  <c:v>2009A</c:v>
                </c:pt>
                <c:pt idx="5">
                  <c:v>2010A</c:v>
                </c:pt>
                <c:pt idx="6">
                  <c:v>2011A</c:v>
                </c:pt>
                <c:pt idx="7">
                  <c:v>2012A</c:v>
                </c:pt>
                <c:pt idx="8">
                  <c:v>2013A</c:v>
                </c:pt>
                <c:pt idx="9">
                  <c:v>2014A</c:v>
                </c:pt>
                <c:pt idx="10">
                  <c:v>2015A</c:v>
                </c:pt>
                <c:pt idx="11">
                  <c:v>2016A</c:v>
                </c:pt>
                <c:pt idx="12">
                  <c:v>2017A</c:v>
                </c:pt>
                <c:pt idx="13">
                  <c:v>2018A</c:v>
                </c:pt>
                <c:pt idx="14">
                  <c:v>2019A</c:v>
                </c:pt>
                <c:pt idx="15">
                  <c:v>2020A</c:v>
                </c:pt>
                <c:pt idx="16">
                  <c:v>2021A</c:v>
                </c:pt>
                <c:pt idx="17">
                  <c:v>2022A</c:v>
                </c:pt>
                <c:pt idx="18">
                  <c:v>2023A</c:v>
                </c:pt>
                <c:pt idx="19">
                  <c:v>2024A</c:v>
                </c:pt>
                <c:pt idx="20">
                  <c:v>2025A</c:v>
                </c:pt>
                <c:pt idx="21">
                  <c:v>2026E</c:v>
                </c:pt>
                <c:pt idx="22">
                  <c:v>2027E</c:v>
                </c:pt>
                <c:pt idx="23">
                  <c:v>2028E</c:v>
                </c:pt>
              </c:strCache>
            </c:strRef>
          </c:cat>
          <c:val>
            <c:numRef>
              <c:f>RoE!$C$3:$Z$3</c:f>
              <c:numCache>
                <c:formatCode>0.0%</c:formatCode>
                <c:ptCount val="24"/>
                <c:pt idx="0">
                  <c:v>5.8000000000000003E-2</c:v>
                </c:pt>
                <c:pt idx="1">
                  <c:v>0.17100000000000001</c:v>
                </c:pt>
                <c:pt idx="2">
                  <c:v>0.17</c:v>
                </c:pt>
                <c:pt idx="3">
                  <c:v>0.04</c:v>
                </c:pt>
                <c:pt idx="4">
                  <c:v>0.127</c:v>
                </c:pt>
                <c:pt idx="5">
                  <c:v>0.108</c:v>
                </c:pt>
                <c:pt idx="6">
                  <c:v>4.2999999999999997E-2</c:v>
                </c:pt>
                <c:pt idx="7">
                  <c:v>0.125</c:v>
                </c:pt>
                <c:pt idx="8">
                  <c:v>0.11799999999999999</c:v>
                </c:pt>
                <c:pt idx="9">
                  <c:v>0.11700000000000001</c:v>
                </c:pt>
                <c:pt idx="10">
                  <c:v>9.6000000000000002E-2</c:v>
                </c:pt>
                <c:pt idx="11">
                  <c:v>8.3000000000000004E-2</c:v>
                </c:pt>
                <c:pt idx="12">
                  <c:v>3.3000000000000002E-2</c:v>
                </c:pt>
                <c:pt idx="13">
                  <c:v>3.5000000000000003E-2</c:v>
                </c:pt>
                <c:pt idx="14">
                  <c:v>9.7000000000000003E-2</c:v>
                </c:pt>
                <c:pt idx="15">
                  <c:v>3.4000000000000002E-2</c:v>
                </c:pt>
                <c:pt idx="16">
                  <c:v>0.108</c:v>
                </c:pt>
                <c:pt idx="17">
                  <c:v>5.7000000000000002E-2</c:v>
                </c:pt>
                <c:pt idx="18">
                  <c:v>0.219</c:v>
                </c:pt>
                <c:pt idx="19">
                  <c:v>0.16400000000000001</c:v>
                </c:pt>
                <c:pt idx="20">
                  <c:v>0.189</c:v>
                </c:pt>
                <c:pt idx="21">
                  <c:v>0.16721403200337845</c:v>
                </c:pt>
                <c:pt idx="22">
                  <c:v>0.15525291604218755</c:v>
                </c:pt>
                <c:pt idx="23">
                  <c:v>0.15138689808574166</c:v>
                </c:pt>
              </c:numCache>
            </c:numRef>
          </c:val>
          <c:smooth val="0"/>
          <c:extLst>
            <c:ext xmlns:c16="http://schemas.microsoft.com/office/drawing/2014/chart" uri="{C3380CC4-5D6E-409C-BE32-E72D297353CC}">
              <c16:uniqueId val="{00000018-345B-4A4D-8738-07C2965C59F0}"/>
            </c:ext>
          </c:extLst>
        </c:ser>
        <c:ser>
          <c:idx val="1"/>
          <c:order val="1"/>
          <c:tx>
            <c:v>Cost of Equity</c:v>
          </c:tx>
          <c:spPr>
            <a:ln w="28575" cap="rnd">
              <a:solidFill>
                <a:srgbClr val="00B0F0"/>
              </a:solidFill>
              <a:round/>
            </a:ln>
            <a:effectLst/>
          </c:spPr>
          <c:marker>
            <c:symbol val="circle"/>
            <c:size val="7"/>
            <c:spPr>
              <a:solidFill>
                <a:srgbClr val="00B0F0"/>
              </a:solidFill>
              <a:ln w="9525">
                <a:solidFill>
                  <a:srgbClr val="00B0F0"/>
                </a:solidFill>
              </a:ln>
              <a:effectLst/>
            </c:spPr>
          </c:marker>
          <c:dPt>
            <c:idx val="20"/>
            <c:marker>
              <c:symbol val="circle"/>
              <c:size val="7"/>
              <c:spPr>
                <a:solidFill>
                  <a:srgbClr val="00B0F0"/>
                </a:solidFill>
                <a:ln w="9525">
                  <a:solidFill>
                    <a:srgbClr val="00B0F0"/>
                  </a:solidFill>
                  <a:prstDash val="solid"/>
                </a:ln>
                <a:effectLst/>
              </c:spPr>
            </c:marker>
            <c:bubble3D val="0"/>
            <c:spPr>
              <a:ln w="28575" cap="rnd">
                <a:solidFill>
                  <a:srgbClr val="00B0F0"/>
                </a:solidFill>
                <a:prstDash val="solid"/>
                <a:round/>
              </a:ln>
              <a:effectLst/>
            </c:spPr>
            <c:extLst>
              <c:ext xmlns:c16="http://schemas.microsoft.com/office/drawing/2014/chart" uri="{C3380CC4-5D6E-409C-BE32-E72D297353CC}">
                <c16:uniqueId val="{0000001A-345B-4A4D-8738-07C2965C59F0}"/>
              </c:ext>
            </c:extLst>
          </c:dPt>
          <c:dPt>
            <c:idx val="21"/>
            <c:marker>
              <c:symbol val="circle"/>
              <c:size val="7"/>
              <c:spPr>
                <a:solidFill>
                  <a:srgbClr val="00B0F0"/>
                </a:solidFill>
                <a:ln w="9525">
                  <a:solidFill>
                    <a:srgbClr val="00B0F0"/>
                  </a:solidFill>
                  <a:prstDash val="sysDash"/>
                </a:ln>
                <a:effectLst/>
              </c:spPr>
            </c:marker>
            <c:bubble3D val="0"/>
            <c:spPr>
              <a:ln w="28575" cap="rnd">
                <a:solidFill>
                  <a:srgbClr val="00B0F0"/>
                </a:solidFill>
                <a:prstDash val="sysDash"/>
                <a:round/>
              </a:ln>
              <a:effectLst/>
            </c:spPr>
            <c:extLst>
              <c:ext xmlns:c16="http://schemas.microsoft.com/office/drawing/2014/chart" uri="{C3380CC4-5D6E-409C-BE32-E72D297353CC}">
                <c16:uniqueId val="{0000001C-345B-4A4D-8738-07C2965C59F0}"/>
              </c:ext>
            </c:extLst>
          </c:dPt>
          <c:dPt>
            <c:idx val="22"/>
            <c:marker>
              <c:symbol val="circle"/>
              <c:size val="7"/>
              <c:spPr>
                <a:solidFill>
                  <a:srgbClr val="00B0F0"/>
                </a:solidFill>
                <a:ln w="9525">
                  <a:solidFill>
                    <a:srgbClr val="00B0F0"/>
                  </a:solidFill>
                  <a:prstDash val="sysDash"/>
                </a:ln>
                <a:effectLst/>
              </c:spPr>
            </c:marker>
            <c:bubble3D val="0"/>
            <c:spPr>
              <a:ln w="28575" cap="rnd">
                <a:solidFill>
                  <a:srgbClr val="00B0F0"/>
                </a:solidFill>
                <a:prstDash val="sysDash"/>
                <a:round/>
              </a:ln>
              <a:effectLst/>
            </c:spPr>
            <c:extLst>
              <c:ext xmlns:c16="http://schemas.microsoft.com/office/drawing/2014/chart" uri="{C3380CC4-5D6E-409C-BE32-E72D297353CC}">
                <c16:uniqueId val="{0000001E-345B-4A4D-8738-07C2965C59F0}"/>
              </c:ext>
            </c:extLst>
          </c:dPt>
          <c:dPt>
            <c:idx val="23"/>
            <c:marker>
              <c:symbol val="circle"/>
              <c:size val="7"/>
              <c:spPr>
                <a:solidFill>
                  <a:srgbClr val="00B0F0"/>
                </a:solidFill>
                <a:ln w="9525">
                  <a:solidFill>
                    <a:srgbClr val="00B0F0"/>
                  </a:solidFill>
                  <a:prstDash val="sysDash"/>
                </a:ln>
                <a:effectLst/>
              </c:spPr>
            </c:marker>
            <c:bubble3D val="0"/>
            <c:spPr>
              <a:ln w="28575" cap="rnd">
                <a:solidFill>
                  <a:srgbClr val="00B0F0"/>
                </a:solidFill>
                <a:prstDash val="sysDash"/>
                <a:round/>
              </a:ln>
              <a:effectLst/>
            </c:spPr>
            <c:extLst>
              <c:ext xmlns:c16="http://schemas.microsoft.com/office/drawing/2014/chart" uri="{C3380CC4-5D6E-409C-BE32-E72D297353CC}">
                <c16:uniqueId val="{00000020-345B-4A4D-8738-07C2965C59F0}"/>
              </c:ext>
            </c:extLst>
          </c:dPt>
          <c:dLbls>
            <c:dLbl>
              <c:idx val="0"/>
              <c:layout>
                <c:manualLayout>
                  <c:x val="-2.9292261122625247E-2"/>
                  <c:y val="-5.78108992610914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45B-4A4D-8738-07C2965C59F0}"/>
                </c:ext>
              </c:extLst>
            </c:dLbl>
            <c:dLbl>
              <c:idx val="1"/>
              <c:layout>
                <c:manualLayout>
                  <c:x val="-1.3630799484470296E-2"/>
                  <c:y val="5.97588341674454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345B-4A4D-8738-07C2965C59F0}"/>
                </c:ext>
              </c:extLst>
            </c:dLbl>
            <c:dLbl>
              <c:idx val="2"/>
              <c:layout>
                <c:manualLayout>
                  <c:x val="-4.9638892160839249E-2"/>
                  <c:y val="-3.00316135938690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45B-4A4D-8738-07C2965C59F0}"/>
                </c:ext>
              </c:extLst>
            </c:dLbl>
            <c:dLbl>
              <c:idx val="3"/>
              <c:layout>
                <c:manualLayout>
                  <c:x val="-2.9677110876634154E-2"/>
                  <c:y val="-5.88457975991841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345B-4A4D-8738-07C2965C59F0}"/>
                </c:ext>
              </c:extLst>
            </c:dLbl>
            <c:dLbl>
              <c:idx val="4"/>
              <c:layout>
                <c:manualLayout>
                  <c:x val="-2.5111401510998145E-2"/>
                  <c:y val="-5.59035077192249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45B-4A4D-8738-07C2965C59F0}"/>
                </c:ext>
              </c:extLst>
            </c:dLbl>
            <c:dLbl>
              <c:idx val="5"/>
              <c:layout>
                <c:manualLayout>
                  <c:x val="-2.2828546828180175E-2"/>
                  <c:y val="-5.29612178392657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345B-4A4D-8738-07C2965C59F0}"/>
                </c:ext>
              </c:extLst>
            </c:dLbl>
            <c:dLbl>
              <c:idx val="6"/>
              <c:layout>
                <c:manualLayout>
                  <c:x val="-2.1687119486771128E-2"/>
                  <c:y val="-4.7076638079347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345B-4A4D-8738-07C2965C59F0}"/>
                </c:ext>
              </c:extLst>
            </c:dLbl>
            <c:dLbl>
              <c:idx val="7"/>
              <c:layout>
                <c:manualLayout>
                  <c:x val="-1.369712809690808E-2"/>
                  <c:y val="6.17880874791433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345B-4A4D-8738-07C2965C59F0}"/>
                </c:ext>
              </c:extLst>
            </c:dLbl>
            <c:dLbl>
              <c:idx val="8"/>
              <c:layout>
                <c:manualLayout>
                  <c:x val="-2.0545692145362119E-2"/>
                  <c:y val="5.29612178392657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345B-4A4D-8738-07C2965C59F0}"/>
                </c:ext>
              </c:extLst>
            </c:dLbl>
            <c:dLbl>
              <c:idx val="9"/>
              <c:layout>
                <c:manualLayout>
                  <c:x val="-2.3969974169589139E-2"/>
                  <c:y val="5.29612178392657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345B-4A4D-8738-07C2965C59F0}"/>
                </c:ext>
              </c:extLst>
            </c:dLbl>
            <c:dLbl>
              <c:idx val="10"/>
              <c:layout>
                <c:manualLayout>
                  <c:x val="-2.6252828852407154E-2"/>
                  <c:y val="5.29612178392657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345B-4A4D-8738-07C2965C59F0}"/>
                </c:ext>
              </c:extLst>
            </c:dLbl>
            <c:dLbl>
              <c:idx val="11"/>
              <c:layout>
                <c:manualLayout>
                  <c:x val="-2.3969974169589223E-2"/>
                  <c:y val="5.8845797599184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345B-4A4D-8738-07C2965C59F0}"/>
                </c:ext>
              </c:extLst>
            </c:dLbl>
            <c:dLbl>
              <c:idx val="12"/>
              <c:layout>
                <c:manualLayout>
                  <c:x val="-1.369712809690808E-2"/>
                  <c:y val="-6.17880874791433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345B-4A4D-8738-07C2965C59F0}"/>
                </c:ext>
              </c:extLst>
            </c:dLbl>
            <c:dLbl>
              <c:idx val="13"/>
              <c:layout>
                <c:manualLayout>
                  <c:x val="-1.2555700755499158E-2"/>
                  <c:y val="-5.2961217839265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345B-4A4D-8738-07C2965C59F0}"/>
                </c:ext>
              </c:extLst>
            </c:dLbl>
            <c:dLbl>
              <c:idx val="14"/>
              <c:layout>
                <c:manualLayout>
                  <c:x val="-1.9404264803953113E-2"/>
                  <c:y val="5.59035077192249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345B-4A4D-8738-07C2965C59F0}"/>
                </c:ext>
              </c:extLst>
            </c:dLbl>
            <c:dLbl>
              <c:idx val="15"/>
              <c:layout>
                <c:manualLayout>
                  <c:x val="-2.1687119486771128E-2"/>
                  <c:y val="4.7076638079347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345B-4A4D-8738-07C2965C59F0}"/>
                </c:ext>
              </c:extLst>
            </c:dLbl>
            <c:dLbl>
              <c:idx val="16"/>
              <c:layout>
                <c:manualLayout>
                  <c:x val="-1.4838555438317171E-2"/>
                  <c:y val="6.47303773591025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345B-4A4D-8738-07C2965C59F0}"/>
                </c:ext>
              </c:extLst>
            </c:dLbl>
            <c:dLbl>
              <c:idx val="17"/>
              <c:layout>
                <c:manualLayout>
                  <c:x val="-3.0818538218043263E-2"/>
                  <c:y val="-3.53074785595104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345B-4A4D-8738-07C2965C59F0}"/>
                </c:ext>
              </c:extLst>
            </c:dLbl>
            <c:dLbl>
              <c:idx val="18"/>
              <c:layout>
                <c:manualLayout>
                  <c:x val="-1.9404264803953113E-2"/>
                  <c:y val="-5.00189279593065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345B-4A4D-8738-07C2965C59F0}"/>
                </c:ext>
              </c:extLst>
            </c:dLbl>
            <c:dLbl>
              <c:idx val="19"/>
              <c:layout>
                <c:manualLayout>
                  <c:x val="-1.9404264803953113E-2"/>
                  <c:y val="-5.00189279593065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345B-4A4D-8738-07C2965C59F0}"/>
                </c:ext>
              </c:extLst>
            </c:dLbl>
            <c:dLbl>
              <c:idx val="20"/>
              <c:layout>
                <c:manualLayout>
                  <c:x val="-1.7121410121135269E-2"/>
                  <c:y val="-5.29612178392657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345B-4A4D-8738-07C2965C59F0}"/>
                </c:ext>
              </c:extLst>
            </c:dLbl>
            <c:dLbl>
              <c:idx val="21"/>
              <c:layout>
                <c:manualLayout>
                  <c:x val="-1.8262837462544108E-2"/>
                  <c:y val="-4.7076638079347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345B-4A4D-8738-07C2965C59F0}"/>
                </c:ext>
              </c:extLst>
            </c:dLbl>
            <c:dLbl>
              <c:idx val="22"/>
              <c:layout>
                <c:manualLayout>
                  <c:x val="-1.7121410121135099E-2"/>
                  <c:y val="-4.7076638079347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345B-4A4D-8738-07C2965C59F0}"/>
                </c:ext>
              </c:extLst>
            </c:dLbl>
            <c:dLbl>
              <c:idx val="23"/>
              <c:layout>
                <c:manualLayout>
                  <c:x val="-1.6635230011526773E-2"/>
                  <c:y val="-5.26072124756335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345B-4A4D-8738-07C2965C59F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B0F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RoE!$C$2:$Z$2</c:f>
              <c:strCache>
                <c:ptCount val="24"/>
                <c:pt idx="0">
                  <c:v>2005A</c:v>
                </c:pt>
                <c:pt idx="1">
                  <c:v>2006A</c:v>
                </c:pt>
                <c:pt idx="2">
                  <c:v>2007A</c:v>
                </c:pt>
                <c:pt idx="3">
                  <c:v>2008A</c:v>
                </c:pt>
                <c:pt idx="4">
                  <c:v>2009A</c:v>
                </c:pt>
                <c:pt idx="5">
                  <c:v>2010A</c:v>
                </c:pt>
                <c:pt idx="6">
                  <c:v>2011A</c:v>
                </c:pt>
                <c:pt idx="7">
                  <c:v>2012A</c:v>
                </c:pt>
                <c:pt idx="8">
                  <c:v>2013A</c:v>
                </c:pt>
                <c:pt idx="9">
                  <c:v>2014A</c:v>
                </c:pt>
                <c:pt idx="10">
                  <c:v>2015A</c:v>
                </c:pt>
                <c:pt idx="11">
                  <c:v>2016A</c:v>
                </c:pt>
                <c:pt idx="12">
                  <c:v>2017A</c:v>
                </c:pt>
                <c:pt idx="13">
                  <c:v>2018A</c:v>
                </c:pt>
                <c:pt idx="14">
                  <c:v>2019A</c:v>
                </c:pt>
                <c:pt idx="15">
                  <c:v>2020A</c:v>
                </c:pt>
                <c:pt idx="16">
                  <c:v>2021A</c:v>
                </c:pt>
                <c:pt idx="17">
                  <c:v>2022A</c:v>
                </c:pt>
                <c:pt idx="18">
                  <c:v>2023A</c:v>
                </c:pt>
                <c:pt idx="19">
                  <c:v>2024A</c:v>
                </c:pt>
                <c:pt idx="20">
                  <c:v>2025A</c:v>
                </c:pt>
                <c:pt idx="21">
                  <c:v>2026E</c:v>
                </c:pt>
                <c:pt idx="22">
                  <c:v>2027E</c:v>
                </c:pt>
                <c:pt idx="23">
                  <c:v>2028E</c:v>
                </c:pt>
              </c:strCache>
            </c:strRef>
          </c:cat>
          <c:val>
            <c:numRef>
              <c:f>RoE!$C$8:$Z$8</c:f>
              <c:numCache>
                <c:formatCode>0.0%</c:formatCode>
                <c:ptCount val="24"/>
                <c:pt idx="0">
                  <c:v>0.13310490425989979</c:v>
                </c:pt>
                <c:pt idx="1">
                  <c:v>0.12777056581299215</c:v>
                </c:pt>
                <c:pt idx="2">
                  <c:v>0.14636886842626795</c:v>
                </c:pt>
                <c:pt idx="3">
                  <c:v>0.13669715769380508</c:v>
                </c:pt>
                <c:pt idx="4">
                  <c:v>0.13445805783529949</c:v>
                </c:pt>
                <c:pt idx="5">
                  <c:v>0.12419934079282925</c:v>
                </c:pt>
                <c:pt idx="6">
                  <c:v>0.13363316641218287</c:v>
                </c:pt>
                <c:pt idx="7">
                  <c:v>0.11556175606290474</c:v>
                </c:pt>
                <c:pt idx="8">
                  <c:v>9.9277090667086579E-2</c:v>
                </c:pt>
                <c:pt idx="9">
                  <c:v>0.10131580351711816</c:v>
                </c:pt>
                <c:pt idx="10">
                  <c:v>8.5036318269874372E-2</c:v>
                </c:pt>
                <c:pt idx="11">
                  <c:v>7.5078512020609472E-2</c:v>
                </c:pt>
                <c:pt idx="12">
                  <c:v>8.5395326770347307E-2</c:v>
                </c:pt>
                <c:pt idx="13">
                  <c:v>8.7903241342503435E-2</c:v>
                </c:pt>
                <c:pt idx="14">
                  <c:v>7.5877777851435055E-2</c:v>
                </c:pt>
                <c:pt idx="15">
                  <c:v>8.0630480899174059E-2</c:v>
                </c:pt>
                <c:pt idx="16">
                  <c:v>9.3944684213095667E-2</c:v>
                </c:pt>
                <c:pt idx="17">
                  <c:v>0.10178887039310462</c:v>
                </c:pt>
                <c:pt idx="18">
                  <c:v>0.10618226540927757</c:v>
                </c:pt>
                <c:pt idx="19">
                  <c:v>0.10189984637068353</c:v>
                </c:pt>
                <c:pt idx="20">
                  <c:v>9.7399145859610001E-2</c:v>
                </c:pt>
                <c:pt idx="21">
                  <c:v>9.841290199521685E-2</c:v>
                </c:pt>
                <c:pt idx="22">
                  <c:v>9.1903516352905612E-2</c:v>
                </c:pt>
                <c:pt idx="23">
                  <c:v>8.766249903844936E-2</c:v>
                </c:pt>
              </c:numCache>
            </c:numRef>
          </c:val>
          <c:smooth val="0"/>
          <c:extLst>
            <c:ext xmlns:c16="http://schemas.microsoft.com/office/drawing/2014/chart" uri="{C3380CC4-5D6E-409C-BE32-E72D297353CC}">
              <c16:uniqueId val="{00000035-345B-4A4D-8738-07C2965C59F0}"/>
            </c:ext>
          </c:extLst>
        </c:ser>
        <c:dLbls>
          <c:showLegendKey val="0"/>
          <c:showVal val="0"/>
          <c:showCatName val="0"/>
          <c:showSerName val="0"/>
          <c:showPercent val="0"/>
          <c:showBubbleSize val="0"/>
        </c:dLbls>
        <c:marker val="1"/>
        <c:smooth val="0"/>
        <c:axId val="19540687"/>
        <c:axId val="19533199"/>
      </c:lineChart>
      <c:catAx>
        <c:axId val="19540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533199"/>
        <c:crosses val="autoZero"/>
        <c:auto val="1"/>
        <c:lblAlgn val="ctr"/>
        <c:lblOffset val="100"/>
        <c:noMultiLvlLbl val="0"/>
      </c:catAx>
      <c:valAx>
        <c:axId val="19533199"/>
        <c:scaling>
          <c:orientation val="minMax"/>
          <c:max val="0.25"/>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5406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Arial (Body)"/>
                <a:ea typeface="+mn-ea"/>
                <a:cs typeface="+mn-cs"/>
              </a:defRPr>
            </a:pPr>
            <a:r>
              <a:rPr lang="en-GB" b="1"/>
              <a:t>Return on Equity</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Arial (Body)"/>
              <a:ea typeface="+mn-ea"/>
              <a:cs typeface="+mn-cs"/>
            </a:defRPr>
          </a:pPr>
          <a:endParaRPr lang="en-US"/>
        </a:p>
      </c:txPr>
    </c:title>
    <c:autoTitleDeleted val="0"/>
    <c:plotArea>
      <c:layout>
        <c:manualLayout>
          <c:layoutTarget val="inner"/>
          <c:xMode val="edge"/>
          <c:yMode val="edge"/>
          <c:x val="7.7631571206701791E-2"/>
          <c:y val="0.10498834169434043"/>
          <c:w val="0.89902064311935237"/>
          <c:h val="0.76062201182317057"/>
        </c:manualLayout>
      </c:layout>
      <c:lineChart>
        <c:grouping val="standard"/>
        <c:varyColors val="0"/>
        <c:ser>
          <c:idx val="0"/>
          <c:order val="0"/>
          <c:tx>
            <c:v>Global Insurers</c:v>
          </c:tx>
          <c:spPr>
            <a:ln w="28575" cap="rnd">
              <a:solidFill>
                <a:srgbClr val="00B0F0"/>
              </a:solidFill>
              <a:round/>
            </a:ln>
            <a:effectLst/>
          </c:spPr>
          <c:marker>
            <c:symbol val="none"/>
          </c:marker>
          <c:dPt>
            <c:idx val="8"/>
            <c:marker>
              <c:symbol val="none"/>
            </c:marker>
            <c:bubble3D val="0"/>
            <c:spPr>
              <a:ln w="28575" cap="rnd">
                <a:solidFill>
                  <a:srgbClr val="00B0F0"/>
                </a:solidFill>
                <a:prstDash val="solid"/>
                <a:round/>
              </a:ln>
              <a:effectLst/>
            </c:spPr>
            <c:extLst>
              <c:ext xmlns:c16="http://schemas.microsoft.com/office/drawing/2014/chart" uri="{C3380CC4-5D6E-409C-BE32-E72D297353CC}">
                <c16:uniqueId val="{00000001-973E-4BA4-AC24-56F4C4052523}"/>
              </c:ext>
            </c:extLst>
          </c:dPt>
          <c:dPt>
            <c:idx val="9"/>
            <c:marker>
              <c:symbol val="none"/>
            </c:marker>
            <c:bubble3D val="0"/>
            <c:spPr>
              <a:ln w="28575" cap="rnd">
                <a:solidFill>
                  <a:srgbClr val="00B0F0"/>
                </a:solidFill>
                <a:prstDash val="sysDash"/>
                <a:round/>
              </a:ln>
              <a:effectLst/>
            </c:spPr>
            <c:extLst>
              <c:ext xmlns:c16="http://schemas.microsoft.com/office/drawing/2014/chart" uri="{C3380CC4-5D6E-409C-BE32-E72D297353CC}">
                <c16:uniqueId val="{00000003-973E-4BA4-AC24-56F4C4052523}"/>
              </c:ext>
            </c:extLst>
          </c:dPt>
          <c:dPt>
            <c:idx val="10"/>
            <c:marker>
              <c:symbol val="none"/>
            </c:marker>
            <c:bubble3D val="0"/>
            <c:spPr>
              <a:ln w="28575" cap="rnd">
                <a:solidFill>
                  <a:srgbClr val="00B0F0"/>
                </a:solidFill>
                <a:prstDash val="sysDash"/>
                <a:round/>
              </a:ln>
              <a:effectLst/>
            </c:spPr>
            <c:extLst>
              <c:ext xmlns:c16="http://schemas.microsoft.com/office/drawing/2014/chart" uri="{C3380CC4-5D6E-409C-BE32-E72D297353CC}">
                <c16:uniqueId val="{00000005-973E-4BA4-AC24-56F4C4052523}"/>
              </c:ext>
            </c:extLst>
          </c:dPt>
          <c:dPt>
            <c:idx val="11"/>
            <c:marker>
              <c:symbol val="none"/>
            </c:marker>
            <c:bubble3D val="0"/>
            <c:spPr>
              <a:ln w="28575" cap="rnd">
                <a:solidFill>
                  <a:srgbClr val="00B0F0"/>
                </a:solidFill>
                <a:prstDash val="sysDash"/>
                <a:round/>
              </a:ln>
              <a:effectLst/>
            </c:spPr>
            <c:extLst>
              <c:ext xmlns:c16="http://schemas.microsoft.com/office/drawing/2014/chart" uri="{C3380CC4-5D6E-409C-BE32-E72D297353CC}">
                <c16:uniqueId val="{00000007-973E-4BA4-AC24-56F4C4052523}"/>
              </c:ext>
            </c:extLst>
          </c:dPt>
          <c:dLbls>
            <c:dLbl>
              <c:idx val="0"/>
              <c:layout>
                <c:manualLayout>
                  <c:x val="-5.104985656159667E-2"/>
                  <c:y val="-5.97960108527405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73E-4BA4-AC24-56F4C4052523}"/>
                </c:ext>
              </c:extLst>
            </c:dLbl>
            <c:dLbl>
              <c:idx val="1"/>
              <c:layout>
                <c:manualLayout>
                  <c:x val="-6.4972544714759398E-2"/>
                  <c:y val="-6.27858113953775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73E-4BA4-AC24-56F4C4052523}"/>
                </c:ext>
              </c:extLst>
            </c:dLbl>
            <c:dLbl>
              <c:idx val="2"/>
              <c:layout>
                <c:manualLayout>
                  <c:x val="-5.3370304587123781E-2"/>
                  <c:y val="7.77348141085627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73E-4BA4-AC24-56F4C4052523}"/>
                </c:ext>
              </c:extLst>
            </c:dLbl>
            <c:dLbl>
              <c:idx val="3"/>
              <c:layout>
                <c:manualLayout>
                  <c:x val="-4.8729408536069538E-2"/>
                  <c:y val="-8.670421573647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3E-4BA4-AC24-56F4C4052523}"/>
                </c:ext>
              </c:extLst>
            </c:dLbl>
            <c:dLbl>
              <c:idx val="4"/>
              <c:layout>
                <c:manualLayout>
                  <c:x val="-6.0331648663705141E-2"/>
                  <c:y val="-5.68062103101035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73E-4BA4-AC24-56F4C4052523}"/>
                </c:ext>
              </c:extLst>
            </c:dLbl>
            <c:dLbl>
              <c:idx val="5"/>
              <c:layout>
                <c:manualLayout>
                  <c:x val="-6.4972544714759384E-2"/>
                  <c:y val="-6.27858113953775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3E-4BA4-AC24-56F4C4052523}"/>
                </c:ext>
              </c:extLst>
            </c:dLbl>
            <c:dLbl>
              <c:idx val="6"/>
              <c:layout>
                <c:manualLayout>
                  <c:x val="-3.480672038290681E-2"/>
                  <c:y val="6.27858113953775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73E-4BA4-AC24-56F4C4052523}"/>
                </c:ext>
              </c:extLst>
            </c:dLbl>
            <c:dLbl>
              <c:idx val="7"/>
              <c:layout>
                <c:manualLayout>
                  <c:x val="-5.8011200638178106E-2"/>
                  <c:y val="5.979601085274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73E-4BA4-AC24-56F4C4052523}"/>
                </c:ext>
              </c:extLst>
            </c:dLbl>
            <c:dLbl>
              <c:idx val="8"/>
              <c:layout>
                <c:manualLayout>
                  <c:x val="-5.3201074082950196E-2"/>
                  <c:y val="8.75143521928747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3E-4BA4-AC24-56F4C4052523}"/>
                </c:ext>
              </c:extLst>
            </c:dLbl>
            <c:dLbl>
              <c:idx val="9"/>
              <c:layout>
                <c:manualLayout>
                  <c:x val="-5.331042179076486E-2"/>
                  <c:y val="6.35603710402844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73E-4BA4-AC24-56F4C4052523}"/>
                </c:ext>
              </c:extLst>
            </c:dLbl>
            <c:dLbl>
              <c:idx val="10"/>
              <c:layout>
                <c:manualLayout>
                  <c:x val="-3.7127168408433935E-2"/>
                  <c:y val="-5.6806210310103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73E-4BA4-AC24-56F4C4052523}"/>
                </c:ext>
              </c:extLst>
            </c:dLbl>
            <c:dLbl>
              <c:idx val="11"/>
              <c:layout>
                <c:manualLayout>
                  <c:x val="-1.7235894033476735E-16"/>
                  <c:y val="-3.91129810795988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3E-4BA4-AC24-56F4C4052523}"/>
                </c:ext>
              </c:extLst>
            </c:dLbl>
            <c:spPr>
              <a:noFill/>
              <a:ln>
                <a:noFill/>
              </a:ln>
              <a:effectLst/>
            </c:spPr>
            <c:txPr>
              <a:bodyPr rot="0" spcFirstLastPara="1" vertOverflow="ellipsis" vert="horz" wrap="square" anchor="ctr" anchorCtr="1"/>
              <a:lstStyle/>
              <a:p>
                <a:pPr>
                  <a:defRPr sz="1000" b="0" i="0" u="none" strike="noStrike" kern="1200" baseline="0">
                    <a:solidFill>
                      <a:srgbClr val="00B0F0"/>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RoE!$O$2:$Z$2</c:f>
              <c:strCache>
                <c:ptCount val="12"/>
                <c:pt idx="0">
                  <c:v>2017A</c:v>
                </c:pt>
                <c:pt idx="1">
                  <c:v>2018A</c:v>
                </c:pt>
                <c:pt idx="2">
                  <c:v>2019A</c:v>
                </c:pt>
                <c:pt idx="3">
                  <c:v>2020A</c:v>
                </c:pt>
                <c:pt idx="4">
                  <c:v>2021A</c:v>
                </c:pt>
                <c:pt idx="5">
                  <c:v>2022A</c:v>
                </c:pt>
                <c:pt idx="6">
                  <c:v>2023A</c:v>
                </c:pt>
                <c:pt idx="7">
                  <c:v>2024A</c:v>
                </c:pt>
                <c:pt idx="8">
                  <c:v>2025A</c:v>
                </c:pt>
                <c:pt idx="9">
                  <c:v>2026E</c:v>
                </c:pt>
                <c:pt idx="10">
                  <c:v>2027E</c:v>
                </c:pt>
                <c:pt idx="11">
                  <c:v>2028E</c:v>
                </c:pt>
              </c:strCache>
            </c:strRef>
          </c:cat>
          <c:val>
            <c:numRef>
              <c:f>RoE!$O$11:$Z$11</c:f>
              <c:numCache>
                <c:formatCode>0.0%</c:formatCode>
                <c:ptCount val="12"/>
                <c:pt idx="0">
                  <c:v>5.1999999999999998E-2</c:v>
                </c:pt>
                <c:pt idx="1">
                  <c:v>7.1999999999999995E-2</c:v>
                </c:pt>
                <c:pt idx="2">
                  <c:v>9.0999999999999998E-2</c:v>
                </c:pt>
                <c:pt idx="3">
                  <c:v>4.9000000000000002E-2</c:v>
                </c:pt>
                <c:pt idx="4">
                  <c:v>0.11600000000000001</c:v>
                </c:pt>
                <c:pt idx="5">
                  <c:v>0.10199999999999999</c:v>
                </c:pt>
                <c:pt idx="6">
                  <c:v>0.13900000000000001</c:v>
                </c:pt>
                <c:pt idx="7">
                  <c:v>0.14289419514399146</c:v>
                </c:pt>
                <c:pt idx="8">
                  <c:v>0.17453835768622247</c:v>
                </c:pt>
                <c:pt idx="9">
                  <c:v>0.16552718384578241</c:v>
                </c:pt>
                <c:pt idx="10">
                  <c:v>0.16141023977880295</c:v>
                </c:pt>
                <c:pt idx="11">
                  <c:v>0.16194149312636025</c:v>
                </c:pt>
              </c:numCache>
            </c:numRef>
          </c:val>
          <c:smooth val="0"/>
          <c:extLst>
            <c:ext xmlns:c16="http://schemas.microsoft.com/office/drawing/2014/chart" uri="{C3380CC4-5D6E-409C-BE32-E72D297353CC}">
              <c16:uniqueId val="{00000010-973E-4BA4-AC24-56F4C4052523}"/>
            </c:ext>
          </c:extLst>
        </c:ser>
        <c:ser>
          <c:idx val="1"/>
          <c:order val="1"/>
          <c:tx>
            <c:v>GC RI Composite</c:v>
          </c:tx>
          <c:spPr>
            <a:ln w="28575" cap="rnd">
              <a:solidFill>
                <a:srgbClr val="002060"/>
              </a:solidFill>
              <a:round/>
            </a:ln>
            <a:effectLst/>
          </c:spPr>
          <c:marker>
            <c:symbol val="none"/>
          </c:marker>
          <c:dPt>
            <c:idx val="8"/>
            <c:marker>
              <c:symbol val="none"/>
            </c:marker>
            <c:bubble3D val="0"/>
            <c:spPr>
              <a:ln w="28575" cap="rnd">
                <a:solidFill>
                  <a:srgbClr val="002060"/>
                </a:solidFill>
                <a:prstDash val="solid"/>
                <a:round/>
              </a:ln>
              <a:effectLst/>
            </c:spPr>
            <c:extLst>
              <c:ext xmlns:c16="http://schemas.microsoft.com/office/drawing/2014/chart" uri="{C3380CC4-5D6E-409C-BE32-E72D297353CC}">
                <c16:uniqueId val="{00000012-973E-4BA4-AC24-56F4C4052523}"/>
              </c:ext>
            </c:extLst>
          </c:dPt>
          <c:dPt>
            <c:idx val="9"/>
            <c:marker>
              <c:symbol val="none"/>
            </c:marker>
            <c:bubble3D val="0"/>
            <c:spPr>
              <a:ln w="28575" cap="rnd">
                <a:solidFill>
                  <a:srgbClr val="002060"/>
                </a:solidFill>
                <a:prstDash val="sysDash"/>
                <a:round/>
              </a:ln>
              <a:effectLst/>
            </c:spPr>
            <c:extLst>
              <c:ext xmlns:c16="http://schemas.microsoft.com/office/drawing/2014/chart" uri="{C3380CC4-5D6E-409C-BE32-E72D297353CC}">
                <c16:uniqueId val="{00000014-973E-4BA4-AC24-56F4C4052523}"/>
              </c:ext>
            </c:extLst>
          </c:dPt>
          <c:dPt>
            <c:idx val="10"/>
            <c:marker>
              <c:symbol val="none"/>
            </c:marker>
            <c:bubble3D val="0"/>
            <c:spPr>
              <a:ln w="28575" cap="rnd">
                <a:solidFill>
                  <a:srgbClr val="002060"/>
                </a:solidFill>
                <a:prstDash val="sysDash"/>
                <a:round/>
              </a:ln>
              <a:effectLst/>
            </c:spPr>
            <c:extLst>
              <c:ext xmlns:c16="http://schemas.microsoft.com/office/drawing/2014/chart" uri="{C3380CC4-5D6E-409C-BE32-E72D297353CC}">
                <c16:uniqueId val="{00000016-973E-4BA4-AC24-56F4C4052523}"/>
              </c:ext>
            </c:extLst>
          </c:dPt>
          <c:dPt>
            <c:idx val="11"/>
            <c:marker>
              <c:symbol val="none"/>
            </c:marker>
            <c:bubble3D val="0"/>
            <c:spPr>
              <a:ln w="28575" cap="rnd">
                <a:solidFill>
                  <a:srgbClr val="002060"/>
                </a:solidFill>
                <a:prstDash val="sysDash"/>
                <a:round/>
              </a:ln>
              <a:effectLst/>
            </c:spPr>
            <c:extLst>
              <c:ext xmlns:c16="http://schemas.microsoft.com/office/drawing/2014/chart" uri="{C3380CC4-5D6E-409C-BE32-E72D297353CC}">
                <c16:uniqueId val="{00000018-973E-4BA4-AC24-56F4C4052523}"/>
              </c:ext>
            </c:extLst>
          </c:dPt>
          <c:dLbls>
            <c:dLbl>
              <c:idx val="0"/>
              <c:layout>
                <c:manualLayout>
                  <c:x val="-4.6408960510542441E-2"/>
                  <c:y val="4.7836808682192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73E-4BA4-AC24-56F4C4052523}"/>
                </c:ext>
              </c:extLst>
            </c:dLbl>
            <c:dLbl>
              <c:idx val="1"/>
              <c:layout>
                <c:manualLayout>
                  <c:x val="-5.1049856561596656E-2"/>
                  <c:y val="6.27858113953775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973E-4BA4-AC24-56F4C4052523}"/>
                </c:ext>
              </c:extLst>
            </c:dLbl>
            <c:dLbl>
              <c:idx val="2"/>
              <c:layout>
                <c:manualLayout>
                  <c:x val="-4.6408960510542462E-2"/>
                  <c:y val="-4.7836808682192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973E-4BA4-AC24-56F4C4052523}"/>
                </c:ext>
              </c:extLst>
            </c:dLbl>
            <c:dLbl>
              <c:idx val="3"/>
              <c:layout>
                <c:manualLayout>
                  <c:x val="-4.8729408536069538E-2"/>
                  <c:y val="4.4847008139555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973E-4BA4-AC24-56F4C4052523}"/>
                </c:ext>
              </c:extLst>
            </c:dLbl>
            <c:dLbl>
              <c:idx val="4"/>
              <c:layout>
                <c:manualLayout>
                  <c:x val="-4.4088512485015295E-2"/>
                  <c:y val="8.3714415193836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973E-4BA4-AC24-56F4C4052523}"/>
                </c:ext>
              </c:extLst>
            </c:dLbl>
            <c:dLbl>
              <c:idx val="7"/>
              <c:layout>
                <c:manualLayout>
                  <c:x val="-2.5854139715993193E-2"/>
                  <c:y val="-6.57756677457679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973E-4BA4-AC24-56F4C4052523}"/>
                </c:ext>
              </c:extLst>
            </c:dLbl>
            <c:dLbl>
              <c:idx val="8"/>
              <c:layout>
                <c:manualLayout>
                  <c:x val="-2.5225645381880633E-2"/>
                  <c:y val="-3.9434223976897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73E-4BA4-AC24-56F4C4052523}"/>
                </c:ext>
              </c:extLst>
            </c:dLbl>
            <c:dLbl>
              <c:idx val="9"/>
              <c:layout>
                <c:manualLayout>
                  <c:x val="-4.1768038213047823E-2"/>
                  <c:y val="-4.84979643955789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973E-4BA4-AC24-56F4C4052523}"/>
                </c:ext>
              </c:extLst>
            </c:dLbl>
            <c:dLbl>
              <c:idx val="10"/>
              <c:layout>
                <c:manualLayout>
                  <c:x val="-3.2576030973148339E-2"/>
                  <c:y val="5.9739333657892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973E-4BA4-AC24-56F4C4052523}"/>
                </c:ext>
              </c:extLst>
            </c:dLbl>
            <c:dLbl>
              <c:idx val="11"/>
              <c:layout>
                <c:manualLayout>
                  <c:x val="-2.3503763378175551E-3"/>
                  <c:y val="3.61042902273219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973E-4BA4-AC24-56F4C4052523}"/>
                </c:ext>
              </c:extLst>
            </c:dLbl>
            <c:spPr>
              <a:noFill/>
              <a:ln>
                <a:noFill/>
              </a:ln>
              <a:effectLst/>
            </c:spPr>
            <c:txPr>
              <a:bodyPr rot="0" spcFirstLastPara="1" vertOverflow="ellipsis" vert="horz" wrap="square" anchor="ctr" anchorCtr="1"/>
              <a:lstStyle/>
              <a:p>
                <a:pPr>
                  <a:defRPr sz="1000" b="0" i="0" u="none" strike="noStrike" kern="1200" baseline="0">
                    <a:solidFill>
                      <a:srgbClr val="002C77"/>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RoE!$O$2:$Z$2</c:f>
              <c:strCache>
                <c:ptCount val="12"/>
                <c:pt idx="0">
                  <c:v>2017A</c:v>
                </c:pt>
                <c:pt idx="1">
                  <c:v>2018A</c:v>
                </c:pt>
                <c:pt idx="2">
                  <c:v>2019A</c:v>
                </c:pt>
                <c:pt idx="3">
                  <c:v>2020A</c:v>
                </c:pt>
                <c:pt idx="4">
                  <c:v>2021A</c:v>
                </c:pt>
                <c:pt idx="5">
                  <c:v>2022A</c:v>
                </c:pt>
                <c:pt idx="6">
                  <c:v>2023A</c:v>
                </c:pt>
                <c:pt idx="7">
                  <c:v>2024A</c:v>
                </c:pt>
                <c:pt idx="8">
                  <c:v>2025A</c:v>
                </c:pt>
                <c:pt idx="9">
                  <c:v>2026E</c:v>
                </c:pt>
                <c:pt idx="10">
                  <c:v>2027E</c:v>
                </c:pt>
                <c:pt idx="11">
                  <c:v>2028E</c:v>
                </c:pt>
              </c:strCache>
            </c:strRef>
          </c:cat>
          <c:val>
            <c:numRef>
              <c:f>RoE!$O$3:$Z$3</c:f>
              <c:numCache>
                <c:formatCode>0.0%</c:formatCode>
                <c:ptCount val="12"/>
                <c:pt idx="0">
                  <c:v>3.3000000000000002E-2</c:v>
                </c:pt>
                <c:pt idx="1">
                  <c:v>3.5000000000000003E-2</c:v>
                </c:pt>
                <c:pt idx="2">
                  <c:v>9.7000000000000003E-2</c:v>
                </c:pt>
                <c:pt idx="3">
                  <c:v>3.4000000000000002E-2</c:v>
                </c:pt>
                <c:pt idx="4">
                  <c:v>0.108</c:v>
                </c:pt>
                <c:pt idx="5">
                  <c:v>5.7000000000000002E-2</c:v>
                </c:pt>
                <c:pt idx="6">
                  <c:v>0.219</c:v>
                </c:pt>
                <c:pt idx="7">
                  <c:v>0.16400000000000001</c:v>
                </c:pt>
                <c:pt idx="8">
                  <c:v>0.189</c:v>
                </c:pt>
                <c:pt idx="9">
                  <c:v>0.16721403200337845</c:v>
                </c:pt>
                <c:pt idx="10">
                  <c:v>0.15525291604218755</c:v>
                </c:pt>
                <c:pt idx="11">
                  <c:v>0.15138689808574166</c:v>
                </c:pt>
              </c:numCache>
            </c:numRef>
          </c:val>
          <c:smooth val="0"/>
          <c:extLst>
            <c:ext xmlns:c16="http://schemas.microsoft.com/office/drawing/2014/chart" uri="{C3380CC4-5D6E-409C-BE32-E72D297353CC}">
              <c16:uniqueId val="{0000001F-973E-4BA4-AC24-56F4C4052523}"/>
            </c:ext>
          </c:extLst>
        </c:ser>
        <c:dLbls>
          <c:showLegendKey val="0"/>
          <c:showVal val="0"/>
          <c:showCatName val="0"/>
          <c:showSerName val="0"/>
          <c:showPercent val="0"/>
          <c:showBubbleSize val="0"/>
        </c:dLbls>
        <c:smooth val="0"/>
        <c:axId val="1443446208"/>
        <c:axId val="1443456608"/>
      </c:lineChart>
      <c:catAx>
        <c:axId val="144344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crossAx val="1443456608"/>
        <c:crosses val="autoZero"/>
        <c:auto val="1"/>
        <c:lblAlgn val="ctr"/>
        <c:lblOffset val="100"/>
        <c:noMultiLvlLbl val="0"/>
      </c:catAx>
      <c:valAx>
        <c:axId val="1443456608"/>
        <c:scaling>
          <c:orientation val="minMax"/>
          <c:max val="0.2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crossAx val="1443446208"/>
        <c:crosses val="autoZero"/>
        <c:crossBetween val="between"/>
        <c:majorUnit val="5.000000000000001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solidFill>
            <a:schemeClr val="tx1"/>
          </a:solidFill>
          <a:latin typeface="Arial (Body)"/>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Arial (Body)"/>
                <a:ea typeface="+mn-ea"/>
                <a:cs typeface="+mn-cs"/>
              </a:defRPr>
            </a:pPr>
            <a:r>
              <a:rPr lang="en-GB" b="1"/>
              <a:t>Combined ratio</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Arial (Body)"/>
              <a:ea typeface="+mn-ea"/>
              <a:cs typeface="+mn-cs"/>
            </a:defRPr>
          </a:pPr>
          <a:endParaRPr lang="en-US"/>
        </a:p>
      </c:txPr>
    </c:title>
    <c:autoTitleDeleted val="0"/>
    <c:plotArea>
      <c:layout/>
      <c:lineChart>
        <c:grouping val="standard"/>
        <c:varyColors val="0"/>
        <c:ser>
          <c:idx val="0"/>
          <c:order val="0"/>
          <c:tx>
            <c:v>Global Insurers</c:v>
          </c:tx>
          <c:spPr>
            <a:ln w="28575" cap="rnd">
              <a:solidFill>
                <a:srgbClr val="00B0F0"/>
              </a:solidFill>
              <a:round/>
            </a:ln>
            <a:effectLst/>
          </c:spPr>
          <c:marker>
            <c:symbol val="none"/>
          </c:marker>
          <c:dPt>
            <c:idx val="8"/>
            <c:marker>
              <c:symbol val="none"/>
            </c:marker>
            <c:bubble3D val="0"/>
            <c:spPr>
              <a:ln w="28575" cap="rnd">
                <a:solidFill>
                  <a:srgbClr val="00B0F0"/>
                </a:solidFill>
                <a:prstDash val="solid"/>
                <a:round/>
              </a:ln>
              <a:effectLst/>
            </c:spPr>
            <c:extLst>
              <c:ext xmlns:c16="http://schemas.microsoft.com/office/drawing/2014/chart" uri="{C3380CC4-5D6E-409C-BE32-E72D297353CC}">
                <c16:uniqueId val="{00000001-7B1A-4254-9C2F-3E651B4E1D4C}"/>
              </c:ext>
            </c:extLst>
          </c:dPt>
          <c:dPt>
            <c:idx val="9"/>
            <c:marker>
              <c:symbol val="none"/>
            </c:marker>
            <c:bubble3D val="0"/>
            <c:spPr>
              <a:ln w="28575" cap="rnd">
                <a:solidFill>
                  <a:srgbClr val="00B0F0"/>
                </a:solidFill>
                <a:prstDash val="sysDash"/>
                <a:round/>
              </a:ln>
              <a:effectLst/>
            </c:spPr>
            <c:extLst>
              <c:ext xmlns:c16="http://schemas.microsoft.com/office/drawing/2014/chart" uri="{C3380CC4-5D6E-409C-BE32-E72D297353CC}">
                <c16:uniqueId val="{00000003-7B1A-4254-9C2F-3E651B4E1D4C}"/>
              </c:ext>
            </c:extLst>
          </c:dPt>
          <c:dPt>
            <c:idx val="10"/>
            <c:marker>
              <c:symbol val="none"/>
            </c:marker>
            <c:bubble3D val="0"/>
            <c:spPr>
              <a:ln w="28575" cap="rnd">
                <a:solidFill>
                  <a:srgbClr val="00B0F0"/>
                </a:solidFill>
                <a:prstDash val="sysDash"/>
                <a:round/>
              </a:ln>
              <a:effectLst/>
            </c:spPr>
            <c:extLst>
              <c:ext xmlns:c16="http://schemas.microsoft.com/office/drawing/2014/chart" uri="{C3380CC4-5D6E-409C-BE32-E72D297353CC}">
                <c16:uniqueId val="{00000005-7B1A-4254-9C2F-3E651B4E1D4C}"/>
              </c:ext>
            </c:extLst>
          </c:dPt>
          <c:dPt>
            <c:idx val="11"/>
            <c:marker>
              <c:symbol val="none"/>
            </c:marker>
            <c:bubble3D val="0"/>
            <c:spPr>
              <a:ln w="28575" cap="rnd">
                <a:solidFill>
                  <a:srgbClr val="00B0F0"/>
                </a:solidFill>
                <a:prstDash val="sysDash"/>
                <a:round/>
              </a:ln>
              <a:effectLst/>
            </c:spPr>
            <c:extLst>
              <c:ext xmlns:c16="http://schemas.microsoft.com/office/drawing/2014/chart" uri="{C3380CC4-5D6E-409C-BE32-E72D297353CC}">
                <c16:uniqueId val="{00000007-7B1A-4254-9C2F-3E651B4E1D4C}"/>
              </c:ext>
            </c:extLst>
          </c:dPt>
          <c:dLbls>
            <c:dLbl>
              <c:idx val="0"/>
              <c:layout>
                <c:manualLayout>
                  <c:x val="-6.2724871591450168E-2"/>
                  <c:y val="6.27858113953775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B1A-4254-9C2F-3E651B4E1D4C}"/>
                </c:ext>
              </c:extLst>
            </c:dLbl>
            <c:dLbl>
              <c:idx val="1"/>
              <c:layout>
                <c:manualLayout>
                  <c:x val="-7.4340588552829837E-2"/>
                  <c:y val="5.38164097674664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B1A-4254-9C2F-3E651B4E1D4C}"/>
                </c:ext>
              </c:extLst>
            </c:dLbl>
            <c:dLbl>
              <c:idx val="2"/>
              <c:layout>
                <c:manualLayout>
                  <c:x val="-5.5755441414622423E-2"/>
                  <c:y val="6.5775611938014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B1A-4254-9C2F-3E651B4E1D4C}"/>
                </c:ext>
              </c:extLst>
            </c:dLbl>
            <c:dLbl>
              <c:idx val="3"/>
              <c:layout>
                <c:manualLayout>
                  <c:x val="-5.8078584806898308E-2"/>
                  <c:y val="6.87654124806515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B1A-4254-9C2F-3E651B4E1D4C}"/>
                </c:ext>
              </c:extLst>
            </c:dLbl>
            <c:dLbl>
              <c:idx val="4"/>
              <c:layout>
                <c:manualLayout>
                  <c:x val="-6.9694301768277969E-2"/>
                  <c:y val="4.7836808682192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B1A-4254-9C2F-3E651B4E1D4C}"/>
                </c:ext>
              </c:extLst>
            </c:dLbl>
            <c:dLbl>
              <c:idx val="5"/>
              <c:layout>
                <c:manualLayout>
                  <c:x val="-6.9694301768277969E-2"/>
                  <c:y val="4.48470081395554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B1A-4254-9C2F-3E651B4E1D4C}"/>
                </c:ext>
              </c:extLst>
            </c:dLbl>
            <c:dLbl>
              <c:idx val="6"/>
              <c:layout>
                <c:manualLayout>
                  <c:x val="-3.7170294276415002E-2"/>
                  <c:y val="-5.38164097674666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B1A-4254-9C2F-3E651B4E1D4C}"/>
                </c:ext>
              </c:extLst>
            </c:dLbl>
            <c:dLbl>
              <c:idx val="7"/>
              <c:layout>
                <c:manualLayout>
                  <c:x val="-5.8078584806898391E-2"/>
                  <c:y val="-5.08266092248295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B1A-4254-9C2F-3E651B4E1D4C}"/>
                </c:ext>
              </c:extLst>
            </c:dLbl>
            <c:dLbl>
              <c:idx val="8"/>
              <c:layout>
                <c:manualLayout>
                  <c:x val="-5.5755441414622374E-2"/>
                  <c:y val="-5.6806210310103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B1A-4254-9C2F-3E651B4E1D4C}"/>
                </c:ext>
              </c:extLst>
            </c:dLbl>
            <c:dLbl>
              <c:idx val="9"/>
              <c:layout>
                <c:manualLayout>
                  <c:x val="-5.8078584806898308E-2"/>
                  <c:y val="-5.97960108527405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B1A-4254-9C2F-3E651B4E1D4C}"/>
                </c:ext>
              </c:extLst>
            </c:dLbl>
            <c:dLbl>
              <c:idx val="10"/>
              <c:layout>
                <c:manualLayout>
                  <c:x val="-4.1947039686432916E-2"/>
                  <c:y val="-4.4906988436400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B1A-4254-9C2F-3E651B4E1D4C}"/>
                </c:ext>
              </c:extLst>
            </c:dLbl>
            <c:dLbl>
              <c:idx val="11"/>
              <c:layout>
                <c:manualLayout>
                  <c:x val="0"/>
                  <c:y val="-3.9112981079598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B1A-4254-9C2F-3E651B4E1D4C}"/>
                </c:ext>
              </c:extLst>
            </c:dLbl>
            <c:spPr>
              <a:noFill/>
              <a:ln>
                <a:noFill/>
              </a:ln>
              <a:effectLst/>
            </c:spPr>
            <c:txPr>
              <a:bodyPr rot="0" spcFirstLastPara="1" vertOverflow="ellipsis" vert="horz" wrap="square" anchor="ctr" anchorCtr="1"/>
              <a:lstStyle/>
              <a:p>
                <a:pPr>
                  <a:defRPr sz="1000" b="0" i="0" u="none" strike="noStrike" kern="1200" baseline="0">
                    <a:solidFill>
                      <a:srgbClr val="00B0F0"/>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CoR!$O$2:$Z$2</c:f>
              <c:strCache>
                <c:ptCount val="12"/>
                <c:pt idx="0">
                  <c:v>2017A</c:v>
                </c:pt>
                <c:pt idx="1">
                  <c:v>2018A</c:v>
                </c:pt>
                <c:pt idx="2">
                  <c:v>2019A</c:v>
                </c:pt>
                <c:pt idx="3">
                  <c:v>2020A</c:v>
                </c:pt>
                <c:pt idx="4">
                  <c:v>2021A</c:v>
                </c:pt>
                <c:pt idx="5">
                  <c:v>2022A</c:v>
                </c:pt>
                <c:pt idx="6">
                  <c:v>2023A</c:v>
                </c:pt>
                <c:pt idx="7">
                  <c:v>2024A</c:v>
                </c:pt>
                <c:pt idx="8">
                  <c:v>2025A</c:v>
                </c:pt>
                <c:pt idx="9">
                  <c:v>2026E</c:v>
                </c:pt>
                <c:pt idx="10">
                  <c:v>2027E</c:v>
                </c:pt>
                <c:pt idx="11">
                  <c:v>2028E</c:v>
                </c:pt>
              </c:strCache>
            </c:strRef>
          </c:cat>
          <c:val>
            <c:numRef>
              <c:f>CoR!$O$7:$Z$7</c:f>
              <c:numCache>
                <c:formatCode>0.0%</c:formatCode>
                <c:ptCount val="12"/>
                <c:pt idx="0">
                  <c:v>0.99885797552105282</c:v>
                </c:pt>
                <c:pt idx="1">
                  <c:v>0.97099524759325517</c:v>
                </c:pt>
                <c:pt idx="2">
                  <c:v>0.96308230869588352</c:v>
                </c:pt>
                <c:pt idx="3">
                  <c:v>0.9833936876381133</c:v>
                </c:pt>
                <c:pt idx="4">
                  <c:v>0.94013116476196246</c:v>
                </c:pt>
                <c:pt idx="5">
                  <c:v>0.93300000000000005</c:v>
                </c:pt>
                <c:pt idx="6">
                  <c:v>0.9283096096419885</c:v>
                </c:pt>
                <c:pt idx="7">
                  <c:v>0.91298039112439144</c:v>
                </c:pt>
                <c:pt idx="8">
                  <c:v>0.90301387547554712</c:v>
                </c:pt>
                <c:pt idx="9">
                  <c:v>0.90748182313135839</c:v>
                </c:pt>
                <c:pt idx="10">
                  <c:v>0.91690567114778687</c:v>
                </c:pt>
                <c:pt idx="11">
                  <c:v>0.92030145211398395</c:v>
                </c:pt>
              </c:numCache>
            </c:numRef>
          </c:val>
          <c:smooth val="0"/>
          <c:extLst>
            <c:ext xmlns:c16="http://schemas.microsoft.com/office/drawing/2014/chart" uri="{C3380CC4-5D6E-409C-BE32-E72D297353CC}">
              <c16:uniqueId val="{00000010-7B1A-4254-9C2F-3E651B4E1D4C}"/>
            </c:ext>
          </c:extLst>
        </c:ser>
        <c:ser>
          <c:idx val="1"/>
          <c:order val="1"/>
          <c:tx>
            <c:v>GC RI Composite</c:v>
          </c:tx>
          <c:spPr>
            <a:ln w="28575" cap="rnd">
              <a:solidFill>
                <a:srgbClr val="002060"/>
              </a:solidFill>
              <a:round/>
            </a:ln>
            <a:effectLst/>
          </c:spPr>
          <c:marker>
            <c:symbol val="none"/>
          </c:marker>
          <c:dPt>
            <c:idx val="8"/>
            <c:marker>
              <c:symbol val="none"/>
            </c:marker>
            <c:bubble3D val="0"/>
            <c:spPr>
              <a:ln w="28575" cap="rnd">
                <a:solidFill>
                  <a:srgbClr val="002060"/>
                </a:solidFill>
                <a:prstDash val="solid"/>
                <a:round/>
              </a:ln>
              <a:effectLst/>
            </c:spPr>
            <c:extLst>
              <c:ext xmlns:c16="http://schemas.microsoft.com/office/drawing/2014/chart" uri="{C3380CC4-5D6E-409C-BE32-E72D297353CC}">
                <c16:uniqueId val="{00000012-7B1A-4254-9C2F-3E651B4E1D4C}"/>
              </c:ext>
            </c:extLst>
          </c:dPt>
          <c:dPt>
            <c:idx val="9"/>
            <c:marker>
              <c:symbol val="none"/>
            </c:marker>
            <c:bubble3D val="0"/>
            <c:spPr>
              <a:ln w="28575" cap="rnd">
                <a:solidFill>
                  <a:srgbClr val="002060"/>
                </a:solidFill>
                <a:prstDash val="sysDash"/>
                <a:round/>
              </a:ln>
              <a:effectLst/>
            </c:spPr>
            <c:extLst>
              <c:ext xmlns:c16="http://schemas.microsoft.com/office/drawing/2014/chart" uri="{C3380CC4-5D6E-409C-BE32-E72D297353CC}">
                <c16:uniqueId val="{00000014-7B1A-4254-9C2F-3E651B4E1D4C}"/>
              </c:ext>
            </c:extLst>
          </c:dPt>
          <c:dPt>
            <c:idx val="10"/>
            <c:marker>
              <c:symbol val="none"/>
            </c:marker>
            <c:bubble3D val="0"/>
            <c:spPr>
              <a:ln w="28575" cap="rnd">
                <a:solidFill>
                  <a:srgbClr val="002060"/>
                </a:solidFill>
                <a:prstDash val="sysDash"/>
                <a:round/>
              </a:ln>
              <a:effectLst/>
            </c:spPr>
            <c:extLst>
              <c:ext xmlns:c16="http://schemas.microsoft.com/office/drawing/2014/chart" uri="{C3380CC4-5D6E-409C-BE32-E72D297353CC}">
                <c16:uniqueId val="{00000016-7B1A-4254-9C2F-3E651B4E1D4C}"/>
              </c:ext>
            </c:extLst>
          </c:dPt>
          <c:dPt>
            <c:idx val="11"/>
            <c:marker>
              <c:symbol val="none"/>
            </c:marker>
            <c:bubble3D val="0"/>
            <c:spPr>
              <a:ln w="28575" cap="rnd">
                <a:solidFill>
                  <a:srgbClr val="002060"/>
                </a:solidFill>
                <a:prstDash val="sysDash"/>
                <a:round/>
              </a:ln>
              <a:effectLst/>
            </c:spPr>
            <c:extLst>
              <c:ext xmlns:c16="http://schemas.microsoft.com/office/drawing/2014/chart" uri="{C3380CC4-5D6E-409C-BE32-E72D297353CC}">
                <c16:uniqueId val="{00000018-7B1A-4254-9C2F-3E651B4E1D4C}"/>
              </c:ext>
            </c:extLst>
          </c:dPt>
          <c:dLbls>
            <c:dLbl>
              <c:idx val="1"/>
              <c:layout>
                <c:manualLayout>
                  <c:x val="-2.5554577315035257E-2"/>
                  <c:y val="-7.47450135659256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7B1A-4254-9C2F-3E651B4E1D4C}"/>
                </c:ext>
              </c:extLst>
            </c:dLbl>
            <c:dLbl>
              <c:idx val="2"/>
              <c:layout>
                <c:manualLayout>
                  <c:x val="-3.4847150884139026E-2"/>
                  <c:y val="-6.5775611938014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7B1A-4254-9C2F-3E651B4E1D4C}"/>
                </c:ext>
              </c:extLst>
            </c:dLbl>
            <c:dLbl>
              <c:idx val="4"/>
              <c:layout>
                <c:manualLayout>
                  <c:x val="-4.7059189714862074E-3"/>
                  <c:y val="-3.5491738738883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7B1A-4254-9C2F-3E651B4E1D4C}"/>
                </c:ext>
              </c:extLst>
            </c:dLbl>
            <c:dLbl>
              <c:idx val="5"/>
              <c:layout>
                <c:manualLayout>
                  <c:x val="-2.3529594857431037E-2"/>
                  <c:y val="-3.84493836337904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7B1A-4254-9C2F-3E651B4E1D4C}"/>
                </c:ext>
              </c:extLst>
            </c:dLbl>
            <c:dLbl>
              <c:idx val="6"/>
              <c:layout>
                <c:manualLayout>
                  <c:x val="-0.10823613634418285"/>
                  <c:y val="1.18305795796278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7B1A-4254-9C2F-3E651B4E1D4C}"/>
                </c:ext>
              </c:extLst>
            </c:dLbl>
            <c:dLbl>
              <c:idx val="7"/>
              <c:layout>
                <c:manualLayout>
                  <c:x val="-4.7059189714862074E-2"/>
                  <c:y val="6.50681876879529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7B1A-4254-9C2F-3E651B4E1D4C}"/>
                </c:ext>
              </c:extLst>
            </c:dLbl>
            <c:dLbl>
              <c:idx val="8"/>
              <c:layout>
                <c:manualLayout>
                  <c:x val="-5.4118068172091464E-2"/>
                  <c:y val="4.43646734236043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B1A-4254-9C2F-3E651B4E1D4C}"/>
                </c:ext>
              </c:extLst>
            </c:dLbl>
            <c:dLbl>
              <c:idx val="9"/>
              <c:layout>
                <c:manualLayout>
                  <c:x val="-4.4706230229118966E-2"/>
                  <c:y val="4.7322318318511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B1A-4254-9C2F-3E651B4E1D4C}"/>
                </c:ext>
              </c:extLst>
            </c:dLbl>
            <c:dLbl>
              <c:idx val="10"/>
              <c:layout>
                <c:manualLayout>
                  <c:x val="-3.2941432800403452E-2"/>
                  <c:y val="5.0279963213418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7B1A-4254-9C2F-3E651B4E1D4C}"/>
                </c:ext>
              </c:extLst>
            </c:dLbl>
            <c:dLbl>
              <c:idx val="11"/>
              <c:layout>
                <c:manualLayout>
                  <c:x val="0"/>
                  <c:y val="4.51303627841524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7B1A-4254-9C2F-3E651B4E1D4C}"/>
                </c:ext>
              </c:extLst>
            </c:dLbl>
            <c:spPr>
              <a:noFill/>
              <a:ln>
                <a:noFill/>
              </a:ln>
              <a:effectLst/>
            </c:spPr>
            <c:txPr>
              <a:bodyPr rot="0" spcFirstLastPara="1" vertOverflow="ellipsis" vert="horz" wrap="square" anchor="ctr" anchorCtr="1"/>
              <a:lstStyle/>
              <a:p>
                <a:pPr>
                  <a:defRPr sz="1000" b="0" i="0" u="none" strike="noStrike" kern="1200" baseline="0">
                    <a:solidFill>
                      <a:srgbClr val="002C77"/>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CoR!$O$2:$Z$2</c:f>
              <c:strCache>
                <c:ptCount val="12"/>
                <c:pt idx="0">
                  <c:v>2017A</c:v>
                </c:pt>
                <c:pt idx="1">
                  <c:v>2018A</c:v>
                </c:pt>
                <c:pt idx="2">
                  <c:v>2019A</c:v>
                </c:pt>
                <c:pt idx="3">
                  <c:v>2020A</c:v>
                </c:pt>
                <c:pt idx="4">
                  <c:v>2021A</c:v>
                </c:pt>
                <c:pt idx="5">
                  <c:v>2022A</c:v>
                </c:pt>
                <c:pt idx="6">
                  <c:v>2023A</c:v>
                </c:pt>
                <c:pt idx="7">
                  <c:v>2024A</c:v>
                </c:pt>
                <c:pt idx="8">
                  <c:v>2025A</c:v>
                </c:pt>
                <c:pt idx="9">
                  <c:v>2026E</c:v>
                </c:pt>
                <c:pt idx="10">
                  <c:v>2027E</c:v>
                </c:pt>
                <c:pt idx="11">
                  <c:v>2028E</c:v>
                </c:pt>
              </c:strCache>
            </c:strRef>
          </c:cat>
          <c:val>
            <c:numRef>
              <c:f>CoR!$O$4:$Z$4</c:f>
              <c:numCache>
                <c:formatCode>0.0%</c:formatCode>
                <c:ptCount val="12"/>
                <c:pt idx="0">
                  <c:v>1.08</c:v>
                </c:pt>
                <c:pt idx="1">
                  <c:v>1</c:v>
                </c:pt>
                <c:pt idx="2">
                  <c:v>1.01</c:v>
                </c:pt>
                <c:pt idx="3">
                  <c:v>1.03</c:v>
                </c:pt>
                <c:pt idx="4">
                  <c:v>0.96799999999999997</c:v>
                </c:pt>
                <c:pt idx="5">
                  <c:v>0.95299999999999996</c:v>
                </c:pt>
                <c:pt idx="6">
                  <c:v>0.86899999999999999</c:v>
                </c:pt>
                <c:pt idx="7">
                  <c:v>0.89600000000000002</c:v>
                </c:pt>
                <c:pt idx="8">
                  <c:v>0.876</c:v>
                </c:pt>
                <c:pt idx="9">
                  <c:v>0.87208104128139241</c:v>
                </c:pt>
                <c:pt idx="10">
                  <c:v>0.88815129916546842</c:v>
                </c:pt>
                <c:pt idx="11">
                  <c:v>0.89419051409207528</c:v>
                </c:pt>
              </c:numCache>
            </c:numRef>
          </c:val>
          <c:smooth val="0"/>
          <c:extLst>
            <c:ext xmlns:c16="http://schemas.microsoft.com/office/drawing/2014/chart" uri="{C3380CC4-5D6E-409C-BE32-E72D297353CC}">
              <c16:uniqueId val="{0000001F-7B1A-4254-9C2F-3E651B4E1D4C}"/>
            </c:ext>
          </c:extLst>
        </c:ser>
        <c:dLbls>
          <c:showLegendKey val="0"/>
          <c:showVal val="0"/>
          <c:showCatName val="0"/>
          <c:showSerName val="0"/>
          <c:showPercent val="0"/>
          <c:showBubbleSize val="0"/>
        </c:dLbls>
        <c:smooth val="0"/>
        <c:axId val="1443446208"/>
        <c:axId val="1443456608"/>
        <c:extLst/>
      </c:lineChart>
      <c:catAx>
        <c:axId val="144344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crossAx val="1443456608"/>
        <c:crosses val="autoZero"/>
        <c:auto val="1"/>
        <c:lblAlgn val="ctr"/>
        <c:lblOffset val="100"/>
        <c:noMultiLvlLbl val="0"/>
      </c:catAx>
      <c:valAx>
        <c:axId val="1443456608"/>
        <c:scaling>
          <c:orientation val="minMax"/>
          <c:min val="0.8"/>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crossAx val="1443446208"/>
        <c:crosses val="autoZero"/>
        <c:crossBetween val="between"/>
        <c:majorUnit val="5.000000000000001E-2"/>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solidFill>
            <a:schemeClr val="tx1"/>
          </a:solidFill>
          <a:latin typeface="Arial (Body)"/>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rgbClr val="000F47"/>
                </a:solidFill>
                <a:latin typeface="Arial" panose="020B0604020202020204" pitchFamily="34" charset="0"/>
                <a:ea typeface="+mn-ea"/>
                <a:cs typeface="Arial" panose="020B0604020202020204" pitchFamily="34" charset="0"/>
              </a:defRPr>
            </a:pPr>
            <a:r>
              <a:rPr lang="en-US" sz="1200" b="1" i="0" u="none" strike="noStrike" kern="1200" baseline="0">
                <a:solidFill>
                  <a:srgbClr val="000F47"/>
                </a:solidFill>
              </a:rPr>
              <a:t>GC Reinsurance Composite Investment Yield</a:t>
            </a:r>
            <a:endParaRPr lang="en-US" sz="1200" b="1" i="0" u="none" strike="noStrike" kern="1200" baseline="0">
              <a:solidFill>
                <a:srgbClr val="000F47"/>
              </a:solidFill>
              <a:cs typeface="Arial"/>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rgbClr val="000F47"/>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7.6337726033978925E-2"/>
          <c:y val="0.16425457708537053"/>
          <c:w val="0.89500931247339288"/>
          <c:h val="0.68868425359674112"/>
        </c:manualLayout>
      </c:layout>
      <c:lineChart>
        <c:grouping val="standard"/>
        <c:varyColors val="0"/>
        <c:ser>
          <c:idx val="0"/>
          <c:order val="0"/>
          <c:tx>
            <c:strRef>
              <c:f>'Net Investment Yield'!$A$3</c:f>
              <c:strCache>
                <c:ptCount val="1"/>
                <c:pt idx="0">
                  <c:v>Net Investment Yield</c:v>
                </c:pt>
              </c:strCache>
            </c:strRef>
          </c:tx>
          <c:spPr>
            <a:ln w="28575" cap="rnd">
              <a:solidFill>
                <a:srgbClr val="000F47"/>
              </a:solidFill>
              <a:round/>
            </a:ln>
            <a:effectLst/>
          </c:spPr>
          <c:marker>
            <c:symbol val="circle"/>
            <c:size val="7"/>
            <c:spPr>
              <a:solidFill>
                <a:srgbClr val="000F47"/>
              </a:solidFill>
              <a:ln w="9525">
                <a:noFill/>
              </a:ln>
              <a:effectLst/>
            </c:spPr>
          </c:marker>
          <c:dLbls>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904-411B-A859-1F95A3C5D037}"/>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04-411B-A859-1F95A3C5D037}"/>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904-411B-A859-1F95A3C5D037}"/>
                </c:ext>
              </c:extLst>
            </c:dLbl>
            <c:spPr>
              <a:noFill/>
              <a:ln>
                <a:noFill/>
              </a:ln>
              <a:effectLst/>
            </c:spPr>
            <c:txPr>
              <a:bodyPr rot="0" spcFirstLastPara="1" vertOverflow="ellipsis" vert="horz" wrap="square" anchor="ctr" anchorCtr="1"/>
              <a:lstStyle/>
              <a:p>
                <a:pPr>
                  <a:defRPr sz="900" b="0" i="0" u="none" strike="noStrike" kern="1200" baseline="0">
                    <a:solidFill>
                      <a:srgbClr val="000F47"/>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'Net Investment Yield'!$D$11:$Q$11</c:f>
              <c:numCache>
                <c:formatCode>General</c:formatCode>
                <c:ptCount val="14"/>
                <c:pt idx="0">
                  <c:v>2025</c:v>
                </c:pt>
                <c:pt idx="1">
                  <c:v>2024</c:v>
                </c:pt>
                <c:pt idx="2">
                  <c:v>2023</c:v>
                </c:pt>
                <c:pt idx="3">
                  <c:v>2022</c:v>
                </c:pt>
                <c:pt idx="4">
                  <c:v>2021</c:v>
                </c:pt>
                <c:pt idx="5">
                  <c:v>2020</c:v>
                </c:pt>
                <c:pt idx="6">
                  <c:v>2019</c:v>
                </c:pt>
                <c:pt idx="7">
                  <c:v>2018</c:v>
                </c:pt>
                <c:pt idx="8">
                  <c:v>2017</c:v>
                </c:pt>
                <c:pt idx="9">
                  <c:v>2016</c:v>
                </c:pt>
                <c:pt idx="10">
                  <c:v>2015</c:v>
                </c:pt>
                <c:pt idx="11">
                  <c:v>2014</c:v>
                </c:pt>
                <c:pt idx="12">
                  <c:v>2013</c:v>
                </c:pt>
                <c:pt idx="13">
                  <c:v>2012</c:v>
                </c:pt>
              </c:numCache>
            </c:numRef>
          </c:cat>
          <c:val>
            <c:numRef>
              <c:f>'Net Investment Yield'!$D$9:$Q$9</c:f>
              <c:numCache>
                <c:formatCode>0.0%</c:formatCode>
                <c:ptCount val="14"/>
                <c:pt idx="0">
                  <c:v>3.1185299015860451E-2</c:v>
                </c:pt>
                <c:pt idx="1">
                  <c:v>3.5430740955957017E-2</c:v>
                </c:pt>
                <c:pt idx="2">
                  <c:v>3.0274827176308337E-2</c:v>
                </c:pt>
                <c:pt idx="3">
                  <c:v>1.5446260270362938E-2</c:v>
                </c:pt>
                <c:pt idx="4">
                  <c:v>2.3051204283116876E-2</c:v>
                </c:pt>
                <c:pt idx="5">
                  <c:v>2.5779305555876028E-2</c:v>
                </c:pt>
                <c:pt idx="6">
                  <c:v>2.8614480879930224E-2</c:v>
                </c:pt>
                <c:pt idx="7">
                  <c:v>2.3269944869659685E-2</c:v>
                </c:pt>
                <c:pt idx="8">
                  <c:v>2.5297493481968362E-2</c:v>
                </c:pt>
                <c:pt idx="9">
                  <c:v>3.0726791442938668E-2</c:v>
                </c:pt>
                <c:pt idx="10">
                  <c:v>1.7414774196545069E-2</c:v>
                </c:pt>
                <c:pt idx="11">
                  <c:v>2.1421330998553249E-2</c:v>
                </c:pt>
                <c:pt idx="12">
                  <c:v>3.307126740575965E-2</c:v>
                </c:pt>
                <c:pt idx="13">
                  <c:v>3.4722292120056987E-2</c:v>
                </c:pt>
              </c:numCache>
            </c:numRef>
          </c:val>
          <c:smooth val="1"/>
          <c:extLst>
            <c:ext xmlns:c16="http://schemas.microsoft.com/office/drawing/2014/chart" uri="{C3380CC4-5D6E-409C-BE32-E72D297353CC}">
              <c16:uniqueId val="{00000003-1904-411B-A859-1F95A3C5D037}"/>
            </c:ext>
          </c:extLst>
        </c:ser>
        <c:dLbls>
          <c:showLegendKey val="0"/>
          <c:showVal val="0"/>
          <c:showCatName val="0"/>
          <c:showSerName val="0"/>
          <c:showPercent val="0"/>
          <c:showBubbleSize val="0"/>
        </c:dLbls>
        <c:marker val="1"/>
        <c:smooth val="0"/>
        <c:axId val="1651448352"/>
        <c:axId val="1651446912"/>
      </c:lineChart>
      <c:catAx>
        <c:axId val="1651448352"/>
        <c:scaling>
          <c:orientation val="maxMin"/>
        </c:scaling>
        <c:delete val="0"/>
        <c:axPos val="b"/>
        <c:numFmt formatCode="General" sourceLinked="1"/>
        <c:majorTickMark val="none"/>
        <c:minorTickMark val="none"/>
        <c:tickLblPos val="low"/>
        <c:spPr>
          <a:noFill/>
          <a:ln w="9525" cap="flat" cmpd="sng" algn="ctr">
            <a:solidFill>
              <a:srgbClr val="BDCBFF"/>
            </a:solidFill>
            <a:round/>
          </a:ln>
          <a:effectLst/>
        </c:spPr>
        <c:txPr>
          <a:bodyPr rot="-2700000" spcFirstLastPara="1" vertOverflow="ellipsis" wrap="square" anchor="ctr" anchorCtr="1"/>
          <a:lstStyle/>
          <a:p>
            <a:pPr>
              <a:defRPr sz="700" b="0" i="0" u="none" strike="noStrike" kern="1200" baseline="0">
                <a:solidFill>
                  <a:srgbClr val="000F47"/>
                </a:solidFill>
                <a:latin typeface="Arial" panose="020B0604020202020204" pitchFamily="34" charset="0"/>
                <a:ea typeface="+mn-ea"/>
                <a:cs typeface="Arial" panose="020B0604020202020204" pitchFamily="34" charset="0"/>
              </a:defRPr>
            </a:pPr>
            <a:endParaRPr lang="en-US"/>
          </a:p>
        </c:txPr>
        <c:crossAx val="1651446912"/>
        <c:crosses val="autoZero"/>
        <c:auto val="1"/>
        <c:lblAlgn val="ctr"/>
        <c:lblOffset val="100"/>
        <c:noMultiLvlLbl val="0"/>
      </c:catAx>
      <c:valAx>
        <c:axId val="1651446912"/>
        <c:scaling>
          <c:orientation val="minMax"/>
          <c:max val="5.000000000000001E-2"/>
        </c:scaling>
        <c:delete val="0"/>
        <c:axPos val="l"/>
        <c:majorGridlines>
          <c:spPr>
            <a:ln w="9525" cap="flat" cmpd="sng" algn="ctr">
              <a:solidFill>
                <a:srgbClr val="DEDEDE"/>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F47"/>
                </a:solidFill>
                <a:latin typeface="Arial" panose="020B0604020202020204" pitchFamily="34" charset="0"/>
                <a:ea typeface="+mn-ea"/>
                <a:cs typeface="Arial" panose="020B0604020202020204" pitchFamily="34" charset="0"/>
              </a:defRPr>
            </a:pPr>
            <a:endParaRPr lang="en-US"/>
          </a:p>
        </c:txPr>
        <c:crossAx val="1651448352"/>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200" b="1">
                <a:solidFill>
                  <a:srgbClr val="000F47"/>
                </a:solidFill>
              </a:rPr>
              <a:t>Loss Reserve Development</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v>P&amp;C Reserve (Releases)/Additions</c:v>
          </c:tx>
          <c:spPr>
            <a:solidFill>
              <a:srgbClr val="000F47"/>
            </a:solidFill>
            <a:ln>
              <a:noFill/>
            </a:ln>
            <a:effectLst/>
          </c:spPr>
          <c:invertIfNegative val="0"/>
          <c:cat>
            <c:strRef>
              <c:f>'Reserve Release'!$C$10:$N$10</c:f>
              <c:strCache>
                <c:ptCount val="12"/>
                <c:pt idx="0">
                  <c:v>6M2026</c:v>
                </c:pt>
                <c:pt idx="1">
                  <c:v>2025</c:v>
                </c:pt>
                <c:pt idx="2">
                  <c:v>2024</c:v>
                </c:pt>
                <c:pt idx="3">
                  <c:v>2023</c:v>
                </c:pt>
                <c:pt idx="4">
                  <c:v>2022</c:v>
                </c:pt>
                <c:pt idx="5">
                  <c:v>2021</c:v>
                </c:pt>
                <c:pt idx="6">
                  <c:v>2020</c:v>
                </c:pt>
                <c:pt idx="7">
                  <c:v>2019</c:v>
                </c:pt>
                <c:pt idx="8">
                  <c:v>2018</c:v>
                </c:pt>
                <c:pt idx="9">
                  <c:v>2017</c:v>
                </c:pt>
                <c:pt idx="10">
                  <c:v>2016</c:v>
                </c:pt>
                <c:pt idx="11">
                  <c:v>2015</c:v>
                </c:pt>
              </c:strCache>
            </c:strRef>
          </c:cat>
          <c:val>
            <c:numRef>
              <c:f>'Reserve Release'!$C$8:$M$8</c:f>
              <c:numCache>
                <c:formatCode>_(* #,##0_);_(* \(#,##0\);_(* "-"??_);_(@_)</c:formatCode>
                <c:ptCount val="11"/>
                <c:pt idx="0">
                  <c:v>-1895.3266000000001</c:v>
                </c:pt>
                <c:pt idx="1">
                  <c:v>-4194.8898540749997</c:v>
                </c:pt>
                <c:pt idx="2">
                  <c:v>-832.4778</c:v>
                </c:pt>
                <c:pt idx="3">
                  <c:v>-3048.973</c:v>
                </c:pt>
                <c:pt idx="4">
                  <c:v>-3497.0902018729421</c:v>
                </c:pt>
                <c:pt idx="5">
                  <c:v>-4566.2103779999998</c:v>
                </c:pt>
                <c:pt idx="6">
                  <c:v>-2707.5808145000001</c:v>
                </c:pt>
                <c:pt idx="7">
                  <c:v>-1633.0319021999999</c:v>
                </c:pt>
                <c:pt idx="8">
                  <c:v>-3284.7863520000001</c:v>
                </c:pt>
                <c:pt idx="9">
                  <c:v>-5303.3788930000001</c:v>
                </c:pt>
                <c:pt idx="10">
                  <c:v>-5794.5898658399992</c:v>
                </c:pt>
              </c:numCache>
            </c:numRef>
          </c:val>
          <c:extLst>
            <c:ext xmlns:c16="http://schemas.microsoft.com/office/drawing/2014/chart" uri="{C3380CC4-5D6E-409C-BE32-E72D297353CC}">
              <c16:uniqueId val="{00000000-9EB7-41F6-BC4F-1B1D172B47C1}"/>
            </c:ext>
          </c:extLst>
        </c:ser>
        <c:dLbls>
          <c:showLegendKey val="0"/>
          <c:showVal val="0"/>
          <c:showCatName val="0"/>
          <c:showSerName val="0"/>
          <c:showPercent val="0"/>
          <c:showBubbleSize val="0"/>
        </c:dLbls>
        <c:gapWidth val="219"/>
        <c:axId val="1296241487"/>
        <c:axId val="107388399"/>
      </c:barChart>
      <c:lineChart>
        <c:grouping val="standard"/>
        <c:varyColors val="0"/>
        <c:ser>
          <c:idx val="0"/>
          <c:order val="0"/>
          <c:tx>
            <c:v>As a % of Net Premiums Earned (NPE)</c:v>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solidFill>
                <a:schemeClr val="accent2"/>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'Reserve Release'!$C$10:$N$10</c:f>
              <c:strCache>
                <c:ptCount val="12"/>
                <c:pt idx="0">
                  <c:v>6M2026</c:v>
                </c:pt>
                <c:pt idx="1">
                  <c:v>2025</c:v>
                </c:pt>
                <c:pt idx="2">
                  <c:v>2024</c:v>
                </c:pt>
                <c:pt idx="3">
                  <c:v>2023</c:v>
                </c:pt>
                <c:pt idx="4">
                  <c:v>2022</c:v>
                </c:pt>
                <c:pt idx="5">
                  <c:v>2021</c:v>
                </c:pt>
                <c:pt idx="6">
                  <c:v>2020</c:v>
                </c:pt>
                <c:pt idx="7">
                  <c:v>2019</c:v>
                </c:pt>
                <c:pt idx="8">
                  <c:v>2018</c:v>
                </c:pt>
                <c:pt idx="9">
                  <c:v>2017</c:v>
                </c:pt>
                <c:pt idx="10">
                  <c:v>2016</c:v>
                </c:pt>
                <c:pt idx="11">
                  <c:v>2015</c:v>
                </c:pt>
              </c:strCache>
            </c:strRef>
          </c:cat>
          <c:val>
            <c:numRef>
              <c:f>'Reserve Release'!$C$14:$M$14</c:f>
              <c:numCache>
                <c:formatCode>0.0%</c:formatCode>
                <c:ptCount val="11"/>
                <c:pt idx="0">
                  <c:v>-3.0881311055274578E-2</c:v>
                </c:pt>
                <c:pt idx="1">
                  <c:v>-2.6303970780442599E-2</c:v>
                </c:pt>
                <c:pt idx="2">
                  <c:v>-4.5969991363923879E-3</c:v>
                </c:pt>
                <c:pt idx="3">
                  <c:v>-1.7900899707597517E-2</c:v>
                </c:pt>
                <c:pt idx="4">
                  <c:v>-2.0862562537612112E-2</c:v>
                </c:pt>
                <c:pt idx="5">
                  <c:v>-3.0021723655479709E-2</c:v>
                </c:pt>
                <c:pt idx="6">
                  <c:v>-1.9485725125884978E-2</c:v>
                </c:pt>
                <c:pt idx="7">
                  <c:v>-1.2909114041447059E-2</c:v>
                </c:pt>
                <c:pt idx="8">
                  <c:v>-2.8939381514761928E-2</c:v>
                </c:pt>
                <c:pt idx="9">
                  <c:v>-5.0530750468043922E-2</c:v>
                </c:pt>
                <c:pt idx="10">
                  <c:v>-6.233946807712154E-2</c:v>
                </c:pt>
              </c:numCache>
            </c:numRef>
          </c:val>
          <c:smooth val="0"/>
          <c:extLst>
            <c:ext xmlns:c16="http://schemas.microsoft.com/office/drawing/2014/chart" uri="{C3380CC4-5D6E-409C-BE32-E72D297353CC}">
              <c16:uniqueId val="{00000001-9EB7-41F6-BC4F-1B1D172B47C1}"/>
            </c:ext>
          </c:extLst>
        </c:ser>
        <c:dLbls>
          <c:showLegendKey val="0"/>
          <c:showVal val="0"/>
          <c:showCatName val="0"/>
          <c:showSerName val="0"/>
          <c:showPercent val="0"/>
          <c:showBubbleSize val="0"/>
        </c:dLbls>
        <c:marker val="1"/>
        <c:smooth val="0"/>
        <c:axId val="1544375855"/>
        <c:axId val="107335599"/>
      </c:lineChart>
      <c:catAx>
        <c:axId val="1296241487"/>
        <c:scaling>
          <c:orientation val="maxMin"/>
        </c:scaling>
        <c:delete val="0"/>
        <c:axPos val="t"/>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07388399"/>
        <c:crosses val="max"/>
        <c:auto val="1"/>
        <c:lblAlgn val="ctr"/>
        <c:lblOffset val="100"/>
        <c:noMultiLvlLbl val="0"/>
      </c:catAx>
      <c:valAx>
        <c:axId val="107388399"/>
        <c:scaling>
          <c:orientation val="minMax"/>
        </c:scaling>
        <c:delete val="0"/>
        <c:axPos val="l"/>
        <c:majorGridlines>
          <c:spPr>
            <a:ln w="9525" cap="flat" cmpd="sng" algn="ctr">
              <a:solidFill>
                <a:schemeClr val="accent6">
                  <a:lumMod val="40000"/>
                  <a:lumOff val="60000"/>
                </a:schemeClr>
              </a:solidFill>
              <a:round/>
            </a:ln>
            <a:effectLst/>
          </c:spPr>
        </c:majorGridlines>
        <c:numFmt formatCode="&quot;$&quot;#,##0&quot;M&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96241487"/>
        <c:crosses val="max"/>
        <c:crossBetween val="between"/>
      </c:valAx>
      <c:valAx>
        <c:axId val="107335599"/>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544375855"/>
        <c:crosses val="autoZero"/>
        <c:crossBetween val="between"/>
      </c:valAx>
      <c:catAx>
        <c:axId val="1544375855"/>
        <c:scaling>
          <c:orientation val="maxMin"/>
        </c:scaling>
        <c:delete val="1"/>
        <c:axPos val="t"/>
        <c:numFmt formatCode="General" sourceLinked="1"/>
        <c:majorTickMark val="out"/>
        <c:minorTickMark val="none"/>
        <c:tickLblPos val="nextTo"/>
        <c:crossAx val="107335599"/>
        <c:crosses val="max"/>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200" b="1">
                <a:solidFill>
                  <a:srgbClr val="000F47"/>
                </a:solidFill>
              </a:rPr>
              <a:t>Cat Losses – Combined Ratio % Points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'CAT Large Loss'!$B$18</c:f>
              <c:strCache>
                <c:ptCount val="1"/>
              </c:strCache>
            </c:strRef>
          </c:tx>
          <c:spPr>
            <a:noFill/>
            <a:ln>
              <a:noFill/>
            </a:ln>
            <a:effectLst/>
          </c:spPr>
          <c:invertIfNegative val="0"/>
          <c:dLbls>
            <c:dLbl>
              <c:idx val="0"/>
              <c:delete val="1"/>
              <c:extLst>
                <c:ext xmlns:c15="http://schemas.microsoft.com/office/drawing/2012/chart" uri="{CE6537A1-D6FC-4f65-9D91-7224C49458BB}">
                  <c15:layout>
                    <c:manualLayout>
                      <c:w val="9.0574578127461003E-2"/>
                      <c:h val="0.12687725282847234"/>
                    </c:manualLayout>
                  </c15:layout>
                </c:ext>
                <c:ext xmlns:c16="http://schemas.microsoft.com/office/drawing/2014/chart" uri="{C3380CC4-5D6E-409C-BE32-E72D297353CC}">
                  <c16:uniqueId val="{00000000-FDAF-447C-A6D1-BC982B296E10}"/>
                </c:ext>
              </c:extLst>
            </c:dLbl>
            <c:dLbl>
              <c:idx val="1"/>
              <c:layout>
                <c:manualLayout>
                  <c:x val="-3.4779294637437069E-3"/>
                  <c:y val="-2.364833804088887E-2"/>
                </c:manualLayout>
              </c:layout>
              <c:tx>
                <c:rich>
                  <a:bodyPr/>
                  <a:lstStyle/>
                  <a:p>
                    <a:fld id="{625306AC-F712-4697-9866-564176A499A8}" type="CELLRANGE">
                      <a:rPr lang="en-US" sz="700"/>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9.0574596176053082E-2"/>
                      <c:h val="0.12687729049632415"/>
                    </c:manualLayout>
                  </c15:layout>
                  <c15:dlblFieldTable/>
                  <c15:showDataLabelsRange val="1"/>
                </c:ext>
                <c:ext xmlns:c16="http://schemas.microsoft.com/office/drawing/2014/chart" uri="{C3380CC4-5D6E-409C-BE32-E72D297353CC}">
                  <c16:uniqueId val="{00000001-FDAF-447C-A6D1-BC982B296E10}"/>
                </c:ext>
              </c:extLst>
            </c:dLbl>
            <c:dLbl>
              <c:idx val="2"/>
              <c:layout>
                <c:manualLayout>
                  <c:x val="3.5919940613546072E-2"/>
                  <c:y val="3.0380457933881076E-2"/>
                </c:manualLayout>
              </c:layout>
              <c:tx>
                <c:rich>
                  <a:bodyPr/>
                  <a:lstStyle/>
                  <a:p>
                    <a:fld id="{2C3366D0-C11A-407D-82DE-0CB2E694D5B9}" type="CELLRANGE">
                      <a:rPr lang="en-US" sz="700"/>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10676684334189389"/>
                      <c:h val="0.21128658532026098"/>
                    </c:manualLayout>
                  </c15:layout>
                  <c15:dlblFieldTable/>
                  <c15:showDataLabelsRange val="1"/>
                </c:ext>
                <c:ext xmlns:c16="http://schemas.microsoft.com/office/drawing/2014/chart" uri="{C3380CC4-5D6E-409C-BE32-E72D297353CC}">
                  <c16:uniqueId val="{00000002-FDAF-447C-A6D1-BC982B296E10}"/>
                </c:ext>
              </c:extLst>
            </c:dLbl>
            <c:dLbl>
              <c:idx val="3"/>
              <c:delete val="1"/>
              <c:extLst>
                <c:ext xmlns:c15="http://schemas.microsoft.com/office/drawing/2012/chart" uri="{CE6537A1-D6FC-4f65-9D91-7224C49458BB}">
                  <c15:layout>
                    <c:manualLayout>
                      <c:w val="9.0574578127461003E-2"/>
                      <c:h val="0.12687725282847234"/>
                    </c:manualLayout>
                  </c15:layout>
                </c:ext>
                <c:ext xmlns:c16="http://schemas.microsoft.com/office/drawing/2014/chart" uri="{C3380CC4-5D6E-409C-BE32-E72D297353CC}">
                  <c16:uniqueId val="{00000003-FDAF-447C-A6D1-BC982B296E10}"/>
                </c:ext>
              </c:extLst>
            </c:dLbl>
            <c:dLbl>
              <c:idx val="4"/>
              <c:layout>
                <c:manualLayout>
                  <c:x val="-1.1811708433959803E-3"/>
                  <c:y val="4.8845010289677832E-2"/>
                </c:manualLayout>
              </c:layout>
              <c:tx>
                <c:rich>
                  <a:bodyPr/>
                  <a:lstStyle/>
                  <a:p>
                    <a:fld id="{54DBC253-8C84-46B6-94BC-67C28856EEAE}" type="CELLRANGE">
                      <a:rPr lang="en-US" sz="700"/>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10908001384259509"/>
                      <c:h val="0.24821564911656874"/>
                    </c:manualLayout>
                  </c15:layout>
                  <c15:dlblFieldTable/>
                  <c15:showDataLabelsRange val="1"/>
                </c:ext>
                <c:ext xmlns:c16="http://schemas.microsoft.com/office/drawing/2014/chart" uri="{C3380CC4-5D6E-409C-BE32-E72D297353CC}">
                  <c16:uniqueId val="{00000004-FDAF-447C-A6D1-BC982B296E10}"/>
                </c:ext>
              </c:extLst>
            </c:dLbl>
            <c:dLbl>
              <c:idx val="5"/>
              <c:layout>
                <c:manualLayout>
                  <c:x val="4.5172622616350834E-2"/>
                  <c:y val="2.4540556433539258E-2"/>
                </c:manualLayout>
              </c:layout>
              <c:tx>
                <c:rich>
                  <a:bodyPr/>
                  <a:lstStyle/>
                  <a:p>
                    <a:fld id="{3F8FA97C-94B5-4412-91FD-EA98630AE6CB}" type="CELLRANGE">
                      <a:rPr lang="en-US" sz="700"/>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12527220734750374"/>
                      <c:h val="0.19960678231957724"/>
                    </c:manualLayout>
                  </c15:layout>
                  <c15:dlblFieldTable/>
                  <c15:showDataLabelsRange val="1"/>
                </c:ext>
                <c:ext xmlns:c16="http://schemas.microsoft.com/office/drawing/2014/chart" uri="{C3380CC4-5D6E-409C-BE32-E72D297353CC}">
                  <c16:uniqueId val="{00000005-FDAF-447C-A6D1-BC982B296E10}"/>
                </c:ext>
              </c:extLst>
            </c:dLbl>
            <c:dLbl>
              <c:idx val="6"/>
              <c:delete val="1"/>
              <c:extLst>
                <c:ext xmlns:c15="http://schemas.microsoft.com/office/drawing/2012/chart" uri="{CE6537A1-D6FC-4f65-9D91-7224C49458BB}">
                  <c15:layout>
                    <c:manualLayout>
                      <c:w val="9.0574578127461003E-2"/>
                      <c:h val="0.12687725282847234"/>
                    </c:manualLayout>
                  </c15:layout>
                </c:ext>
                <c:ext xmlns:c16="http://schemas.microsoft.com/office/drawing/2014/chart" uri="{C3380CC4-5D6E-409C-BE32-E72D297353CC}">
                  <c16:uniqueId val="{00000006-FDAF-447C-A6D1-BC982B296E10}"/>
                </c:ext>
              </c:extLst>
            </c:dLbl>
            <c:dLbl>
              <c:idx val="7"/>
              <c:layout>
                <c:manualLayout>
                  <c:x val="4.2641569262161622E-17"/>
                  <c:y val="0"/>
                </c:manualLayout>
              </c:layout>
              <c:tx>
                <c:rich>
                  <a:bodyPr/>
                  <a:lstStyle/>
                  <a:p>
                    <a:fld id="{CA086454-5BB2-4B6A-84C9-B1B7060AB5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
                      <c:h val="0"/>
                    </c:manualLayout>
                  </c15:layout>
                  <c15:dlblFieldTable/>
                  <c15:showDataLabelsRange val="1"/>
                </c:ext>
                <c:ext xmlns:c16="http://schemas.microsoft.com/office/drawing/2014/chart" uri="{C3380CC4-5D6E-409C-BE32-E72D297353CC}">
                  <c16:uniqueId val="{00000007-FDAF-447C-A6D1-BC982B296E10}"/>
                </c:ext>
              </c:extLst>
            </c:dLbl>
            <c:dLbl>
              <c:idx val="8"/>
              <c:layout>
                <c:manualLayout>
                  <c:x val="0"/>
                  <c:y val="0"/>
                </c:manualLayout>
              </c:layout>
              <c:tx>
                <c:rich>
                  <a:bodyPr/>
                  <a:lstStyle/>
                  <a:p>
                    <a:fld id="{CB058898-7213-4967-9CDB-40403DC4B6B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
                      <c:h val="0"/>
                    </c:manualLayout>
                  </c15:layout>
                  <c15:dlblFieldTable/>
                  <c15:showDataLabelsRange val="1"/>
                </c:ext>
                <c:ext xmlns:c16="http://schemas.microsoft.com/office/drawing/2014/chart" uri="{C3380CC4-5D6E-409C-BE32-E72D297353CC}">
                  <c16:uniqueId val="{00000008-FDAF-447C-A6D1-BC982B296E10}"/>
                </c:ext>
              </c:extLst>
            </c:dLbl>
            <c:dLbl>
              <c:idx val="9"/>
              <c:layout>
                <c:manualLayout>
                  <c:x val="0"/>
                  <c:y val="0"/>
                </c:manualLayout>
              </c:layout>
              <c:tx>
                <c:rich>
                  <a:bodyPr/>
                  <a:lstStyle/>
                  <a:p>
                    <a:fld id="{90E136E8-B0AB-4E7E-AE0C-1945BC2A901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
                      <c:h val="0"/>
                    </c:manualLayout>
                  </c15:layout>
                  <c15:dlblFieldTable/>
                  <c15:showDataLabelsRange val="1"/>
                </c:ext>
                <c:ext xmlns:c16="http://schemas.microsoft.com/office/drawing/2014/chart" uri="{C3380CC4-5D6E-409C-BE32-E72D297353CC}">
                  <c16:uniqueId val="{00000009-FDAF-447C-A6D1-BC982B296E10}"/>
                </c:ext>
              </c:extLst>
            </c:dLbl>
            <c:spPr>
              <a:solidFill>
                <a:srgbClr val="FFBF00"/>
              </a:solidFill>
              <a:ln>
                <a:noFill/>
              </a:ln>
              <a:effectLst>
                <a:softEdge rad="12700"/>
              </a:effectLst>
            </c:spPr>
            <c:txPr>
              <a:bodyPr rot="0" spcFirstLastPara="1" vertOverflow="clip" horzOverflow="clip" vert="horz" wrap="square" lIns="38100" tIns="19050" rIns="38100" bIns="19050" anchor="ctr" anchorCtr="0">
                <a:noAutofit/>
              </a:bodyPr>
              <a:lstStyle/>
              <a:p>
                <a:pPr algn="ctr">
                  <a:defRPr lang="en-US" sz="900" b="1" i="0" u="none" strike="noStrike" kern="1200" baseline="0">
                    <a:solidFill>
                      <a:srgbClr val="000F47"/>
                    </a:solidFill>
                    <a:latin typeface="Arial"/>
                    <a:ea typeface="Arial"/>
                    <a:cs typeface="Arial"/>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cat>
            <c:strRef>
              <c:f>'CAT Large Loss'!$C$13:$M$13</c:f>
              <c:strCache>
                <c:ptCount val="11"/>
                <c:pt idx="0">
                  <c:v>6M2026</c:v>
                </c:pt>
                <c:pt idx="1">
                  <c:v>2025</c:v>
                </c:pt>
                <c:pt idx="2">
                  <c:v>2024</c:v>
                </c:pt>
                <c:pt idx="3">
                  <c:v>2023</c:v>
                </c:pt>
                <c:pt idx="4">
                  <c:v>2022</c:v>
                </c:pt>
                <c:pt idx="5">
                  <c:v>2021</c:v>
                </c:pt>
                <c:pt idx="6">
                  <c:v>2020</c:v>
                </c:pt>
                <c:pt idx="7">
                  <c:v>2019</c:v>
                </c:pt>
                <c:pt idx="8">
                  <c:v>2018</c:v>
                </c:pt>
                <c:pt idx="9">
                  <c:v>2017</c:v>
                </c:pt>
                <c:pt idx="10">
                  <c:v>2016</c:v>
                </c:pt>
              </c:strCache>
            </c:strRef>
          </c:cat>
          <c:val>
            <c:numRef>
              <c:f>'CAT Large Loss'!$C$18:$L$18</c:f>
              <c:numCache>
                <c:formatCode>0%</c:formatCode>
                <c:ptCount val="10"/>
                <c:pt idx="0">
                  <c:v>0.10655092294939368</c:v>
                </c:pt>
                <c:pt idx="1">
                  <c:v>0.10697071025539635</c:v>
                </c:pt>
                <c:pt idx="2">
                  <c:v>0.10308169243143574</c:v>
                </c:pt>
                <c:pt idx="3">
                  <c:v>9.9702053918275149E-2</c:v>
                </c:pt>
                <c:pt idx="4">
                  <c:v>0.11564486964313929</c:v>
                </c:pt>
                <c:pt idx="5">
                  <c:v>0.12464218260365413</c:v>
                </c:pt>
                <c:pt idx="6">
                  <c:v>0.11244978589817151</c:v>
                </c:pt>
                <c:pt idx="7">
                  <c:v>-1</c:v>
                </c:pt>
                <c:pt idx="8">
                  <c:v>-1</c:v>
                </c:pt>
                <c:pt idx="9">
                  <c:v>-1</c:v>
                </c:pt>
              </c:numCache>
            </c:numRef>
          </c:val>
          <c:extLst>
            <c:ext xmlns:c15="http://schemas.microsoft.com/office/drawing/2012/chart" uri="{02D57815-91ED-43cb-92C2-25804820EDAC}">
              <c15:datalabelsRange>
                <c15:f>'CAT Large Loss'!$C$17:$L$17</c15:f>
                <c15:dlblRangeCache>
                  <c:ptCount val="10"/>
                  <c:pt idx="1">
                    <c:v>CA Wildfires</c:v>
                  </c:pt>
                  <c:pt idx="2">
                    <c:v>Hurricane Helene and Milton</c:v>
                  </c:pt>
                  <c:pt idx="4">
                    <c:v>Hurricane Ian,
Secondary Perils</c:v>
                  </c:pt>
                  <c:pt idx="5">
                    <c:v>Hurricane Ida, US Winter Storms and EU Floods</c:v>
                  </c:pt>
                  <c:pt idx="9">
                    <c:v>Hurricane Harvey, Irma and Maria</c:v>
                  </c:pt>
                </c15:dlblRangeCache>
              </c15:datalabelsRange>
            </c:ext>
            <c:ext xmlns:c16="http://schemas.microsoft.com/office/drawing/2014/chart" uri="{C3380CC4-5D6E-409C-BE32-E72D297353CC}">
              <c16:uniqueId val="{0000000A-FDAF-447C-A6D1-BC982B296E10}"/>
            </c:ext>
          </c:extLst>
        </c:ser>
        <c:ser>
          <c:idx val="0"/>
          <c:order val="1"/>
          <c:tx>
            <c:strRef>
              <c:f>'CAT Large Loss'!$B$12</c:f>
              <c:strCache>
                <c:ptCount val="1"/>
                <c:pt idx="0">
                  <c:v>Cat Large Loss Ratio</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'CAT Large Loss'!$C$13:$M$13</c:f>
              <c:strCache>
                <c:ptCount val="11"/>
                <c:pt idx="0">
                  <c:v>6M2026</c:v>
                </c:pt>
                <c:pt idx="1">
                  <c:v>2025</c:v>
                </c:pt>
                <c:pt idx="2">
                  <c:v>2024</c:v>
                </c:pt>
                <c:pt idx="3">
                  <c:v>2023</c:v>
                </c:pt>
                <c:pt idx="4">
                  <c:v>2022</c:v>
                </c:pt>
                <c:pt idx="5">
                  <c:v>2021</c:v>
                </c:pt>
                <c:pt idx="6">
                  <c:v>2020</c:v>
                </c:pt>
                <c:pt idx="7">
                  <c:v>2019</c:v>
                </c:pt>
                <c:pt idx="8">
                  <c:v>2018</c:v>
                </c:pt>
                <c:pt idx="9">
                  <c:v>2017</c:v>
                </c:pt>
                <c:pt idx="10">
                  <c:v>2016</c:v>
                </c:pt>
              </c:strCache>
            </c:strRef>
          </c:cat>
          <c:val>
            <c:numRef>
              <c:f>'CAT Large Loss'!$C$12:$M$12</c:f>
              <c:numCache>
                <c:formatCode>0.0%</c:formatCode>
                <c:ptCount val="11"/>
                <c:pt idx="0">
                  <c:v>4.8084621128865412E-2</c:v>
                </c:pt>
                <c:pt idx="1">
                  <c:v>6.7839946533662071E-2</c:v>
                </c:pt>
                <c:pt idx="2">
                  <c:v>6.8916244878465829E-2</c:v>
                </c:pt>
                <c:pt idx="3">
                  <c:v>6.1215348778773049E-2</c:v>
                </c:pt>
                <c:pt idx="4">
                  <c:v>9.5644869643139285E-2</c:v>
                </c:pt>
                <c:pt idx="5">
                  <c:v>0.10464218260365413</c:v>
                </c:pt>
                <c:pt idx="6">
                  <c:v>6.2913829623490569E-2</c:v>
                </c:pt>
                <c:pt idx="7">
                  <c:v>8.4824030497491182E-2</c:v>
                </c:pt>
                <c:pt idx="8">
                  <c:v>9.1365158318009385E-2</c:v>
                </c:pt>
                <c:pt idx="9">
                  <c:v>0.1800629974883857</c:v>
                </c:pt>
                <c:pt idx="10">
                  <c:v>5.2282494188892262E-2</c:v>
                </c:pt>
              </c:numCache>
            </c:numRef>
          </c:val>
          <c:extLst>
            <c:ext xmlns:c16="http://schemas.microsoft.com/office/drawing/2014/chart" uri="{C3380CC4-5D6E-409C-BE32-E72D297353CC}">
              <c16:uniqueId val="{0000000B-FDAF-447C-A6D1-BC982B296E10}"/>
            </c:ext>
          </c:extLst>
        </c:ser>
        <c:dLbls>
          <c:showLegendKey val="0"/>
          <c:showVal val="0"/>
          <c:showCatName val="0"/>
          <c:showSerName val="0"/>
          <c:showPercent val="0"/>
          <c:showBubbleSize val="0"/>
        </c:dLbls>
        <c:gapWidth val="219"/>
        <c:overlap val="100"/>
        <c:axId val="1296221535"/>
        <c:axId val="200494383"/>
      </c:barChart>
      <c:lineChart>
        <c:grouping val="standard"/>
        <c:varyColors val="0"/>
        <c:ser>
          <c:idx val="1"/>
          <c:order val="2"/>
          <c:tx>
            <c:strRef>
              <c:f>'CAT Large Loss'!$B$15</c:f>
              <c:strCache>
                <c:ptCount val="1"/>
                <c:pt idx="0">
                  <c:v>10 Year Straight Average Cat Ratio</c:v>
                </c:pt>
              </c:strCache>
            </c:strRef>
          </c:tx>
          <c:spPr>
            <a:ln w="28575" cap="rnd">
              <a:solidFill>
                <a:schemeClr val="accent2"/>
              </a:solidFill>
              <a:round/>
            </a:ln>
            <a:effectLst/>
          </c:spPr>
          <c:marker>
            <c:symbol val="none"/>
          </c:marker>
          <c:dLbls>
            <c:spPr>
              <a:solidFill>
                <a:schemeClr val="accent2"/>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'CAT Large Loss'!$C$13:$M$13</c:f>
              <c:strCache>
                <c:ptCount val="11"/>
                <c:pt idx="0">
                  <c:v>6M2026</c:v>
                </c:pt>
                <c:pt idx="1">
                  <c:v>2025</c:v>
                </c:pt>
                <c:pt idx="2">
                  <c:v>2024</c:v>
                </c:pt>
                <c:pt idx="3">
                  <c:v>2023</c:v>
                </c:pt>
                <c:pt idx="4">
                  <c:v>2022</c:v>
                </c:pt>
                <c:pt idx="5">
                  <c:v>2021</c:v>
                </c:pt>
                <c:pt idx="6">
                  <c:v>2020</c:v>
                </c:pt>
                <c:pt idx="7">
                  <c:v>2019</c:v>
                </c:pt>
                <c:pt idx="8">
                  <c:v>2018</c:v>
                </c:pt>
                <c:pt idx="9">
                  <c:v>2017</c:v>
                </c:pt>
                <c:pt idx="10">
                  <c:v>2016</c:v>
                </c:pt>
              </c:strCache>
            </c:strRef>
          </c:cat>
          <c:val>
            <c:numRef>
              <c:f>'CAT Large Loss'!$C$15:$I$15</c:f>
              <c:numCache>
                <c:formatCode>0.0%</c:formatCode>
                <c:ptCount val="7"/>
                <c:pt idx="0">
                  <c:v>8.6550922949393677E-2</c:v>
                </c:pt>
                <c:pt idx="1">
                  <c:v>8.697071025539635E-2</c:v>
                </c:pt>
                <c:pt idx="2">
                  <c:v>8.3081692431435733E-2</c:v>
                </c:pt>
                <c:pt idx="3">
                  <c:v>7.9702053918275145E-2</c:v>
                </c:pt>
                <c:pt idx="4">
                  <c:v>7.9781153834427826E-2</c:v>
                </c:pt>
                <c:pt idx="5">
                  <c:v>7.8536997485096377E-2</c:v>
                </c:pt>
                <c:pt idx="6">
                  <c:v>9.2449785898171502E-2</c:v>
                </c:pt>
              </c:numCache>
            </c:numRef>
          </c:val>
          <c:smooth val="0"/>
          <c:extLst>
            <c:ext xmlns:c16="http://schemas.microsoft.com/office/drawing/2014/chart" uri="{C3380CC4-5D6E-409C-BE32-E72D297353CC}">
              <c16:uniqueId val="{0000000C-FDAF-447C-A6D1-BC982B296E10}"/>
            </c:ext>
          </c:extLst>
        </c:ser>
        <c:dLbls>
          <c:showLegendKey val="0"/>
          <c:showVal val="0"/>
          <c:showCatName val="0"/>
          <c:showSerName val="0"/>
          <c:showPercent val="0"/>
          <c:showBubbleSize val="0"/>
        </c:dLbls>
        <c:marker val="1"/>
        <c:smooth val="0"/>
        <c:axId val="1296221535"/>
        <c:axId val="200494383"/>
      </c:lineChart>
      <c:catAx>
        <c:axId val="1296221535"/>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200494383"/>
        <c:crosses val="autoZero"/>
        <c:auto val="1"/>
        <c:lblAlgn val="ctr"/>
        <c:lblOffset val="100"/>
        <c:noMultiLvlLbl val="0"/>
      </c:catAx>
      <c:valAx>
        <c:axId val="200494383"/>
        <c:scaling>
          <c:orientation val="minMax"/>
          <c:min val="0"/>
        </c:scaling>
        <c:delete val="0"/>
        <c:axPos val="l"/>
        <c:majorGridlines>
          <c:spPr>
            <a:ln w="9525" cap="flat" cmpd="sng" algn="ctr">
              <a:solidFill>
                <a:schemeClr val="accent6">
                  <a:lumMod val="40000"/>
                  <a:lumOff val="6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96221535"/>
        <c:crosses val="max"/>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Arial (Body)"/>
                <a:ea typeface="+mn-ea"/>
                <a:cs typeface="+mn-cs"/>
              </a:defRPr>
            </a:pPr>
            <a:r>
              <a:rPr lang="en-GB" sz="1200" b="1"/>
              <a:t>Shareholders'</a:t>
            </a:r>
            <a:r>
              <a:rPr lang="en-GB" sz="1200" b="1" baseline="0"/>
              <a:t> Equity Forecast To Increase by ~$100B 2023 to 2028</a:t>
            </a:r>
            <a:endParaRPr lang="en-GB" sz="1200" b="1"/>
          </a:p>
        </c:rich>
      </c:tx>
      <c:layout>
        <c:manualLayout>
          <c:xMode val="edge"/>
          <c:yMode val="edge"/>
          <c:x val="0.28327683590702263"/>
          <c:y val="1.762420205384401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rial (Body)"/>
              <a:ea typeface="+mn-ea"/>
              <a:cs typeface="+mn-cs"/>
            </a:defRPr>
          </a:pPr>
          <a:endParaRPr lang="en-GB"/>
        </a:p>
      </c:txPr>
    </c:title>
    <c:autoTitleDeleted val="0"/>
    <c:plotArea>
      <c:layout/>
      <c:barChart>
        <c:barDir val="col"/>
        <c:grouping val="clustered"/>
        <c:varyColors val="0"/>
        <c:ser>
          <c:idx val="0"/>
          <c:order val="0"/>
          <c:spPr>
            <a:solidFill>
              <a:srgbClr val="00B050"/>
            </a:solidFill>
            <a:ln>
              <a:noFill/>
            </a:ln>
            <a:effectLst/>
          </c:spPr>
          <c:invertIfNegative val="0"/>
          <c:dPt>
            <c:idx val="1"/>
            <c:invertIfNegative val="0"/>
            <c:bubble3D val="0"/>
            <c:spPr>
              <a:solidFill>
                <a:srgbClr val="FF0000"/>
              </a:solidFill>
              <a:ln>
                <a:noFill/>
              </a:ln>
              <a:effectLst/>
            </c:spPr>
            <c:extLst>
              <c:ext xmlns:c16="http://schemas.microsoft.com/office/drawing/2014/chart" uri="{C3380CC4-5D6E-409C-BE32-E72D297353CC}">
                <c16:uniqueId val="{00000001-17FB-4512-8923-ED72F62150F2}"/>
              </c:ext>
            </c:extLst>
          </c:dPt>
          <c:dPt>
            <c:idx val="5"/>
            <c:invertIfNegative val="0"/>
            <c:bubble3D val="0"/>
            <c:spPr>
              <a:solidFill>
                <a:srgbClr val="FF0000"/>
              </a:solidFill>
              <a:ln>
                <a:noFill/>
              </a:ln>
              <a:effectLst/>
            </c:spPr>
            <c:extLst>
              <c:ext xmlns:c16="http://schemas.microsoft.com/office/drawing/2014/chart" uri="{C3380CC4-5D6E-409C-BE32-E72D297353CC}">
                <c16:uniqueId val="{00000003-17FB-4512-8923-ED72F62150F2}"/>
              </c:ext>
            </c:extLst>
          </c:dPt>
          <c:dLbls>
            <c:dLbl>
              <c:idx val="1"/>
              <c:numFmt formatCode="&quot;$&quot;0.0&quot;B&quot;" sourceLinked="0"/>
              <c:spPr>
                <a:noFill/>
                <a:ln>
                  <a:noFill/>
                </a:ln>
                <a:effectLst/>
              </c:spPr>
              <c:txPr>
                <a:bodyPr rot="0" spcFirstLastPara="1" vertOverflow="ellipsis" vert="horz" wrap="square" anchor="ctr" anchorCtr="1"/>
                <a:lstStyle/>
                <a:p>
                  <a:pPr>
                    <a:defRPr sz="1000" b="0" i="0" u="none" strike="noStrike" kern="1200" baseline="0">
                      <a:solidFill>
                        <a:srgbClr val="FF0000"/>
                      </a:solidFill>
                      <a:latin typeface="Arial (Body)"/>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17FB-4512-8923-ED72F62150F2}"/>
                </c:ext>
              </c:extLst>
            </c:dLbl>
            <c:dLbl>
              <c:idx val="5"/>
              <c:numFmt formatCode="&quot;$&quot;0.0&quot;B&quot;" sourceLinked="0"/>
              <c:spPr>
                <a:noFill/>
                <a:ln>
                  <a:noFill/>
                </a:ln>
                <a:effectLst/>
              </c:spPr>
              <c:txPr>
                <a:bodyPr rot="0" spcFirstLastPara="1" vertOverflow="ellipsis" vert="horz" wrap="square" anchor="ctr" anchorCtr="1"/>
                <a:lstStyle/>
                <a:p>
                  <a:pPr>
                    <a:defRPr sz="1000" b="0" i="0" u="none" strike="noStrike" kern="1200" baseline="0">
                      <a:solidFill>
                        <a:srgbClr val="FF0000"/>
                      </a:solidFill>
                      <a:latin typeface="Arial (Body)"/>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17FB-4512-8923-ED72F62150F2}"/>
                </c:ext>
              </c:extLst>
            </c:dLbl>
            <c:numFmt formatCode="&quot;$&quot;0.0&quot;B&quot;" sourceLinked="0"/>
            <c:spPr>
              <a:noFill/>
              <a:ln>
                <a:noFill/>
              </a:ln>
              <a:effectLst/>
            </c:spPr>
            <c:txPr>
              <a:bodyPr rot="0" spcFirstLastPara="1" vertOverflow="ellipsis" vert="horz" wrap="square" anchor="ctr" anchorCtr="1"/>
              <a:lstStyle/>
              <a:p>
                <a:pPr>
                  <a:defRPr sz="1000" b="0" i="0" u="none" strike="noStrike" kern="1200" baseline="0">
                    <a:solidFill>
                      <a:srgbClr val="00B050"/>
                    </a:solidFill>
                    <a:latin typeface="Arial (Body)"/>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 for waterfall'!$G$4:$R$4</c:f>
              <c:strCache>
                <c:ptCount val="12"/>
                <c:pt idx="0">
                  <c:v>2017A</c:v>
                </c:pt>
                <c:pt idx="1">
                  <c:v>2018A</c:v>
                </c:pt>
                <c:pt idx="2">
                  <c:v>2019A</c:v>
                </c:pt>
                <c:pt idx="3">
                  <c:v>2020A</c:v>
                </c:pt>
                <c:pt idx="4">
                  <c:v>2021A</c:v>
                </c:pt>
                <c:pt idx="5">
                  <c:v>2022A</c:v>
                </c:pt>
                <c:pt idx="6">
                  <c:v>2023A</c:v>
                </c:pt>
                <c:pt idx="7">
                  <c:v>2024A</c:v>
                </c:pt>
                <c:pt idx="8">
                  <c:v>2025A</c:v>
                </c:pt>
                <c:pt idx="9">
                  <c:v>2026E</c:v>
                </c:pt>
                <c:pt idx="10">
                  <c:v>2027E</c:v>
                </c:pt>
                <c:pt idx="11">
                  <c:v>2028E</c:v>
                </c:pt>
              </c:strCache>
            </c:strRef>
          </c:cat>
          <c:val>
            <c:numRef>
              <c:f>'SHE for waterfall'!$G$35:$R$35</c:f>
              <c:numCache>
                <c:formatCode>_-* #,##0_-;\-* #,##0_-;_-* "-"??_-;_-@_-</c:formatCode>
                <c:ptCount val="12"/>
                <c:pt idx="0">
                  <c:v>405.97866733331466</c:v>
                </c:pt>
                <c:pt idx="1">
                  <c:v>-8061.948593333349</c:v>
                </c:pt>
                <c:pt idx="2">
                  <c:v>13064.735800000009</c:v>
                </c:pt>
                <c:pt idx="3">
                  <c:v>7312.0296967099712</c:v>
                </c:pt>
                <c:pt idx="4">
                  <c:v>-1544.3532774914638</c:v>
                </c:pt>
                <c:pt idx="5">
                  <c:v>-22467.651099218492</c:v>
                </c:pt>
                <c:pt idx="6">
                  <c:v>34355.70199999999</c:v>
                </c:pt>
                <c:pt idx="7">
                  <c:v>8926.5032999999821</c:v>
                </c:pt>
                <c:pt idx="8">
                  <c:v>23771.759188883036</c:v>
                </c:pt>
                <c:pt idx="9">
                  <c:v>7528.1031029658334</c:v>
                </c:pt>
                <c:pt idx="10">
                  <c:v>12409.597736990341</c:v>
                </c:pt>
                <c:pt idx="11">
                  <c:v>15775.363333034009</c:v>
                </c:pt>
              </c:numCache>
            </c:numRef>
          </c:val>
          <c:extLst>
            <c:ext xmlns:c16="http://schemas.microsoft.com/office/drawing/2014/chart" uri="{C3380CC4-5D6E-409C-BE32-E72D297353CC}">
              <c16:uniqueId val="{00000004-17FB-4512-8923-ED72F62150F2}"/>
            </c:ext>
          </c:extLst>
        </c:ser>
        <c:dLbls>
          <c:showLegendKey val="0"/>
          <c:showVal val="0"/>
          <c:showCatName val="0"/>
          <c:showSerName val="0"/>
          <c:showPercent val="0"/>
          <c:showBubbleSize val="0"/>
        </c:dLbls>
        <c:gapWidth val="219"/>
        <c:overlap val="-27"/>
        <c:axId val="961259568"/>
        <c:axId val="961297008"/>
      </c:barChart>
      <c:catAx>
        <c:axId val="96125956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crossAx val="961297008"/>
        <c:crosses val="autoZero"/>
        <c:auto val="1"/>
        <c:lblAlgn val="ctr"/>
        <c:lblOffset val="100"/>
        <c:noMultiLvlLbl val="0"/>
      </c:catAx>
      <c:valAx>
        <c:axId val="961297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solidFill>
                    <a:latin typeface="Arial (Body)"/>
                    <a:ea typeface="+mn-ea"/>
                    <a:cs typeface="+mn-cs"/>
                  </a:defRPr>
                </a:pPr>
                <a:r>
                  <a:rPr lang="en-GB"/>
                  <a:t>USD billions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title>
        <c:numFmt formatCode="&quot;$&quot;0&quot;B&quot;"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Arial (Body)"/>
                <a:ea typeface="+mn-ea"/>
                <a:cs typeface="+mn-cs"/>
              </a:defRPr>
            </a:pPr>
            <a:endParaRPr lang="en-US"/>
          </a:p>
        </c:txPr>
        <c:crossAx val="961259568"/>
        <c:crosses val="autoZero"/>
        <c:crossBetween val="between"/>
        <c:dispUnits>
          <c:builtInUnit val="thousands"/>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Body)"/>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000" b="1" i="0" u="none" strike="noStrike" kern="1200" baseline="0">
                <a:solidFill>
                  <a:sysClr val="windowText" lastClr="000000"/>
                </a:solidFill>
                <a:latin typeface="Arial" panose="020B0604020202020204" pitchFamily="34" charset="0"/>
                <a:cs typeface="Arial" panose="020B0604020202020204" pitchFamily="34" charset="0"/>
              </a:rPr>
              <a:t>Dedicated Reinsurance Capital Reaches Another All-time High</a:t>
            </a:r>
          </a:p>
          <a:p>
            <a:pPr marL="0" marR="0" lvl="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rich>
      </c:tx>
      <c:overlay val="0"/>
    </c:title>
    <c:autoTitleDeleted val="0"/>
    <c:plotArea>
      <c:layout>
        <c:manualLayout>
          <c:layoutTarget val="inner"/>
          <c:xMode val="edge"/>
          <c:yMode val="edge"/>
          <c:x val="0.10202999220840667"/>
          <c:y val="4.0360751002107044E-2"/>
          <c:w val="0.88617075699758452"/>
          <c:h val="0.83142893714868749"/>
        </c:manualLayout>
      </c:layout>
      <c:barChart>
        <c:barDir val="col"/>
        <c:grouping val="stacked"/>
        <c:varyColors val="0"/>
        <c:ser>
          <c:idx val="0"/>
          <c:order val="0"/>
          <c:tx>
            <c:strRef>
              <c:f>'Dedicated capital'!$A$9</c:f>
              <c:strCache>
                <c:ptCount val="1"/>
                <c:pt idx="0">
                  <c:v>Traditional capital</c:v>
                </c:pt>
              </c:strCache>
            </c:strRef>
          </c:tx>
          <c:spPr>
            <a:solidFill>
              <a:srgbClr val="002C77"/>
            </a:solidFill>
          </c:spPr>
          <c:invertIfNegative val="0"/>
          <c:dLbls>
            <c:numFmt formatCode="#,##0" sourceLinked="0"/>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'Dedicated capital'!$G$8:$Q$8</c:f>
              <c:strCache>
                <c:ptCount val="11"/>
                <c:pt idx="0">
                  <c:v>2016</c:v>
                </c:pt>
                <c:pt idx="1">
                  <c:v>2017</c:v>
                </c:pt>
                <c:pt idx="2">
                  <c:v>2018</c:v>
                </c:pt>
                <c:pt idx="3">
                  <c:v>2019</c:v>
                </c:pt>
                <c:pt idx="4">
                  <c:v>2020</c:v>
                </c:pt>
                <c:pt idx="5">
                  <c:v>2021</c:v>
                </c:pt>
                <c:pt idx="6">
                  <c:v>2022</c:v>
                </c:pt>
                <c:pt idx="7">
                  <c:v>2023</c:v>
                </c:pt>
                <c:pt idx="8">
                  <c:v>2024</c:v>
                </c:pt>
                <c:pt idx="9">
                  <c:v>2025</c:v>
                </c:pt>
                <c:pt idx="10">
                  <c:v>2026 P</c:v>
                </c:pt>
              </c:strCache>
            </c:strRef>
          </c:cat>
          <c:val>
            <c:numRef>
              <c:f>'Dedicated capital'!$G$9:$Q$9</c:f>
              <c:numCache>
                <c:formatCode>0</c:formatCode>
                <c:ptCount val="11"/>
                <c:pt idx="0">
                  <c:v>345</c:v>
                </c:pt>
                <c:pt idx="1">
                  <c:v>345</c:v>
                </c:pt>
                <c:pt idx="2">
                  <c:v>341</c:v>
                </c:pt>
                <c:pt idx="3">
                  <c:v>394</c:v>
                </c:pt>
                <c:pt idx="4">
                  <c:v>429</c:v>
                </c:pt>
                <c:pt idx="5">
                  <c:v>475</c:v>
                </c:pt>
                <c:pt idx="6">
                  <c:v>434</c:v>
                </c:pt>
                <c:pt idx="7">
                  <c:v>468</c:v>
                </c:pt>
                <c:pt idx="8">
                  <c:v>500</c:v>
                </c:pt>
                <c:pt idx="9">
                  <c:v>540</c:v>
                </c:pt>
                <c:pt idx="10">
                  <c:v>575</c:v>
                </c:pt>
              </c:numCache>
            </c:numRef>
          </c:val>
          <c:extLst>
            <c:ext xmlns:c16="http://schemas.microsoft.com/office/drawing/2014/chart" uri="{C3380CC4-5D6E-409C-BE32-E72D297353CC}">
              <c16:uniqueId val="{00000000-F457-4489-B89C-51AD8F290266}"/>
            </c:ext>
          </c:extLst>
        </c:ser>
        <c:ser>
          <c:idx val="2"/>
          <c:order val="1"/>
          <c:tx>
            <c:strRef>
              <c:f>'Dedicated capital'!#REF!</c:f>
              <c:strCache>
                <c:ptCount val="1"/>
                <c:pt idx="0">
                  <c:v>#REF!</c:v>
                </c:pt>
              </c:strCache>
              <c:extLst xmlns:c15="http://schemas.microsoft.com/office/drawing/2012/chart"/>
            </c:strRef>
          </c:tx>
          <c:spPr>
            <a:solidFill>
              <a:srgbClr val="FF0000"/>
            </a:solidFill>
            <a:ln>
              <a:noFill/>
            </a:ln>
          </c:spPr>
          <c:invertIfNegative val="0"/>
          <c:dLbls>
            <c:numFmt formatCode="#,##0" sourceLinked="0"/>
            <c:spPr>
              <a:noFill/>
              <a:ln>
                <a:noFill/>
              </a:ln>
              <a:effectLst/>
            </c:spPr>
            <c:txPr>
              <a:bodyPr wrap="square" lIns="38100" tIns="19050" rIns="38100" bIns="19050" anchor="ctr">
                <a:spAutoFit/>
              </a:bodyPr>
              <a:lstStyle/>
              <a:p>
                <a:pPr>
                  <a:defRPr b="1">
                    <a:solidFill>
                      <a:schemeClr val="bg1"/>
                    </a:solidFill>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ext>
            </c:extLst>
          </c:dLbls>
          <c:cat>
            <c:strRef>
              <c:f>'Dedicated capital'!$G$8:$Q$8</c:f>
              <c:strCache>
                <c:ptCount val="11"/>
                <c:pt idx="0">
                  <c:v>2016</c:v>
                </c:pt>
                <c:pt idx="1">
                  <c:v>2017</c:v>
                </c:pt>
                <c:pt idx="2">
                  <c:v>2018</c:v>
                </c:pt>
                <c:pt idx="3">
                  <c:v>2019</c:v>
                </c:pt>
                <c:pt idx="4">
                  <c:v>2020</c:v>
                </c:pt>
                <c:pt idx="5">
                  <c:v>2021</c:v>
                </c:pt>
                <c:pt idx="6">
                  <c:v>2022</c:v>
                </c:pt>
                <c:pt idx="7">
                  <c:v>2023</c:v>
                </c:pt>
                <c:pt idx="8">
                  <c:v>2024</c:v>
                </c:pt>
                <c:pt idx="9">
                  <c:v>2025</c:v>
                </c:pt>
                <c:pt idx="10">
                  <c:v>2026 P</c:v>
                </c:pt>
              </c:strCache>
            </c:strRef>
          </c:cat>
          <c:val>
            <c:numRef>
              <c:f>'Dedicated capital'!#REF!</c:f>
              <c:extLst xmlns:c15="http://schemas.microsoft.com/office/drawing/2012/chart"/>
            </c:numRef>
          </c:val>
          <c:extLst xmlns:c15="http://schemas.microsoft.com/office/drawing/2012/chart">
            <c:ext xmlns:c16="http://schemas.microsoft.com/office/drawing/2014/chart" uri="{C3380CC4-5D6E-409C-BE32-E72D297353CC}">
              <c16:uniqueId val="{00000001-F457-4489-B89C-51AD8F290266}"/>
            </c:ext>
          </c:extLst>
        </c:ser>
        <c:ser>
          <c:idx val="1"/>
          <c:order val="2"/>
          <c:tx>
            <c:strRef>
              <c:f>'Dedicated capital'!$A$10</c:f>
              <c:strCache>
                <c:ptCount val="1"/>
                <c:pt idx="0">
                  <c:v>Alternative capital</c:v>
                </c:pt>
              </c:strCache>
            </c:strRef>
          </c:tx>
          <c:spPr>
            <a:solidFill>
              <a:srgbClr val="0B4BFF"/>
            </a:solidFill>
          </c:spPr>
          <c:invertIfNegative val="0"/>
          <c:dLbls>
            <c:dLbl>
              <c:idx val="6"/>
              <c:tx>
                <c:rich>
                  <a:bodyPr/>
                  <a:lstStyle/>
                  <a:p>
                    <a:fld id="{6CCCD043-4BD3-47B2-8631-24348372E03B}" type="VALUE">
                      <a:rPr lang="en-US"/>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457-4489-B89C-51AD8F290266}"/>
                </c:ext>
              </c:extLst>
            </c:dLbl>
            <c:numFmt formatCode="#,##0" sourceLinked="0"/>
            <c:spPr>
              <a:noFill/>
              <a:ln>
                <a:noFill/>
              </a:ln>
              <a:effectLst/>
            </c:spPr>
            <c:txPr>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'Dedicated capital'!$G$8:$Q$8</c:f>
              <c:strCache>
                <c:ptCount val="11"/>
                <c:pt idx="0">
                  <c:v>2016</c:v>
                </c:pt>
                <c:pt idx="1">
                  <c:v>2017</c:v>
                </c:pt>
                <c:pt idx="2">
                  <c:v>2018</c:v>
                </c:pt>
                <c:pt idx="3">
                  <c:v>2019</c:v>
                </c:pt>
                <c:pt idx="4">
                  <c:v>2020</c:v>
                </c:pt>
                <c:pt idx="5">
                  <c:v>2021</c:v>
                </c:pt>
                <c:pt idx="6">
                  <c:v>2022</c:v>
                </c:pt>
                <c:pt idx="7">
                  <c:v>2023</c:v>
                </c:pt>
                <c:pt idx="8">
                  <c:v>2024</c:v>
                </c:pt>
                <c:pt idx="9">
                  <c:v>2025</c:v>
                </c:pt>
                <c:pt idx="10">
                  <c:v>2026 P</c:v>
                </c:pt>
              </c:strCache>
            </c:strRef>
          </c:cat>
          <c:val>
            <c:numRef>
              <c:f>'Dedicated capital'!$G$10:$Q$10</c:f>
              <c:numCache>
                <c:formatCode>0</c:formatCode>
                <c:ptCount val="11"/>
                <c:pt idx="0">
                  <c:v>75</c:v>
                </c:pt>
                <c:pt idx="1">
                  <c:v>87</c:v>
                </c:pt>
                <c:pt idx="2">
                  <c:v>95.3</c:v>
                </c:pt>
                <c:pt idx="3">
                  <c:v>89.3</c:v>
                </c:pt>
                <c:pt idx="4">
                  <c:v>91.6</c:v>
                </c:pt>
                <c:pt idx="5">
                  <c:v>95.5</c:v>
                </c:pt>
                <c:pt idx="6">
                  <c:v>96.4</c:v>
                </c:pt>
                <c:pt idx="7">
                  <c:v>100</c:v>
                </c:pt>
                <c:pt idx="8">
                  <c:v>106.6</c:v>
                </c:pt>
                <c:pt idx="9">
                  <c:v>122.6</c:v>
                </c:pt>
                <c:pt idx="10">
                  <c:v>130</c:v>
                </c:pt>
              </c:numCache>
            </c:numRef>
          </c:val>
          <c:extLst>
            <c:ext xmlns:c16="http://schemas.microsoft.com/office/drawing/2014/chart" uri="{C3380CC4-5D6E-409C-BE32-E72D297353CC}">
              <c16:uniqueId val="{00000003-F457-4489-B89C-51AD8F290266}"/>
            </c:ext>
          </c:extLst>
        </c:ser>
        <c:dLbls>
          <c:showLegendKey val="0"/>
          <c:showVal val="0"/>
          <c:showCatName val="0"/>
          <c:showSerName val="0"/>
          <c:showPercent val="0"/>
          <c:showBubbleSize val="0"/>
        </c:dLbls>
        <c:gapWidth val="60"/>
        <c:overlap val="100"/>
        <c:axId val="198428544"/>
        <c:axId val="198430080"/>
        <c:extLst/>
      </c:barChart>
      <c:lineChart>
        <c:grouping val="standard"/>
        <c:varyColors val="0"/>
        <c:ser>
          <c:idx val="3"/>
          <c:order val="3"/>
          <c:tx>
            <c:v>Total Capital</c:v>
          </c:tx>
          <c:spPr>
            <a:ln>
              <a:noFill/>
            </a:ln>
          </c:spPr>
          <c:marker>
            <c:symbol val="none"/>
          </c:marker>
          <c:dLbls>
            <c:numFmt formatCode="#,##0" sourceLinked="0"/>
            <c:spPr>
              <a:noFill/>
              <a:ln>
                <a:noFill/>
              </a:ln>
              <a:effectLst/>
            </c:spPr>
            <c:txPr>
              <a:bodyPr wrap="square" lIns="38100" tIns="19050" rIns="38100" bIns="19050" anchor="ctr">
                <a:spAutoFit/>
              </a:bodyPr>
              <a:lstStyle/>
              <a:p>
                <a:pPr>
                  <a:defRPr sz="10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'Dedicated capital'!$G$8:$N$8</c:f>
              <c:numCache>
                <c:formatCode>General</c:formatCode>
                <c:ptCount val="8"/>
                <c:pt idx="0">
                  <c:v>2016</c:v>
                </c:pt>
                <c:pt idx="1">
                  <c:v>2017</c:v>
                </c:pt>
                <c:pt idx="2">
                  <c:v>2018</c:v>
                </c:pt>
                <c:pt idx="3">
                  <c:v>2019</c:v>
                </c:pt>
                <c:pt idx="4">
                  <c:v>2020</c:v>
                </c:pt>
                <c:pt idx="5">
                  <c:v>2021</c:v>
                </c:pt>
                <c:pt idx="6">
                  <c:v>2022</c:v>
                </c:pt>
                <c:pt idx="7">
                  <c:v>2023</c:v>
                </c:pt>
              </c:numCache>
            </c:numRef>
          </c:cat>
          <c:val>
            <c:numRef>
              <c:f>'Dedicated capital'!$G$11:$Q$11</c:f>
              <c:numCache>
                <c:formatCode>0</c:formatCode>
                <c:ptCount val="11"/>
                <c:pt idx="0">
                  <c:v>420</c:v>
                </c:pt>
                <c:pt idx="1">
                  <c:v>432</c:v>
                </c:pt>
                <c:pt idx="2">
                  <c:v>436.3</c:v>
                </c:pt>
                <c:pt idx="3">
                  <c:v>483.3</c:v>
                </c:pt>
                <c:pt idx="4">
                  <c:v>520.6</c:v>
                </c:pt>
                <c:pt idx="5">
                  <c:v>570.5</c:v>
                </c:pt>
                <c:pt idx="6">
                  <c:v>530.4</c:v>
                </c:pt>
                <c:pt idx="7">
                  <c:v>568</c:v>
                </c:pt>
                <c:pt idx="8">
                  <c:v>606.6</c:v>
                </c:pt>
                <c:pt idx="9">
                  <c:v>662.6</c:v>
                </c:pt>
                <c:pt idx="10">
                  <c:v>705</c:v>
                </c:pt>
              </c:numCache>
            </c:numRef>
          </c:val>
          <c:smooth val="0"/>
          <c:extLst>
            <c:ext xmlns:c16="http://schemas.microsoft.com/office/drawing/2014/chart" uri="{C3380CC4-5D6E-409C-BE32-E72D297353CC}">
              <c16:uniqueId val="{00000004-F457-4489-B89C-51AD8F290266}"/>
            </c:ext>
          </c:extLst>
        </c:ser>
        <c:dLbls>
          <c:showLegendKey val="0"/>
          <c:showVal val="0"/>
          <c:showCatName val="0"/>
          <c:showSerName val="0"/>
          <c:showPercent val="0"/>
          <c:showBubbleSize val="0"/>
        </c:dLbls>
        <c:marker val="1"/>
        <c:smooth val="0"/>
        <c:axId val="769322776"/>
        <c:axId val="769327368"/>
      </c:lineChart>
      <c:catAx>
        <c:axId val="198428544"/>
        <c:scaling>
          <c:orientation val="minMax"/>
        </c:scaling>
        <c:delete val="0"/>
        <c:axPos val="b"/>
        <c:numFmt formatCode="General" sourceLinked="1"/>
        <c:majorTickMark val="out"/>
        <c:minorTickMark val="none"/>
        <c:tickLblPos val="nextTo"/>
        <c:crossAx val="198430080"/>
        <c:crosses val="autoZero"/>
        <c:auto val="1"/>
        <c:lblAlgn val="ctr"/>
        <c:lblOffset val="100"/>
        <c:noMultiLvlLbl val="0"/>
      </c:catAx>
      <c:valAx>
        <c:axId val="198430080"/>
        <c:scaling>
          <c:orientation val="minMax"/>
          <c:min val="0"/>
        </c:scaling>
        <c:delete val="0"/>
        <c:axPos val="l"/>
        <c:majorGridlines>
          <c:spPr>
            <a:ln>
              <a:noFill/>
            </a:ln>
          </c:spPr>
        </c:majorGridlines>
        <c:title>
          <c:tx>
            <c:rich>
              <a:bodyPr/>
              <a:lstStyle/>
              <a:p>
                <a:pPr>
                  <a:defRPr/>
                </a:pPr>
                <a:r>
                  <a:rPr lang="en-US" b="0"/>
                  <a:t>US$ billion</a:t>
                </a:r>
              </a:p>
            </c:rich>
          </c:tx>
          <c:overlay val="0"/>
        </c:title>
        <c:numFmt formatCode="#,##0" sourceLinked="0"/>
        <c:majorTickMark val="out"/>
        <c:minorTickMark val="none"/>
        <c:tickLblPos val="nextTo"/>
        <c:crossAx val="198428544"/>
        <c:crosses val="autoZero"/>
        <c:crossBetween val="between"/>
        <c:majorUnit val="100"/>
        <c:minorUnit val="10"/>
      </c:valAx>
      <c:valAx>
        <c:axId val="769327368"/>
        <c:scaling>
          <c:orientation val="minMax"/>
        </c:scaling>
        <c:delete val="1"/>
        <c:axPos val="r"/>
        <c:numFmt formatCode="0" sourceLinked="1"/>
        <c:majorTickMark val="out"/>
        <c:minorTickMark val="none"/>
        <c:tickLblPos val="nextTo"/>
        <c:crossAx val="769322776"/>
        <c:crosses val="max"/>
        <c:crossBetween val="between"/>
      </c:valAx>
      <c:catAx>
        <c:axId val="769322776"/>
        <c:scaling>
          <c:orientation val="minMax"/>
        </c:scaling>
        <c:delete val="1"/>
        <c:axPos val="b"/>
        <c:numFmt formatCode="General" sourceLinked="1"/>
        <c:majorTickMark val="out"/>
        <c:minorTickMark val="none"/>
        <c:tickLblPos val="nextTo"/>
        <c:crossAx val="769327368"/>
        <c:crosses val="autoZero"/>
        <c:auto val="1"/>
        <c:lblAlgn val="ctr"/>
        <c:lblOffset val="100"/>
        <c:noMultiLvlLbl val="0"/>
      </c:catAx>
    </c:plotArea>
    <c:legend>
      <c:legendPos val="b"/>
      <c:legendEntry>
        <c:idx val="2"/>
        <c:delete val="1"/>
      </c:legendEntry>
      <c:layout>
        <c:manualLayout>
          <c:xMode val="edge"/>
          <c:yMode val="edge"/>
          <c:x val="9.6179134444861827E-2"/>
          <c:y val="0.94523335931248342"/>
          <c:w val="0.80605610414209106"/>
          <c:h val="2.8987931323505908E-2"/>
        </c:manualLayout>
      </c:layout>
      <c:overlay val="0"/>
    </c:legend>
    <c:plotVisOnly val="1"/>
    <c:dispBlanksAs val="gap"/>
    <c:showDLblsOverMax val="0"/>
  </c:chart>
  <c:spPr>
    <a:noFill/>
    <a:ln>
      <a:noFill/>
    </a:ln>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ysClr val="windowText" lastClr="000000"/>
                </a:solidFill>
                <a:latin typeface="+mn-lt"/>
                <a:ea typeface="Noto Sans" panose="020B0502040504020204" pitchFamily="34" charset="0"/>
                <a:cs typeface="Noto Sans" panose="020B0502040504020204" pitchFamily="34" charset="0"/>
              </a:defRPr>
            </a:pPr>
            <a:r>
              <a:rPr lang="en-US" sz="1200" b="1" i="0" u="none" strike="noStrike" kern="1200" spc="0" baseline="0">
                <a:solidFill>
                  <a:srgbClr val="000F47"/>
                </a:solidFill>
              </a:rPr>
              <a:t>Catastrophe Bond Limit </a:t>
            </a:r>
          </a:p>
        </c:rich>
      </c:tx>
      <c:overlay val="0"/>
      <c:spPr>
        <a:noFill/>
        <a:ln>
          <a:noFill/>
        </a:ln>
        <a:effectLst/>
      </c:spPr>
      <c:txPr>
        <a:bodyPr rot="0" spcFirstLastPara="1" vertOverflow="ellipsis" vert="horz" wrap="square" anchor="ctr" anchorCtr="1"/>
        <a:lstStyle/>
        <a:p>
          <a:pPr>
            <a:defRPr sz="1200" b="0" i="0" u="none" strike="noStrike" kern="1200" spc="0" baseline="0">
              <a:solidFill>
                <a:sysClr val="windowText" lastClr="000000"/>
              </a:solidFill>
              <a:latin typeface="+mn-lt"/>
              <a:ea typeface="Noto Sans" panose="020B0502040504020204" pitchFamily="34" charset="0"/>
              <a:cs typeface="Noto Sans" panose="020B0502040504020204" pitchFamily="34" charset="0"/>
            </a:defRPr>
          </a:pPr>
          <a:endParaRPr lang="en-US"/>
        </a:p>
      </c:txPr>
    </c:title>
    <c:autoTitleDeleted val="0"/>
    <c:plotArea>
      <c:layout>
        <c:manualLayout>
          <c:layoutTarget val="inner"/>
          <c:xMode val="edge"/>
          <c:yMode val="edge"/>
          <c:x val="6.0398719597128475E-2"/>
          <c:y val="7.0381334351922592E-2"/>
          <c:w val="0.91496316832744029"/>
          <c:h val="0.79458046855105691"/>
        </c:manualLayout>
      </c:layout>
      <c:barChart>
        <c:barDir val="col"/>
        <c:grouping val="clustered"/>
        <c:varyColors val="0"/>
        <c:ser>
          <c:idx val="0"/>
          <c:order val="0"/>
          <c:tx>
            <c:strRef>
              <c:f>'[Cat Bond Issued and Outstanding - 09082026.xlsx]Sheet1'!$F$3</c:f>
              <c:strCache>
                <c:ptCount val="1"/>
                <c:pt idx="0">
                  <c:v>New Issuances</c:v>
                </c:pt>
              </c:strCache>
            </c:strRef>
          </c:tx>
          <c:spPr>
            <a:solidFill>
              <a:schemeClr val="accent1"/>
            </a:solidFill>
            <a:ln>
              <a:noFill/>
            </a:ln>
            <a:effectLst/>
          </c:spPr>
          <c:invertIfNegative val="0"/>
          <c:dLbls>
            <c:numFmt formatCode="&quot;$&quot;#,##0.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Noto Sans" panose="020B0502040504020204" pitchFamily="34" charset="0"/>
                    <a:cs typeface="Noto Sans" panose="020B0502040504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'[Cat Bond Issued and Outstanding - 09082026.xlsx]Sheet1'!$B$8:$B$34</c:f>
              <c:strCache>
                <c:ptCount val="19"/>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6M2026</c:v>
                </c:pt>
              </c:strCache>
              <c:extLst/>
            </c:strRef>
          </c:cat>
          <c:val>
            <c:numRef>
              <c:f>'[Cat Bond Issued and Outstanding - 09082026.xlsx]Sheet1'!$F$8:$F$34</c:f>
              <c:numCache>
                <c:formatCode>#,##0.0_);\(#,##0.0\)</c:formatCode>
                <c:ptCount val="19"/>
                <c:pt idx="0">
                  <c:v>3009.88</c:v>
                </c:pt>
                <c:pt idx="1">
                  <c:v>3395.9599999999996</c:v>
                </c:pt>
                <c:pt idx="2">
                  <c:v>4599.92</c:v>
                </c:pt>
                <c:pt idx="3">
                  <c:v>4107.1450000000004</c:v>
                </c:pt>
                <c:pt idx="4">
                  <c:v>5855.329999999999</c:v>
                </c:pt>
                <c:pt idx="5">
                  <c:v>7083</c:v>
                </c:pt>
                <c:pt idx="6">
                  <c:v>8026.6988207547165</c:v>
                </c:pt>
                <c:pt idx="7">
                  <c:v>5917.1750000000002</c:v>
                </c:pt>
                <c:pt idx="8">
                  <c:v>5445</c:v>
                </c:pt>
                <c:pt idx="9">
                  <c:v>10434.492000000002</c:v>
                </c:pt>
                <c:pt idx="10">
                  <c:v>9194</c:v>
                </c:pt>
                <c:pt idx="11">
                  <c:v>5259.25</c:v>
                </c:pt>
                <c:pt idx="12">
                  <c:v>10774.969800000001</c:v>
                </c:pt>
                <c:pt idx="13">
                  <c:v>12463.1</c:v>
                </c:pt>
                <c:pt idx="14">
                  <c:v>9361.5</c:v>
                </c:pt>
                <c:pt idx="15">
                  <c:v>15408.990000000002</c:v>
                </c:pt>
                <c:pt idx="16">
                  <c:v>17040.580000000002</c:v>
                </c:pt>
                <c:pt idx="17">
                  <c:v>24458.59</c:v>
                </c:pt>
                <c:pt idx="18">
                  <c:v>18146.239999999998</c:v>
                </c:pt>
              </c:numCache>
              <c:extLst/>
            </c:numRef>
          </c:val>
          <c:extLst>
            <c:ext xmlns:c16="http://schemas.microsoft.com/office/drawing/2014/chart" uri="{C3380CC4-5D6E-409C-BE32-E72D297353CC}">
              <c16:uniqueId val="{00000000-C492-456E-9EC4-5D326C6DBDB8}"/>
            </c:ext>
          </c:extLst>
        </c:ser>
        <c:dLbls>
          <c:showLegendKey val="0"/>
          <c:showVal val="0"/>
          <c:showCatName val="0"/>
          <c:showSerName val="0"/>
          <c:showPercent val="0"/>
          <c:showBubbleSize val="0"/>
        </c:dLbls>
        <c:gapWidth val="29"/>
        <c:overlap val="-27"/>
        <c:axId val="80831007"/>
        <c:axId val="1648186991"/>
      </c:barChart>
      <c:lineChart>
        <c:grouping val="stacked"/>
        <c:varyColors val="0"/>
        <c:ser>
          <c:idx val="1"/>
          <c:order val="1"/>
          <c:tx>
            <c:strRef>
              <c:f>'[Cat Bond Issued and Outstanding - 09082026.xlsx]Sheet1'!$I$3</c:f>
              <c:strCache>
                <c:ptCount val="1"/>
                <c:pt idx="0">
                  <c:v>Outstanding Catastophe Bond Limit</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numFmt formatCode="&quot;$&quot;#,##0.0" sourceLinked="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Noto Sans" panose="020B0502040504020204" pitchFamily="34" charset="0"/>
                    <a:cs typeface="Noto Sans" panose="020B0502040504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'[Cat Bond Issued and Outstanding - 09082026.xlsx]Sheet1'!$B$8:$B$34</c:f>
              <c:strCache>
                <c:ptCount val="19"/>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pt idx="18">
                  <c:v>6M2026</c:v>
                </c:pt>
              </c:strCache>
              <c:extLst/>
            </c:strRef>
          </c:cat>
          <c:val>
            <c:numRef>
              <c:f>'[Cat Bond Issued and Outstanding - 09082026.xlsx]Sheet1'!$I$8:$I$34</c:f>
              <c:numCache>
                <c:formatCode>#,##0.0_);\(#,##0.0\)</c:formatCode>
                <c:ptCount val="19"/>
                <c:pt idx="0">
                  <c:v>12538.604000000001</c:v>
                </c:pt>
                <c:pt idx="1">
                  <c:v>12508.213999999998</c:v>
                </c:pt>
                <c:pt idx="2">
                  <c:v>12195.734</c:v>
                </c:pt>
                <c:pt idx="3">
                  <c:v>12342.755000000001</c:v>
                </c:pt>
                <c:pt idx="4">
                  <c:v>14839.345000000001</c:v>
                </c:pt>
                <c:pt idx="5">
                  <c:v>18576.915000000001</c:v>
                </c:pt>
                <c:pt idx="6">
                  <c:v>22867.848820754716</c:v>
                </c:pt>
                <c:pt idx="7">
                  <c:v>22426.203820754719</c:v>
                </c:pt>
                <c:pt idx="8">
                  <c:v>22463.873820754718</c:v>
                </c:pt>
                <c:pt idx="9">
                  <c:v>25416.316999999999</c:v>
                </c:pt>
                <c:pt idx="10">
                  <c:v>28870.666999999998</c:v>
                </c:pt>
                <c:pt idx="11">
                  <c:v>28530.242000000002</c:v>
                </c:pt>
                <c:pt idx="12">
                  <c:v>29917.211799999997</c:v>
                </c:pt>
                <c:pt idx="13">
                  <c:v>32367.771799999999</c:v>
                </c:pt>
                <c:pt idx="14">
                  <c:v>34535.469799999999</c:v>
                </c:pt>
                <c:pt idx="15">
                  <c:v>41766.959799999997</c:v>
                </c:pt>
                <c:pt idx="16">
                  <c:v>46856.17</c:v>
                </c:pt>
                <c:pt idx="17">
                  <c:v>58223.66</c:v>
                </c:pt>
                <c:pt idx="18">
                  <c:v>62353.210000000006</c:v>
                </c:pt>
              </c:numCache>
              <c:extLst/>
            </c:numRef>
          </c:val>
          <c:smooth val="0"/>
          <c:extLst>
            <c:ext xmlns:c16="http://schemas.microsoft.com/office/drawing/2014/chart" uri="{C3380CC4-5D6E-409C-BE32-E72D297353CC}">
              <c16:uniqueId val="{00000001-C492-456E-9EC4-5D326C6DBDB8}"/>
            </c:ext>
          </c:extLst>
        </c:ser>
        <c:dLbls>
          <c:showLegendKey val="0"/>
          <c:showVal val="0"/>
          <c:showCatName val="0"/>
          <c:showSerName val="0"/>
          <c:showPercent val="0"/>
          <c:showBubbleSize val="0"/>
        </c:dLbls>
        <c:marker val="1"/>
        <c:smooth val="0"/>
        <c:axId val="80831007"/>
        <c:axId val="1648186991"/>
      </c:lineChart>
      <c:catAx>
        <c:axId val="80831007"/>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Noto Sans" panose="020B0502040504020204" pitchFamily="34" charset="0"/>
                <a:cs typeface="Noto Sans" panose="020B0502040504020204" pitchFamily="34" charset="0"/>
              </a:defRPr>
            </a:pPr>
            <a:endParaRPr lang="en-US"/>
          </a:p>
        </c:txPr>
        <c:crossAx val="1648186991"/>
        <c:crosses val="autoZero"/>
        <c:auto val="1"/>
        <c:lblAlgn val="ctr"/>
        <c:lblOffset val="100"/>
        <c:noMultiLvlLbl val="0"/>
      </c:catAx>
      <c:valAx>
        <c:axId val="1648186991"/>
        <c:scaling>
          <c:orientation val="minMax"/>
          <c:max val="65000"/>
        </c:scaling>
        <c:delete val="0"/>
        <c:axPos val="l"/>
        <c:majorGridlines>
          <c:spPr>
            <a:ln w="9525" cap="flat" cmpd="sng" algn="ctr">
              <a:solidFill>
                <a:schemeClr val="accent6">
                  <a:lumMod val="40000"/>
                  <a:lumOff val="60000"/>
                </a:schemeClr>
              </a:solidFill>
              <a:round/>
            </a:ln>
            <a:effectLst/>
          </c:spPr>
        </c:majorGridlines>
        <c:numFmt formatCode="&quot;$&quot;#,##0&quot;B&quot;"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Noto Sans" panose="020B0502040504020204" pitchFamily="34" charset="0"/>
                <a:cs typeface="Noto Sans" panose="020B0502040504020204" pitchFamily="34" charset="0"/>
              </a:defRPr>
            </a:pPr>
            <a:endParaRPr lang="en-US"/>
          </a:p>
        </c:txPr>
        <c:crossAx val="80831007"/>
        <c:crosses val="autoZero"/>
        <c:crossBetween val="between"/>
        <c:majorUnit val="5000"/>
        <c:dispUnits>
          <c:builtInUnit val="thousan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Noto Sans" panose="020B0502040504020204" pitchFamily="34" charset="0"/>
              <a:cs typeface="Noto Sans" panose="020B050204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a:solidFill>
            <a:sysClr val="windowText" lastClr="000000"/>
          </a:solidFill>
          <a:latin typeface="+mn-lt"/>
          <a:ea typeface="Noto Sans" panose="020B0502040504020204" pitchFamily="34" charset="0"/>
          <a:cs typeface="Noto Sans" panose="020B0502040504020204" pitchFamily="34" charset="0"/>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'CoE and VAD'!$C$18:$C$31</cx:f>
        <cx:lvl ptCount="14">
          <cx:pt idx="0">2017A</cx:pt>
          <cx:pt idx="1">2018A</cx:pt>
          <cx:pt idx="2">2019A</cx:pt>
          <cx:pt idx="3">2020A</cx:pt>
          <cx:pt idx="4">2021A</cx:pt>
          <cx:pt idx="5">2022A</cx:pt>
          <cx:pt idx="6">Cumul. 2017A-22A</cx:pt>
          <cx:pt idx="7">2023A</cx:pt>
          <cx:pt idx="8">2024A</cx:pt>
          <cx:pt idx="9">2025A</cx:pt>
          <cx:pt idx="10">2026E</cx:pt>
          <cx:pt idx="11">2027E</cx:pt>
          <cx:pt idx="12">2028E</cx:pt>
          <cx:pt idx="13">Cumul. 2017A-28E</cx:pt>
        </cx:lvl>
      </cx:strDim>
      <cx:numDim type="val">
        <cx:f>'CoE and VAD'!$D$18:$D$31</cx:f>
        <cx:lvl ptCount="14" formatCode="_-* #,##0_-;\-* #,##0_-;_-* &quot;-&quot;??_-;_-@_-">
          <cx:pt idx="0">-7164.4221393388916</cx:pt>
          <cx:pt idx="1">-7031.3604523046524</cx:pt>
          <cx:pt idx="2">2860.1858022346455</cx:pt>
          <cx:pt idx="3">-6789.3793447343496</cx:pt>
          <cx:pt idx="4">2086.9816065322352</cx:pt>
          <cx:pt idx="5">-6112.6701724147379</cx:pt>
          <cx:pt idx="6">-22150.664700025747</cx:pt>
          <cx:pt idx="7">16067.666587120926</cx:pt>
          <cx:pt idx="8">10540.420558659462</cx:pt>
          <cx:pt idx="9">17090.493014167645</cx:pt>
          <cx:pt idx="10">13913.351588185087</cx:pt>
          <cx:pt idx="11">13442.392701144263</cx:pt>
          <cx:pt idx="12">14420.000346769548</cx:pt>
          <cx:pt idx="13">63323.660096021187</cx:pt>
        </cx:lvl>
      </cx:numDim>
    </cx:data>
  </cx:chartData>
  <cx:chart>
    <cx:title pos="t" align="ctr" overlay="0">
      <cx:tx>
        <cx:txData>
          <cx:v>GC RI Composite Net Income Over (Below) CoE Cumulative Over 2017A to 2027E</cx:v>
        </cx:txData>
      </cx:tx>
      <cx:txPr>
        <a:bodyPr spcFirstLastPara="1" vertOverflow="ellipsis" horzOverflow="overflow" wrap="square" lIns="0" tIns="0" rIns="0" bIns="0" anchor="ctr" anchorCtr="1"/>
        <a:lstStyle/>
        <a:p>
          <a:pPr algn="ctr" rtl="0">
            <a:defRPr sz="1200" b="1">
              <a:solidFill>
                <a:schemeClr val="tx1"/>
              </a:solidFill>
              <a:latin typeface="Arial (Headings)"/>
              <a:ea typeface="Arial (Headings)"/>
              <a:cs typeface="Arial (Headings)"/>
            </a:defRPr>
          </a:pPr>
          <a:r>
            <a:rPr lang="en-US" sz="1200" b="1" i="0" u="none" strike="noStrike" baseline="0">
              <a:solidFill>
                <a:schemeClr val="tx1"/>
              </a:solidFill>
              <a:latin typeface="Arial (Headings)"/>
            </a:rPr>
            <a:t>GC RI Composite Net Income Over (Below) CoE Cumulative Over 2017A to 2027E</a:t>
          </a:r>
        </a:p>
      </cx:txPr>
    </cx:title>
    <cx:plotArea>
      <cx:plotAreaRegion>
        <cx:series layoutId="waterfall" uniqueId="{118CD837-A20C-419A-A435-63108D6BA0DC}">
          <cx:spPr>
            <a:solidFill>
              <a:srgbClr val="FF0000"/>
            </a:solidFill>
            <a:ln>
              <a:noFill/>
            </a:ln>
          </cx:spPr>
          <cx:dataPt idx="2">
            <cx:spPr>
              <a:solidFill>
                <a:srgbClr val="00B050"/>
              </a:solidFill>
            </cx:spPr>
          </cx:dataPt>
          <cx:dataPt idx="4">
            <cx:spPr>
              <a:solidFill>
                <a:srgbClr val="00B050"/>
              </a:solidFill>
            </cx:spPr>
          </cx:dataPt>
          <cx:dataPt idx="7">
            <cx:spPr>
              <a:solidFill>
                <a:srgbClr val="00B050"/>
              </a:solidFill>
            </cx:spPr>
          </cx:dataPt>
          <cx:dataPt idx="8">
            <cx:spPr>
              <a:solidFill>
                <a:srgbClr val="00B050"/>
              </a:solidFill>
            </cx:spPr>
          </cx:dataPt>
          <cx:dataPt idx="9">
            <cx:spPr>
              <a:solidFill>
                <a:srgbClr val="00B050"/>
              </a:solidFill>
            </cx:spPr>
          </cx:dataPt>
          <cx:dataPt idx="10">
            <cx:spPr>
              <a:solidFill>
                <a:srgbClr val="00B050"/>
              </a:solidFill>
            </cx:spPr>
          </cx:dataPt>
          <cx:dataPt idx="11">
            <cx:spPr>
              <a:solidFill>
                <a:srgbClr val="00B050"/>
              </a:solidFill>
            </cx:spPr>
          </cx:dataPt>
          <cx:dataPt idx="12">
            <cx:spPr>
              <a:solidFill>
                <a:srgbClr val="00B050"/>
              </a:solidFill>
            </cx:spPr>
          </cx:dataPt>
          <cx:dataPt idx="13">
            <cx:spPr>
              <a:solidFill>
                <a:srgbClr val="00B050"/>
              </a:solidFill>
            </cx:spPr>
          </cx:dataPt>
          <cx:dataLabels pos="outEnd">
            <cx:numFmt formatCode="$0.0&quot;B&quot;" sourceLinked="0"/>
            <cx:txPr>
              <a:bodyPr spcFirstLastPara="1" vertOverflow="ellipsis" horzOverflow="overflow" wrap="square" lIns="0" tIns="0" rIns="0" bIns="0" anchor="ctr" anchorCtr="1"/>
              <a:lstStyle/>
              <a:p>
                <a:pPr algn="ctr" rtl="0">
                  <a:defRPr>
                    <a:solidFill>
                      <a:srgbClr val="FF0000"/>
                    </a:solidFill>
                    <a:latin typeface="Arial (Headings)"/>
                    <a:ea typeface="Arial (Headings)"/>
                    <a:cs typeface="Arial (Headings)"/>
                  </a:defRPr>
                </a:pPr>
                <a:endParaRPr lang="en-US" sz="900" b="0" i="0" u="none" strike="noStrike" baseline="0">
                  <a:solidFill>
                    <a:srgbClr val="FF0000"/>
                  </a:solidFill>
                  <a:latin typeface="Arial (Headings)"/>
                </a:endParaRPr>
              </a:p>
            </cx:txPr>
            <cx:visibility seriesName="0" categoryName="0" value="1"/>
            <cx:separator>, </cx:separator>
            <cx:dataLabel idx="2">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$2.9B</a:t>
                  </a:r>
                </a:p>
              </cx:txPr>
              <cx:visibility seriesName="0" categoryName="0" value="1"/>
              <cx:separator>, </cx:separator>
            </cx:dataLabel>
            <cx:dataLabel idx="4">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$2.1B</a:t>
                  </a:r>
                </a:p>
              </cx:txPr>
              <cx:visibility seriesName="0" categoryName="0" value="1"/>
              <cx:separator>, </cx:separator>
            </cx:dataLabel>
            <cx:dataLabel idx="7">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$16.1B</a:t>
                  </a:r>
                </a:p>
              </cx:txPr>
              <cx:visibility seriesName="0" categoryName="0" value="1"/>
              <cx:separator>, </cx:separator>
            </cx:dataLabel>
            <cx:dataLabel idx="8">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$10.5B</a:t>
                  </a:r>
                </a:p>
              </cx:txPr>
              <cx:visibility seriesName="0" categoryName="0" value="1"/>
              <cx:separator>, </cx:separator>
            </cx:dataLabel>
            <cx:dataLabel idx="9">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$17.1B</a:t>
                  </a:r>
                </a:p>
              </cx:txPr>
              <cx:visibility seriesName="0" categoryName="0" value="1"/>
              <cx:separator>, </cx:separator>
            </cx:dataLabel>
            <cx:dataLabel idx="10">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$13.9B</a:t>
                  </a:r>
                </a:p>
              </cx:txPr>
              <cx:visibility seriesName="0" categoryName="0" value="1"/>
              <cx:separator>, </cx:separator>
            </cx:dataLabel>
            <cx:dataLabel idx="11">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$13.4B</a:t>
                  </a:r>
                </a:p>
              </cx:txPr>
              <cx:visibility seriesName="0" categoryName="0" value="1"/>
              <cx:separator>, </cx:separator>
            </cx:dataLabel>
            <cx:dataLabel idx="12">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Calibri" panose="020F0502020204030204"/>
                    </a:rPr>
                    <a:t>$14.4B</a:t>
                  </a:r>
                </a:p>
              </cx:txPr>
              <cx:visibility seriesName="0" categoryName="0" value="1"/>
              <cx:separator>, </cx:separator>
            </cx:dataLabel>
            <cx:dataLabel idx="13">
              <cx:numFmt formatCode="$0.0&quot;B&quot;" sourceLinked="0"/>
              <cx:txPr>
                <a:bodyPr spcFirstLastPara="1" vertOverflow="ellipsis" horzOverflow="overflow" wrap="square" lIns="0" tIns="0" rIns="0" bIns="0" anchor="ctr" anchorCtr="1"/>
                <a:lstStyle/>
                <a:p>
                  <a:pPr algn="ctr" rtl="0">
                    <a:defRPr>
                      <a:solidFill>
                        <a:srgbClr val="00B050"/>
                      </a:solidFill>
                    </a:defRPr>
                  </a:pPr>
                  <a:r>
                    <a:rPr lang="en-US" sz="900" b="0" i="0" u="none" strike="noStrike" baseline="0">
                      <a:solidFill>
                        <a:srgbClr val="00B050"/>
                      </a:solidFill>
                      <a:latin typeface="Arial (Headings)"/>
                    </a:rPr>
                    <a:t>$63.3B</a:t>
                  </a:r>
                </a:p>
              </cx:txPr>
              <cx:visibility seriesName="0" categoryName="0" value="1"/>
              <cx:separator>, </cx:separator>
            </cx:dataLabel>
          </cx:dataLabels>
          <cx:dataId val="0"/>
          <cx:layoutPr>
            <cx:subtotals>
              <cx:idx val="6"/>
              <cx:idx val="13"/>
            </cx:subtotals>
          </cx:layoutPr>
        </cx:series>
      </cx:plotAreaRegion>
      <cx:axis id="0">
        <cx:catScaling gapWidth="0.5"/>
        <cx:tickLabels/>
        <cx:txPr>
          <a:bodyPr vertOverflow="overflow" horzOverflow="overflow" wrap="square" lIns="0" tIns="0" rIns="0" bIns="0"/>
          <a:lstStyle/>
          <a:p>
            <a:pPr algn="ctr" rtl="0">
              <a:defRPr sz="750" b="0" i="0">
                <a:solidFill>
                  <a:schemeClr val="tx1"/>
                </a:solidFill>
                <a:latin typeface="Arial (Headings)"/>
                <a:ea typeface="Arial (Headings)"/>
                <a:cs typeface="Arial (Headings)"/>
              </a:defRPr>
            </a:pPr>
            <a:endParaRPr lang="en-GB" sz="750">
              <a:solidFill>
                <a:schemeClr val="tx1"/>
              </a:solidFill>
              <a:latin typeface="Arial (Headings)"/>
            </a:endParaRPr>
          </a:p>
        </cx:txPr>
      </cx:axis>
      <cx:axis id="1">
        <cx:valScaling/>
        <cx:units unit="thousands"/>
        <cx:majorGridlines/>
        <cx:tickLabels/>
        <cx:numFmt formatCode="$0&quot;B&quot;" sourceLinked="0"/>
        <cx:txPr>
          <a:bodyPr vertOverflow="overflow" horzOverflow="overflow" wrap="square" lIns="0" tIns="0" rIns="0" bIns="0"/>
          <a:lstStyle/>
          <a:p>
            <a:pPr algn="ctr" rtl="0">
              <a:defRPr sz="1000" b="0" i="0">
                <a:solidFill>
                  <a:schemeClr val="tx1"/>
                </a:solidFill>
                <a:latin typeface="Arial (Headings)"/>
                <a:ea typeface="Arial (Headings)"/>
                <a:cs typeface="Arial (Headings)"/>
              </a:defRPr>
            </a:pPr>
            <a:endParaRPr lang="en-GB" sz="1000">
              <a:solidFill>
                <a:schemeClr val="tx1"/>
              </a:solidFill>
              <a:latin typeface="Arial (Headings)"/>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0.98196</cdr:x>
      <cdr:y>0.29262</cdr:y>
    </cdr:from>
    <cdr:to>
      <cdr:x>0.99715</cdr:x>
      <cdr:y>0.62451</cdr:y>
    </cdr:to>
    <cdr:sp macro="" textlink="">
      <cdr:nvSpPr>
        <cdr:cNvPr id="4" name="TextBox 15">
          <a:extLst xmlns:a="http://schemas.openxmlformats.org/drawingml/2006/main">
            <a:ext uri="{FF2B5EF4-FFF2-40B4-BE49-F238E27FC236}">
              <a16:creationId xmlns:a16="http://schemas.microsoft.com/office/drawing/2014/main" id="{9C8C67CF-485B-AB22-38BB-1747FE0C6F42}"/>
            </a:ext>
          </a:extLst>
        </cdr:cNvPr>
        <cdr:cNvSpPr txBox="1"/>
      </cdr:nvSpPr>
      <cdr:spPr>
        <a:xfrm xmlns:a="http://schemas.openxmlformats.org/drawingml/2006/main" rot="5400000">
          <a:off x="7259726" y="2035831"/>
          <a:ext cx="1518044" cy="123111"/>
        </a:xfrm>
        <a:prstGeom xmlns:a="http://schemas.openxmlformats.org/drawingml/2006/main" prst="rect">
          <a:avLst/>
        </a:prstGeom>
        <a:noFill xmlns:a="http://schemas.openxmlformats.org/drawingml/2006/main"/>
      </cdr:spPr>
      <cdr:txBody>
        <a:bodyPr xmlns:a="http://schemas.openxmlformats.org/drawingml/2006/main" wrap="none" lIns="0" tIns="0" rIns="0" bIns="0" rtlCol="0">
          <a:spAutoFit/>
        </a:bodyPr>
        <a:lstStyle xmlns:a="http://schemas.openxmlformats.org/drawingml/2006/main">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l"/>
          <a:r>
            <a:rPr lang="en-US" sz="800" dirty="0"/>
            <a:t>P&amp;C (Re)Insurance Pricing Index</a:t>
          </a:r>
        </a:p>
      </cdr:txBody>
    </cdr:sp>
  </cdr:relSizeAnchor>
  <cdr:relSizeAnchor xmlns:cdr="http://schemas.openxmlformats.org/drawingml/2006/chartDrawing">
    <cdr:from>
      <cdr:x>0.1341</cdr:x>
      <cdr:y>0.51977</cdr:y>
    </cdr:from>
    <cdr:to>
      <cdr:x>0.16089</cdr:x>
      <cdr:y>0.56784</cdr:y>
    </cdr:to>
    <cdr:sp macro="" textlink="">
      <cdr:nvSpPr>
        <cdr:cNvPr id="2" name="Oval 1">
          <a:extLst xmlns:a="http://schemas.openxmlformats.org/drawingml/2006/main">
            <a:ext uri="{FF2B5EF4-FFF2-40B4-BE49-F238E27FC236}">
              <a16:creationId xmlns:a16="http://schemas.microsoft.com/office/drawing/2014/main" id="{E64F4EF7-CA95-D2F1-9C94-BF79D83F7C43}"/>
            </a:ext>
          </a:extLst>
        </cdr:cNvPr>
        <cdr:cNvSpPr/>
      </cdr:nvSpPr>
      <cdr:spPr>
        <a:xfrm xmlns:a="http://schemas.openxmlformats.org/drawingml/2006/main">
          <a:off x="1086668" y="2377318"/>
          <a:ext cx="217062" cy="219876"/>
        </a:xfrm>
        <a:prstGeom xmlns:a="http://schemas.openxmlformats.org/drawingml/2006/main" prst="ellipse">
          <a:avLst/>
        </a:prstGeom>
        <a:solidFill xmlns:a="http://schemas.openxmlformats.org/drawingml/2006/main">
          <a:schemeClr val="accent3">
            <a:lumMod val="75000"/>
          </a:schemeClr>
        </a:solidFill>
        <a:ln xmlns:a="http://schemas.openxmlformats.org/drawingml/2006/main">
          <a:noFill/>
        </a:ln>
        <a:effectLst xmlns:a="http://schemas.openxmlformats.org/drawingml/2006/mai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GB"/>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r>
            <a:rPr lang="en-GB" sz="1400" dirty="0">
              <a:solidFill>
                <a:schemeClr val="bg1"/>
              </a:solidFill>
            </a:rPr>
            <a:t>1</a:t>
          </a:r>
        </a:p>
      </cdr:txBody>
    </cdr:sp>
  </cdr:relSizeAnchor>
</c:userShapes>
</file>

<file path=ppt/drawings/drawing2.xml><?xml version="1.0" encoding="utf-8"?>
<c:userShapes xmlns:c="http://schemas.openxmlformats.org/drawingml/2006/chart">
  <cdr:relSizeAnchor xmlns:cdr="http://schemas.openxmlformats.org/drawingml/2006/chartDrawing">
    <cdr:from>
      <cdr:x>0.068</cdr:x>
      <cdr:y>0.07643</cdr:y>
    </cdr:from>
    <cdr:to>
      <cdr:x>0.2081</cdr:x>
      <cdr:y>0.21142</cdr:y>
    </cdr:to>
    <cdr:sp macro="" textlink="">
      <cdr:nvSpPr>
        <cdr:cNvPr id="2" name="TextBox 1">
          <a:extLst xmlns:a="http://schemas.openxmlformats.org/drawingml/2006/main">
            <a:ext uri="{FF2B5EF4-FFF2-40B4-BE49-F238E27FC236}">
              <a16:creationId xmlns:a16="http://schemas.microsoft.com/office/drawing/2014/main" id="{1C9E2812-CF89-2F2D-6E05-0440C77E4479}"/>
            </a:ext>
          </a:extLst>
        </cdr:cNvPr>
        <cdr:cNvSpPr txBox="1"/>
      </cdr:nvSpPr>
      <cdr:spPr>
        <a:xfrm xmlns:a="http://schemas.openxmlformats.org/drawingml/2006/main">
          <a:off x="520884" y="348487"/>
          <a:ext cx="1073120" cy="615553"/>
        </a:xfrm>
        <a:prstGeom xmlns:a="http://schemas.openxmlformats.org/drawingml/2006/main" prst="rect">
          <a:avLst/>
        </a:prstGeom>
        <a:noFill xmlns:a="http://schemas.openxmlformats.org/drawingml/2006/main"/>
      </cdr:spPr>
      <cdr:txBody>
        <a:bodyPr xmlns:a="http://schemas.openxmlformats.org/drawingml/2006/main" vertOverflow="clip" wrap="square" lIns="0" tIns="0" rIns="0" bIns="0" rtlCol="0">
          <a:spAutoFit/>
        </a:bodyPr>
        <a:lstStyle xmlns:a="http://schemas.openxmlformats.org/drawingml/2006/main"/>
        <a:p xmlns:a="http://schemas.openxmlformats.org/drawingml/2006/main">
          <a:pPr algn="l"/>
          <a:r>
            <a:rPr lang="en-US" sz="1000" dirty="0">
              <a:solidFill>
                <a:schemeClr val="tx1"/>
              </a:solidFill>
              <a:latin typeface="Aptos Display" panose="020B0004020202020204" pitchFamily="34" charset="0"/>
            </a:rPr>
            <a:t>2005 KRW losses led to a spike in US cat ROL; other regions unaffected</a:t>
          </a:r>
        </a:p>
      </cdr:txBody>
    </cdr:sp>
  </cdr:relSizeAnchor>
  <cdr:relSizeAnchor xmlns:cdr="http://schemas.openxmlformats.org/drawingml/2006/chartDrawing">
    <cdr:from>
      <cdr:x>0.27216</cdr:x>
      <cdr:y>0.6514</cdr:y>
    </cdr:from>
    <cdr:to>
      <cdr:x>0.4607</cdr:x>
      <cdr:y>0.7864</cdr:y>
    </cdr:to>
    <cdr:sp macro="" textlink="">
      <cdr:nvSpPr>
        <cdr:cNvPr id="3" name="TextBox 1">
          <a:extLst xmlns:a="http://schemas.openxmlformats.org/drawingml/2006/main">
            <a:ext uri="{FF2B5EF4-FFF2-40B4-BE49-F238E27FC236}">
              <a16:creationId xmlns:a16="http://schemas.microsoft.com/office/drawing/2014/main" id="{A6621CBF-DE6A-5AE5-51D1-DB4E54B55E43}"/>
            </a:ext>
          </a:extLst>
        </cdr:cNvPr>
        <cdr:cNvSpPr txBox="1"/>
      </cdr:nvSpPr>
      <cdr:spPr>
        <a:xfrm xmlns:a="http://schemas.openxmlformats.org/drawingml/2006/main">
          <a:off x="2084649" y="2970307"/>
          <a:ext cx="1444156" cy="615553"/>
        </a:xfrm>
        <a:prstGeom xmlns:a="http://schemas.openxmlformats.org/drawingml/2006/main" prst="rect">
          <a:avLst/>
        </a:prstGeom>
        <a:noFill xmlns:a="http://schemas.openxmlformats.org/drawingml/2006/main"/>
        <a:ln xmlns:a="http://schemas.openxmlformats.org/drawingml/2006/main">
          <a:noFill/>
          <a:prstDash val="dash"/>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indent="-228600">
            <a:spcBef>
              <a:spcPct val="0"/>
            </a:spcBef>
            <a:defRPr/>
          </a:pPr>
          <a:r>
            <a:rPr lang="en-US" sz="1000" kern="1200" dirty="0">
              <a:solidFill>
                <a:schemeClr val="tx1"/>
              </a:solidFill>
              <a:latin typeface="Aptos Display" panose="020B0004020202020204" pitchFamily="34" charset="0"/>
            </a:rPr>
            <a:t>2011 Earthquakes in </a:t>
          </a:r>
          <a:r>
            <a:rPr lang="en-US" sz="1000" dirty="0">
              <a:solidFill>
                <a:schemeClr val="tx1"/>
              </a:solidFill>
              <a:latin typeface="Aptos Display" panose="020B0004020202020204" pitchFamily="34" charset="0"/>
            </a:rPr>
            <a:t>Japan and New Zealand drove pricing up in APAC, with marginal impact for US</a:t>
          </a:r>
        </a:p>
      </cdr:txBody>
    </cdr:sp>
  </cdr:relSizeAnchor>
  <cdr:relSizeAnchor xmlns:cdr="http://schemas.openxmlformats.org/drawingml/2006/chartDrawing">
    <cdr:from>
      <cdr:x>0.3424</cdr:x>
      <cdr:y>0.47589</cdr:y>
    </cdr:from>
    <cdr:to>
      <cdr:x>0.36479</cdr:x>
      <cdr:y>0.6514</cdr:y>
    </cdr:to>
    <cdr:cxnSp macro="">
      <cdr:nvCxnSpPr>
        <cdr:cNvPr id="5" name="Straight Arrow Connector 4">
          <a:extLst xmlns:a="http://schemas.openxmlformats.org/drawingml/2006/main">
            <a:ext uri="{FF2B5EF4-FFF2-40B4-BE49-F238E27FC236}">
              <a16:creationId xmlns:a16="http://schemas.microsoft.com/office/drawing/2014/main" id="{C6729CA8-D7A9-E437-E8E7-92C4BC56CB1F}"/>
            </a:ext>
          </a:extLst>
        </cdr:cNvPr>
        <cdr:cNvCxnSpPr/>
      </cdr:nvCxnSpPr>
      <cdr:spPr>
        <a:xfrm xmlns:a="http://schemas.openxmlformats.org/drawingml/2006/main" flipH="1" flipV="1">
          <a:off x="2622704" y="2169986"/>
          <a:ext cx="171450" cy="800321"/>
        </a:xfrm>
        <a:prstGeom xmlns:a="http://schemas.openxmlformats.org/drawingml/2006/main" prst="straightConnector1">
          <a:avLst/>
        </a:prstGeom>
        <a:ln xmlns:a="http://schemas.openxmlformats.org/drawingml/2006/main" w="12700">
          <a:solidFill>
            <a:schemeClr val="tx1"/>
          </a:solidFill>
          <a:prstDash val="dash"/>
          <a:tailEnd type="triangle"/>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0.50158</cdr:x>
      <cdr:y>0.18143</cdr:y>
    </cdr:from>
    <cdr:to>
      <cdr:x>0.71479</cdr:x>
      <cdr:y>0.35018</cdr:y>
    </cdr:to>
    <cdr:sp macro="" textlink="">
      <cdr:nvSpPr>
        <cdr:cNvPr id="6" name="TextBox 1">
          <a:extLst xmlns:a="http://schemas.openxmlformats.org/drawingml/2006/main">
            <a:ext uri="{FF2B5EF4-FFF2-40B4-BE49-F238E27FC236}">
              <a16:creationId xmlns:a16="http://schemas.microsoft.com/office/drawing/2014/main" id="{B5241F2E-4EEE-7BB4-AC3A-D70D9DE7B710}"/>
            </a:ext>
          </a:extLst>
        </cdr:cNvPr>
        <cdr:cNvSpPr txBox="1"/>
      </cdr:nvSpPr>
      <cdr:spPr>
        <a:xfrm xmlns:a="http://schemas.openxmlformats.org/drawingml/2006/main">
          <a:off x="3841904" y="827304"/>
          <a:ext cx="1633176" cy="769441"/>
        </a:xfrm>
        <a:prstGeom xmlns:a="http://schemas.openxmlformats.org/drawingml/2006/main" prst="rect">
          <a:avLst/>
        </a:prstGeom>
        <a:noFill xmlns:a="http://schemas.openxmlformats.org/drawingml/2006/main"/>
        <a:ln xmlns:a="http://schemas.openxmlformats.org/drawingml/2006/main">
          <a:noFill/>
          <a:prstDash val="dash"/>
        </a:l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indent="-228600">
            <a:spcBef>
              <a:spcPct val="0"/>
            </a:spcBef>
            <a:defRPr/>
          </a:pPr>
          <a:r>
            <a:rPr lang="en-US" sz="1000" kern="1200" dirty="0">
              <a:solidFill>
                <a:schemeClr val="tx1"/>
              </a:solidFill>
              <a:latin typeface="Aptos Display" panose="020B0004020202020204" pitchFamily="34" charset="0"/>
            </a:rPr>
            <a:t>Confluence of events – large CAT losses, SCS, pandemic drove higher prices in the US &amp; Europe, but APAC shift was not as sharp</a:t>
          </a:r>
          <a:endParaRPr lang="en-US" sz="1000" dirty="0">
            <a:solidFill>
              <a:schemeClr val="tx1"/>
            </a:solidFill>
            <a:latin typeface="Aptos Display" panose="020B0004020202020204" pitchFamily="34" charset="0"/>
          </a:endParaRPr>
        </a:p>
      </cdr:txBody>
    </cdr:sp>
  </cdr:relSizeAnchor>
  <cdr:relSizeAnchor xmlns:cdr="http://schemas.openxmlformats.org/drawingml/2006/chartDrawing">
    <cdr:from>
      <cdr:x>0.71919</cdr:x>
      <cdr:y>0.28383</cdr:y>
    </cdr:from>
    <cdr:to>
      <cdr:x>0.82489</cdr:x>
      <cdr:y>0.5345</cdr:y>
    </cdr:to>
    <cdr:cxnSp macro="">
      <cdr:nvCxnSpPr>
        <cdr:cNvPr id="9" name="Straight Arrow Connector 8">
          <a:extLst xmlns:a="http://schemas.openxmlformats.org/drawingml/2006/main">
            <a:ext uri="{FF2B5EF4-FFF2-40B4-BE49-F238E27FC236}">
              <a16:creationId xmlns:a16="http://schemas.microsoft.com/office/drawing/2014/main" id="{615206AE-41C2-645A-AE5D-570AED5FD942}"/>
            </a:ext>
          </a:extLst>
        </cdr:cNvPr>
        <cdr:cNvCxnSpPr/>
      </cdr:nvCxnSpPr>
      <cdr:spPr>
        <a:xfrm xmlns:a="http://schemas.openxmlformats.org/drawingml/2006/main">
          <a:off x="5508779" y="1294244"/>
          <a:ext cx="809625" cy="1143000"/>
        </a:xfrm>
        <a:prstGeom xmlns:a="http://schemas.openxmlformats.org/drawingml/2006/main" prst="straightConnector1">
          <a:avLst/>
        </a:prstGeom>
        <a:ln xmlns:a="http://schemas.openxmlformats.org/drawingml/2006/main" w="12700">
          <a:solidFill>
            <a:schemeClr val="tx1"/>
          </a:solidFill>
          <a:prstDash val="dash"/>
          <a:tailEnd type="triangle"/>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0.71836</cdr:x>
      <cdr:y>0.19401</cdr:y>
    </cdr:from>
    <cdr:to>
      <cdr:x>0.80748</cdr:x>
      <cdr:y>0.28244</cdr:y>
    </cdr:to>
    <cdr:cxnSp macro="">
      <cdr:nvCxnSpPr>
        <cdr:cNvPr id="13" name="Straight Arrow Connector 12">
          <a:extLst xmlns:a="http://schemas.openxmlformats.org/drawingml/2006/main">
            <a:ext uri="{FF2B5EF4-FFF2-40B4-BE49-F238E27FC236}">
              <a16:creationId xmlns:a16="http://schemas.microsoft.com/office/drawing/2014/main" id="{4FF78B4C-0B2E-D4DB-BD53-995055052633}"/>
            </a:ext>
          </a:extLst>
        </cdr:cNvPr>
        <cdr:cNvCxnSpPr/>
      </cdr:nvCxnSpPr>
      <cdr:spPr>
        <a:xfrm xmlns:a="http://schemas.openxmlformats.org/drawingml/2006/main" flipV="1">
          <a:off x="5502429" y="884669"/>
          <a:ext cx="682625" cy="403225"/>
        </a:xfrm>
        <a:prstGeom xmlns:a="http://schemas.openxmlformats.org/drawingml/2006/main" prst="straightConnector1">
          <a:avLst/>
        </a:prstGeom>
        <a:ln xmlns:a="http://schemas.openxmlformats.org/drawingml/2006/main" w="12700">
          <a:solidFill>
            <a:schemeClr val="tx1"/>
          </a:solidFill>
          <a:prstDash val="dash"/>
          <a:tailEnd type="triangle"/>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0.66371</cdr:x>
      <cdr:y>0.25553</cdr:y>
    </cdr:from>
    <cdr:to>
      <cdr:x>0.95944</cdr:x>
      <cdr:y>0.36474</cdr:y>
    </cdr:to>
    <cdr:sp macro="" textlink="">
      <cdr:nvSpPr>
        <cdr:cNvPr id="2" name="TextBox 16">
          <a:extLst xmlns:a="http://schemas.openxmlformats.org/drawingml/2006/main">
            <a:ext uri="{FF2B5EF4-FFF2-40B4-BE49-F238E27FC236}">
              <a16:creationId xmlns:a16="http://schemas.microsoft.com/office/drawing/2014/main" id="{EEA8B800-2412-47F0-81DD-D5DA34ED1149}"/>
            </a:ext>
          </a:extLst>
        </cdr:cNvPr>
        <cdr:cNvSpPr txBox="1"/>
      </cdr:nvSpPr>
      <cdr:spPr>
        <a:xfrm xmlns:a="http://schemas.openxmlformats.org/drawingml/2006/main">
          <a:off x="2291842" y="540124"/>
          <a:ext cx="1021177" cy="230832"/>
        </a:xfrm>
        <a:prstGeom xmlns:a="http://schemas.openxmlformats.org/drawingml/2006/main" prst="rect">
          <a:avLst/>
        </a:prstGeom>
        <a:solidFill xmlns:a="http://schemas.openxmlformats.org/drawingml/2006/main">
          <a:schemeClr val="accent3"/>
        </a:solidFill>
      </cdr:spPr>
      <cdr:txBody>
        <a:bodyPr xmlns:a="http://schemas.openxmlformats.org/drawingml/2006/main" wrap="square" lIns="45720" tIns="45720" rIns="45720" bIns="45720" rtlCol="0">
          <a:spAutoFit/>
        </a:bodyPr>
        <a:lstStyle xmlns:a="http://schemas.openxmlformats.org/drawingml/2006/main">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r>
            <a:rPr lang="en-GB" sz="900" b="1">
              <a:solidFill>
                <a:schemeClr val="bg1"/>
              </a:solidFill>
            </a:rPr>
            <a:t>Change -14.9%</a:t>
          </a:r>
        </a:p>
      </cdr:txBody>
    </cdr:sp>
  </cdr:relSizeAnchor>
</c:userShapes>
</file>

<file path=ppt/drawings/drawing4.xml><?xml version="1.0" encoding="utf-8"?>
<c:userShapes xmlns:c="http://schemas.openxmlformats.org/drawingml/2006/chart">
  <cdr:relSizeAnchor xmlns:cdr="http://schemas.openxmlformats.org/drawingml/2006/chartDrawing">
    <cdr:from>
      <cdr:x>0.5</cdr:x>
      <cdr:y>0.21888</cdr:y>
    </cdr:from>
    <cdr:to>
      <cdr:x>0.81563</cdr:x>
      <cdr:y>0.33059</cdr:y>
    </cdr:to>
    <cdr:sp macro="" textlink="">
      <cdr:nvSpPr>
        <cdr:cNvPr id="2" name="TextBox 8">
          <a:extLst xmlns:a="http://schemas.openxmlformats.org/drawingml/2006/main">
            <a:ext uri="{FF2B5EF4-FFF2-40B4-BE49-F238E27FC236}">
              <a16:creationId xmlns:a16="http://schemas.microsoft.com/office/drawing/2014/main" id="{E2C66FE7-71CC-2289-0111-E521305985AA}"/>
            </a:ext>
          </a:extLst>
        </cdr:cNvPr>
        <cdr:cNvSpPr txBox="1"/>
      </cdr:nvSpPr>
      <cdr:spPr>
        <a:xfrm xmlns:a="http://schemas.openxmlformats.org/drawingml/2006/main">
          <a:off x="1728000" y="452303"/>
          <a:ext cx="1090800" cy="230832"/>
        </a:xfrm>
        <a:prstGeom xmlns:a="http://schemas.openxmlformats.org/drawingml/2006/main" prst="rect">
          <a:avLst/>
        </a:prstGeom>
        <a:solidFill xmlns:a="http://schemas.openxmlformats.org/drawingml/2006/main">
          <a:schemeClr val="accent2"/>
        </a:solidFill>
      </cdr:spPr>
      <cdr:txBody>
        <a:bodyPr xmlns:a="http://schemas.openxmlformats.org/drawingml/2006/main" wrap="square" lIns="45720" tIns="45720" rIns="45720" bIns="45720" rtlCol="0">
          <a:spAutoFit/>
        </a:bodyPr>
        <a:lstStyle xmlns:a="http://schemas.openxmlformats.org/drawingml/2006/main">
          <a:defPPr>
            <a:defRPr lang="en-GB"/>
          </a:defPPr>
          <a:lvl1pPr marL="0" indent="0" algn="l" defTabSz="457200" rtl="0" eaLnBrk="1" latinLnBrk="0" hangingPunct="1">
            <a:defRPr sz="1100" kern="1200">
              <a:solidFill>
                <a:schemeClr val="tx1"/>
              </a:solidFill>
              <a:latin typeface="+mn-lt"/>
              <a:ea typeface="+mn-ea"/>
              <a:cs typeface="+mn-cs"/>
            </a:defRPr>
          </a:lvl1pPr>
          <a:lvl2pPr marL="457200" indent="0" algn="l" defTabSz="457200" rtl="0" eaLnBrk="1" latinLnBrk="0" hangingPunct="1">
            <a:defRPr sz="1100" kern="1200">
              <a:solidFill>
                <a:schemeClr val="tx1"/>
              </a:solidFill>
              <a:latin typeface="+mn-lt"/>
              <a:ea typeface="+mn-ea"/>
              <a:cs typeface="+mn-cs"/>
            </a:defRPr>
          </a:lvl2pPr>
          <a:lvl3pPr marL="914400" indent="0" algn="l" defTabSz="457200" rtl="0" eaLnBrk="1" latinLnBrk="0" hangingPunct="1">
            <a:defRPr sz="1100" kern="1200">
              <a:solidFill>
                <a:schemeClr val="tx1"/>
              </a:solidFill>
              <a:latin typeface="+mn-lt"/>
              <a:ea typeface="+mn-ea"/>
              <a:cs typeface="+mn-cs"/>
            </a:defRPr>
          </a:lvl3pPr>
          <a:lvl4pPr marL="1371600" indent="0" algn="l" defTabSz="457200" rtl="0" eaLnBrk="1" latinLnBrk="0" hangingPunct="1">
            <a:defRPr sz="1100" kern="1200">
              <a:solidFill>
                <a:schemeClr val="tx1"/>
              </a:solidFill>
              <a:latin typeface="+mn-lt"/>
              <a:ea typeface="+mn-ea"/>
              <a:cs typeface="+mn-cs"/>
            </a:defRPr>
          </a:lvl4pPr>
          <a:lvl5pPr marL="1828800" indent="0" algn="l" defTabSz="457200" rtl="0" eaLnBrk="1" latinLnBrk="0" hangingPunct="1">
            <a:defRPr sz="1100" kern="1200">
              <a:solidFill>
                <a:schemeClr val="tx1"/>
              </a:solidFill>
              <a:latin typeface="+mn-lt"/>
              <a:ea typeface="+mn-ea"/>
              <a:cs typeface="+mn-cs"/>
            </a:defRPr>
          </a:lvl5pPr>
          <a:lvl6pPr marL="2286000" indent="0" algn="l" defTabSz="457200" rtl="0" eaLnBrk="1" latinLnBrk="0" hangingPunct="1">
            <a:defRPr sz="1100" kern="1200">
              <a:solidFill>
                <a:schemeClr val="tx1"/>
              </a:solidFill>
              <a:latin typeface="+mn-lt"/>
              <a:ea typeface="+mn-ea"/>
              <a:cs typeface="+mn-cs"/>
            </a:defRPr>
          </a:lvl6pPr>
          <a:lvl7pPr marL="2743200" indent="0" algn="l" defTabSz="457200" rtl="0" eaLnBrk="1" latinLnBrk="0" hangingPunct="1">
            <a:defRPr sz="1100" kern="1200">
              <a:solidFill>
                <a:schemeClr val="tx1"/>
              </a:solidFill>
              <a:latin typeface="+mn-lt"/>
              <a:ea typeface="+mn-ea"/>
              <a:cs typeface="+mn-cs"/>
            </a:defRPr>
          </a:lvl7pPr>
          <a:lvl8pPr marL="3200400" indent="0" algn="l" defTabSz="457200" rtl="0" eaLnBrk="1" latinLnBrk="0" hangingPunct="1">
            <a:defRPr sz="1100" kern="1200">
              <a:solidFill>
                <a:schemeClr val="tx1"/>
              </a:solidFill>
              <a:latin typeface="+mn-lt"/>
              <a:ea typeface="+mn-ea"/>
              <a:cs typeface="+mn-cs"/>
            </a:defRPr>
          </a:lvl8pPr>
          <a:lvl9pPr marL="3657600" indent="0" algn="l" defTabSz="457200" rtl="0" eaLnBrk="1" latinLnBrk="0" hangingPunct="1">
            <a:defRPr sz="1100" kern="1200">
              <a:solidFill>
                <a:schemeClr val="tx1"/>
              </a:solidFill>
              <a:latin typeface="+mn-lt"/>
              <a:ea typeface="+mn-ea"/>
              <a:cs typeface="+mn-cs"/>
            </a:defRPr>
          </a:lvl9pPr>
        </a:lstStyle>
        <a:p xmlns:a="http://schemas.openxmlformats.org/drawingml/2006/main">
          <a:pPr algn="ctr"/>
          <a:r>
            <a:rPr lang="en-GB" sz="900" b="1" dirty="0">
              <a:solidFill>
                <a:schemeClr val="bg1"/>
              </a:solidFill>
              <a:latin typeface="Arial" panose="020B0604020202020204" pitchFamily="34" charset="0"/>
              <a:cs typeface="Arial" panose="020B0604020202020204" pitchFamily="34" charset="0"/>
            </a:rPr>
            <a:t>Change -15.7%</a:t>
          </a:r>
        </a:p>
      </cdr:txBody>
    </cdr:sp>
  </cdr:relSizeAnchor>
</c:userShapes>
</file>

<file path=ppt/drawings/drawing5.xml><?xml version="1.0" encoding="utf-8"?>
<c:userShapes xmlns:c="http://schemas.openxmlformats.org/drawingml/2006/chart">
  <cdr:relSizeAnchor xmlns:cdr="http://schemas.openxmlformats.org/drawingml/2006/chartDrawing">
    <cdr:from>
      <cdr:x>0.56119</cdr:x>
      <cdr:y>0.19841</cdr:y>
    </cdr:from>
    <cdr:to>
      <cdr:x>0.87702</cdr:x>
      <cdr:y>0.30691</cdr:y>
    </cdr:to>
    <cdr:sp macro="" textlink="">
      <cdr:nvSpPr>
        <cdr:cNvPr id="2" name="TextBox 10">
          <a:extLst xmlns:a="http://schemas.openxmlformats.org/drawingml/2006/main">
            <a:ext uri="{FF2B5EF4-FFF2-40B4-BE49-F238E27FC236}">
              <a16:creationId xmlns:a16="http://schemas.microsoft.com/office/drawing/2014/main" id="{357084CF-B2B4-E14A-857D-614CE08438F6}"/>
            </a:ext>
          </a:extLst>
        </cdr:cNvPr>
        <cdr:cNvSpPr txBox="1"/>
      </cdr:nvSpPr>
      <cdr:spPr>
        <a:xfrm xmlns:a="http://schemas.openxmlformats.org/drawingml/2006/main">
          <a:off x="1939469" y="422146"/>
          <a:ext cx="1091508" cy="230833"/>
        </a:xfrm>
        <a:prstGeom xmlns:a="http://schemas.openxmlformats.org/drawingml/2006/main" prst="rect">
          <a:avLst/>
        </a:prstGeom>
        <a:solidFill xmlns:a="http://schemas.openxmlformats.org/drawingml/2006/main">
          <a:srgbClr val="000F47"/>
        </a:solidFill>
      </cdr:spPr>
      <cdr:txBody>
        <a:bodyPr xmlns:a="http://schemas.openxmlformats.org/drawingml/2006/main" wrap="square" lIns="45720" tIns="45720" rIns="45720" bIns="45720" rtlCol="0">
          <a:spAutoFit/>
        </a:bodyPr>
        <a:lstStyle xmlns:a="http://schemas.openxmlformats.org/drawingml/2006/main">
          <a:defPPr>
            <a:defRPr lang="en-GB"/>
          </a:defPPr>
          <a:lvl1pPr marL="0" indent="0" algn="l" defTabSz="457200" rtl="0" eaLnBrk="1" latinLnBrk="0" hangingPunct="1">
            <a:defRPr sz="1800" kern="1200">
              <a:solidFill>
                <a:schemeClr val="tx1"/>
              </a:solidFill>
              <a:latin typeface="+mn-lt"/>
              <a:ea typeface="+mn-ea"/>
              <a:cs typeface="+mn-cs"/>
            </a:defRPr>
          </a:lvl1pPr>
          <a:lvl2pPr marL="457200" indent="0" algn="l" defTabSz="457200" rtl="0" eaLnBrk="1" latinLnBrk="0" hangingPunct="1">
            <a:defRPr sz="1800" kern="1200">
              <a:solidFill>
                <a:schemeClr val="tx1"/>
              </a:solidFill>
              <a:latin typeface="+mn-lt"/>
              <a:ea typeface="+mn-ea"/>
              <a:cs typeface="+mn-cs"/>
            </a:defRPr>
          </a:lvl2pPr>
          <a:lvl3pPr marL="914400" indent="0" algn="l" defTabSz="457200" rtl="0" eaLnBrk="1" latinLnBrk="0" hangingPunct="1">
            <a:defRPr sz="1800" kern="1200">
              <a:solidFill>
                <a:schemeClr val="tx1"/>
              </a:solidFill>
              <a:latin typeface="+mn-lt"/>
              <a:ea typeface="+mn-ea"/>
              <a:cs typeface="+mn-cs"/>
            </a:defRPr>
          </a:lvl3pPr>
          <a:lvl4pPr marL="1371600" indent="0" algn="l" defTabSz="457200" rtl="0" eaLnBrk="1" latinLnBrk="0" hangingPunct="1">
            <a:defRPr sz="1800" kern="1200">
              <a:solidFill>
                <a:schemeClr val="tx1"/>
              </a:solidFill>
              <a:latin typeface="+mn-lt"/>
              <a:ea typeface="+mn-ea"/>
              <a:cs typeface="+mn-cs"/>
            </a:defRPr>
          </a:lvl4pPr>
          <a:lvl5pPr marL="1828800" indent="0" algn="l" defTabSz="457200" rtl="0" eaLnBrk="1" latinLnBrk="0" hangingPunct="1">
            <a:defRPr sz="1800" kern="1200">
              <a:solidFill>
                <a:schemeClr val="tx1"/>
              </a:solidFill>
              <a:latin typeface="+mn-lt"/>
              <a:ea typeface="+mn-ea"/>
              <a:cs typeface="+mn-cs"/>
            </a:defRPr>
          </a:lvl5pPr>
          <a:lvl6pPr marL="2286000" indent="0" algn="l" defTabSz="457200" rtl="0" eaLnBrk="1" latinLnBrk="0" hangingPunct="1">
            <a:defRPr sz="1800" kern="1200">
              <a:solidFill>
                <a:schemeClr val="tx1"/>
              </a:solidFill>
              <a:latin typeface="+mn-lt"/>
              <a:ea typeface="+mn-ea"/>
              <a:cs typeface="+mn-cs"/>
            </a:defRPr>
          </a:lvl6pPr>
          <a:lvl7pPr marL="2743200" indent="0" algn="l" defTabSz="457200" rtl="0" eaLnBrk="1" latinLnBrk="0" hangingPunct="1">
            <a:defRPr sz="1800" kern="1200">
              <a:solidFill>
                <a:schemeClr val="tx1"/>
              </a:solidFill>
              <a:latin typeface="+mn-lt"/>
              <a:ea typeface="+mn-ea"/>
              <a:cs typeface="+mn-cs"/>
            </a:defRPr>
          </a:lvl7pPr>
          <a:lvl8pPr marL="3200400" indent="0" algn="l" defTabSz="457200" rtl="0" eaLnBrk="1" latinLnBrk="0" hangingPunct="1">
            <a:defRPr sz="1800" kern="1200">
              <a:solidFill>
                <a:schemeClr val="tx1"/>
              </a:solidFill>
              <a:latin typeface="+mn-lt"/>
              <a:ea typeface="+mn-ea"/>
              <a:cs typeface="+mn-cs"/>
            </a:defRPr>
          </a:lvl8pPr>
          <a:lvl9pPr marL="3657600" indent="0" algn="l" defTabSz="457200" rtl="0" eaLnBrk="1" latinLnBrk="0" hangingPunct="1">
            <a:defRPr sz="1800" kern="1200">
              <a:solidFill>
                <a:schemeClr val="tx1"/>
              </a:solidFill>
              <a:latin typeface="+mn-lt"/>
              <a:ea typeface="+mn-ea"/>
              <a:cs typeface="+mn-cs"/>
            </a:defRPr>
          </a:lvl9pPr>
        </a:lstStyle>
        <a:p xmlns:a="http://schemas.openxmlformats.org/drawingml/2006/main">
          <a:pPr algn="ctr"/>
          <a:r>
            <a:rPr lang="en-GB" sz="900" b="1" dirty="0">
              <a:solidFill>
                <a:schemeClr val="bg1"/>
              </a:solidFill>
            </a:rPr>
            <a:t>Change -15.8%</a:t>
          </a:r>
        </a:p>
      </cdr:txBody>
    </cdr:sp>
  </cdr:relSizeAnchor>
</c:userShapes>
</file>

<file path=ppt/drawings/drawing6.xml><?xml version="1.0" encoding="utf-8"?>
<c:userShapes xmlns:c="http://schemas.openxmlformats.org/drawingml/2006/chart">
  <cdr:relSizeAnchor xmlns:cdr="http://schemas.openxmlformats.org/drawingml/2006/chartDrawing">
    <cdr:from>
      <cdr:x>0.67331</cdr:x>
      <cdr:y>0.20556</cdr:y>
    </cdr:from>
    <cdr:to>
      <cdr:x>0.94929</cdr:x>
      <cdr:y>0.31405</cdr:y>
    </cdr:to>
    <cdr:sp macro="" textlink="">
      <cdr:nvSpPr>
        <cdr:cNvPr id="2" name="TextBox 8">
          <a:extLst xmlns:a="http://schemas.openxmlformats.org/drawingml/2006/main">
            <a:ext uri="{FF2B5EF4-FFF2-40B4-BE49-F238E27FC236}">
              <a16:creationId xmlns:a16="http://schemas.microsoft.com/office/drawing/2014/main" id="{ABE1EC1B-9761-511E-794A-A353CAF34C99}"/>
            </a:ext>
          </a:extLst>
        </cdr:cNvPr>
        <cdr:cNvSpPr txBox="1"/>
      </cdr:nvSpPr>
      <cdr:spPr>
        <a:xfrm xmlns:a="http://schemas.openxmlformats.org/drawingml/2006/main">
          <a:off x="2326961" y="437351"/>
          <a:ext cx="953787" cy="230832"/>
        </a:xfrm>
        <a:prstGeom xmlns:a="http://schemas.openxmlformats.org/drawingml/2006/main" prst="rect">
          <a:avLst/>
        </a:prstGeom>
        <a:solidFill xmlns:a="http://schemas.openxmlformats.org/drawingml/2006/main">
          <a:schemeClr val="accent4"/>
        </a:solidFill>
      </cdr:spPr>
      <cdr:txBody>
        <a:bodyPr xmlns:a="http://schemas.openxmlformats.org/drawingml/2006/main" wrap="square" lIns="45720" tIns="45720" rIns="45720" bIns="45720" rtlCol="0">
          <a:spAutoFit/>
        </a:bodyPr>
        <a:lstStyle xmlns:a="http://schemas.openxmlformats.org/drawingml/2006/main">
          <a:defPPr>
            <a:defRPr lang="en-GB"/>
          </a:defPPr>
          <a:lvl1pPr marL="0" indent="0" algn="l" defTabSz="457200" rtl="0" eaLnBrk="1" latinLnBrk="0" hangingPunct="1">
            <a:defRPr sz="1100" kern="1200">
              <a:solidFill>
                <a:schemeClr val="tx1"/>
              </a:solidFill>
              <a:latin typeface="+mn-lt"/>
              <a:ea typeface="+mn-ea"/>
              <a:cs typeface="+mn-cs"/>
            </a:defRPr>
          </a:lvl1pPr>
          <a:lvl2pPr marL="457200" indent="0" algn="l" defTabSz="457200" rtl="0" eaLnBrk="1" latinLnBrk="0" hangingPunct="1">
            <a:defRPr sz="1100" kern="1200">
              <a:solidFill>
                <a:schemeClr val="tx1"/>
              </a:solidFill>
              <a:latin typeface="+mn-lt"/>
              <a:ea typeface="+mn-ea"/>
              <a:cs typeface="+mn-cs"/>
            </a:defRPr>
          </a:lvl2pPr>
          <a:lvl3pPr marL="914400" indent="0" algn="l" defTabSz="457200" rtl="0" eaLnBrk="1" latinLnBrk="0" hangingPunct="1">
            <a:defRPr sz="1100" kern="1200">
              <a:solidFill>
                <a:schemeClr val="tx1"/>
              </a:solidFill>
              <a:latin typeface="+mn-lt"/>
              <a:ea typeface="+mn-ea"/>
              <a:cs typeface="+mn-cs"/>
            </a:defRPr>
          </a:lvl3pPr>
          <a:lvl4pPr marL="1371600" indent="0" algn="l" defTabSz="457200" rtl="0" eaLnBrk="1" latinLnBrk="0" hangingPunct="1">
            <a:defRPr sz="1100" kern="1200">
              <a:solidFill>
                <a:schemeClr val="tx1"/>
              </a:solidFill>
              <a:latin typeface="+mn-lt"/>
              <a:ea typeface="+mn-ea"/>
              <a:cs typeface="+mn-cs"/>
            </a:defRPr>
          </a:lvl4pPr>
          <a:lvl5pPr marL="1828800" indent="0" algn="l" defTabSz="457200" rtl="0" eaLnBrk="1" latinLnBrk="0" hangingPunct="1">
            <a:defRPr sz="1100" kern="1200">
              <a:solidFill>
                <a:schemeClr val="tx1"/>
              </a:solidFill>
              <a:latin typeface="+mn-lt"/>
              <a:ea typeface="+mn-ea"/>
              <a:cs typeface="+mn-cs"/>
            </a:defRPr>
          </a:lvl5pPr>
          <a:lvl6pPr marL="2286000" indent="0" algn="l" defTabSz="457200" rtl="0" eaLnBrk="1" latinLnBrk="0" hangingPunct="1">
            <a:defRPr sz="1100" kern="1200">
              <a:solidFill>
                <a:schemeClr val="tx1"/>
              </a:solidFill>
              <a:latin typeface="+mn-lt"/>
              <a:ea typeface="+mn-ea"/>
              <a:cs typeface="+mn-cs"/>
            </a:defRPr>
          </a:lvl6pPr>
          <a:lvl7pPr marL="2743200" indent="0" algn="l" defTabSz="457200" rtl="0" eaLnBrk="1" latinLnBrk="0" hangingPunct="1">
            <a:defRPr sz="1100" kern="1200">
              <a:solidFill>
                <a:schemeClr val="tx1"/>
              </a:solidFill>
              <a:latin typeface="+mn-lt"/>
              <a:ea typeface="+mn-ea"/>
              <a:cs typeface="+mn-cs"/>
            </a:defRPr>
          </a:lvl7pPr>
          <a:lvl8pPr marL="3200400" indent="0" algn="l" defTabSz="457200" rtl="0" eaLnBrk="1" latinLnBrk="0" hangingPunct="1">
            <a:defRPr sz="1100" kern="1200">
              <a:solidFill>
                <a:schemeClr val="tx1"/>
              </a:solidFill>
              <a:latin typeface="+mn-lt"/>
              <a:ea typeface="+mn-ea"/>
              <a:cs typeface="+mn-cs"/>
            </a:defRPr>
          </a:lvl8pPr>
          <a:lvl9pPr marL="3657600" indent="0" algn="l" defTabSz="457200" rtl="0" eaLnBrk="1" latinLnBrk="0" hangingPunct="1">
            <a:defRPr sz="1100" kern="1200">
              <a:solidFill>
                <a:schemeClr val="tx1"/>
              </a:solidFill>
              <a:latin typeface="+mn-lt"/>
              <a:ea typeface="+mn-ea"/>
              <a:cs typeface="+mn-cs"/>
            </a:defRPr>
          </a:lvl9pPr>
        </a:lstStyle>
        <a:p xmlns:a="http://schemas.openxmlformats.org/drawingml/2006/main">
          <a:pPr algn="ctr"/>
          <a:r>
            <a:rPr lang="en-GB" sz="900" b="1" dirty="0">
              <a:latin typeface="Arial" panose="020B0604020202020204" pitchFamily="34" charset="0"/>
              <a:cs typeface="Arial" panose="020B0604020202020204" pitchFamily="34" charset="0"/>
            </a:rPr>
            <a:t>Change -19.4%</a:t>
          </a:r>
        </a:p>
      </cdr:txBody>
    </cdr:sp>
  </cdr:relSizeAnchor>
</c:userShapes>
</file>

<file path=ppt/drawings/drawing7.xml><?xml version="1.0" encoding="utf-8"?>
<c:userShapes xmlns:c="http://schemas.openxmlformats.org/drawingml/2006/chart">
  <cdr:relSizeAnchor xmlns:cdr="http://schemas.openxmlformats.org/drawingml/2006/chartDrawing">
    <cdr:from>
      <cdr:x>0.17854</cdr:x>
      <cdr:y>0.90829</cdr:y>
    </cdr:from>
    <cdr:to>
      <cdr:x>0.98645</cdr:x>
      <cdr:y>0.96943</cdr:y>
    </cdr:to>
    <cdr:sp macro="" textlink="">
      <cdr:nvSpPr>
        <cdr:cNvPr id="4" name="TextBox 3">
          <a:extLst xmlns:a="http://schemas.openxmlformats.org/drawingml/2006/main">
            <a:ext uri="{FF2B5EF4-FFF2-40B4-BE49-F238E27FC236}">
              <a16:creationId xmlns:a16="http://schemas.microsoft.com/office/drawing/2014/main" id="{84F8CF78-4216-54EB-C6EF-FBD58FDA8F80}"/>
            </a:ext>
          </a:extLst>
        </cdr:cNvPr>
        <cdr:cNvSpPr txBox="1"/>
      </cdr:nvSpPr>
      <cdr:spPr>
        <a:xfrm xmlns:a="http://schemas.openxmlformats.org/drawingml/2006/main">
          <a:off x="2067711" y="3995394"/>
          <a:ext cx="9356912" cy="2689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4C70C6-87E9-BC42-B371-929C77B72D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B767FFED-7486-4848-A427-7FAAAC6506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E9D273-C17F-144C-9C13-E365762DD79B}" type="datetimeFigureOut">
              <a:rPr lang="en-GB" smtClean="0">
                <a:latin typeface="Arial" panose="020B0604020202020204" pitchFamily="34" charset="0"/>
              </a:rPr>
              <a:t>22/09/2026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D5A27765-63BC-A54C-A741-3E43D81DC3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680BB550-5806-6245-BFED-BC3F97BD75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5A3036-A3D1-1D40-85ED-227DB44E2BD2}"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121978374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558C79A-4752-7040-A133-91C74992C31D}" type="datetimeFigureOut">
              <a:rPr lang="en-GB" smtClean="0"/>
              <a:pPr/>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53BF5AC0-C4B3-464D-8E9B-9D86370B7879}" type="slidenum">
              <a:rPr lang="en-GB" smtClean="0"/>
              <a:pPr/>
              <a:t>‹#›</a:t>
            </a:fld>
            <a:endParaRPr lang="en-GB"/>
          </a:p>
        </p:txBody>
      </p:sp>
    </p:spTree>
    <p:extLst>
      <p:ext uri="{BB962C8B-B14F-4D97-AF65-F5344CB8AC3E}">
        <p14:creationId xmlns:p14="http://schemas.microsoft.com/office/powerpoint/2010/main" val="1168623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1440D24C-D1CC-FD58-5797-7DC13C8DDDF7}"/>
              </a:ext>
            </a:extLst>
          </p:cNvPr>
          <p:cNvSpPr>
            <a:spLocks noGrp="1"/>
          </p:cNvSpPr>
          <p:nvPr>
            <p:ph type="ftr" sz="quarter" idx="4"/>
          </p:nvPr>
        </p:nvSpPr>
        <p:spPr/>
        <p:txBody>
          <a:bodyPr/>
          <a:lstStyle/>
          <a:p>
            <a:r>
              <a:rPr lang="en-US"/>
              <a:t>©2025 Guy Carpenter &amp; Company, LLC. All rights reserved.</a:t>
            </a:r>
            <a:endParaRPr lang="en-GB"/>
          </a:p>
        </p:txBody>
      </p:sp>
      <p:sp>
        <p:nvSpPr>
          <p:cNvPr id="6" name="Header Placeholder 5">
            <a:extLst>
              <a:ext uri="{FF2B5EF4-FFF2-40B4-BE49-F238E27FC236}">
                <a16:creationId xmlns:a16="http://schemas.microsoft.com/office/drawing/2014/main" id="{F9AE9A63-74E4-48A6-F709-C95E59E49024}"/>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579516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3BF5AC0-C4B3-464D-8E9B-9D86370B7879}" type="slidenum">
              <a:rPr lang="en-GB" smtClean="0"/>
              <a:pPr/>
              <a:t>7</a:t>
            </a:fld>
            <a:endParaRPr lang="en-GB"/>
          </a:p>
        </p:txBody>
      </p:sp>
    </p:spTree>
    <p:extLst>
      <p:ext uri="{BB962C8B-B14F-4D97-AF65-F5344CB8AC3E}">
        <p14:creationId xmlns:p14="http://schemas.microsoft.com/office/powerpoint/2010/main" val="135776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E7F3E-5BFC-725D-0F9C-D817E0A87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7C69A-1BBD-576E-50AF-FCF1E38EF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E1B438-35DE-F8E9-6946-247E2D2D26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81958D-E5F6-416B-278D-EC65F750E41C}"/>
              </a:ext>
            </a:extLst>
          </p:cNvPr>
          <p:cNvSpPr>
            <a:spLocks noGrp="1"/>
          </p:cNvSpPr>
          <p:nvPr>
            <p:ph type="sldNum" sz="quarter" idx="5"/>
          </p:nvPr>
        </p:nvSpPr>
        <p:spPr/>
        <p:txBody>
          <a:bodyPr/>
          <a:lstStyle/>
          <a:p>
            <a:fld id="{53BF5AC0-C4B3-464D-8E9B-9D86370B7879}" type="slidenum">
              <a:rPr lang="en-GB" smtClean="0"/>
              <a:pPr/>
              <a:t>9</a:t>
            </a:fld>
            <a:endParaRPr lang="en-GB"/>
          </a:p>
        </p:txBody>
      </p:sp>
    </p:spTree>
    <p:extLst>
      <p:ext uri="{BB962C8B-B14F-4D97-AF65-F5344CB8AC3E}">
        <p14:creationId xmlns:p14="http://schemas.microsoft.com/office/powerpoint/2010/main" val="2485013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D5199-26C8-8CB0-D64A-83A1BFC8A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82781-3EA6-05EF-9F5D-EFD3E25327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6201C-862B-980F-E41D-105F457F3A96}"/>
              </a:ext>
            </a:extLst>
          </p:cNvPr>
          <p:cNvSpPr>
            <a:spLocks noGrp="1"/>
          </p:cNvSpPr>
          <p:nvPr>
            <p:ph type="body" idx="1"/>
          </p:nvPr>
        </p:nvSpPr>
        <p:spPr/>
        <p:txBody>
          <a:bodyPr/>
          <a:lstStyle/>
          <a:p>
            <a:endParaRPr lang="en-US">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3C88A18C-BD77-253B-4678-542FE94B47F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7103BD-7701-48DF-80EF-9E6A00808F8F}" type="slidenum">
              <a:rPr kumimoji="0" lang="en-US" sz="1200" b="0" i="0" u="none" strike="noStrike" kern="1200" cap="none" spc="0" normalizeH="0" baseline="0" noProof="0" smtClean="0">
                <a:ln>
                  <a:noFill/>
                </a:ln>
                <a:solidFill>
                  <a:prstClr val="black"/>
                </a:solidFill>
                <a:effectLst/>
                <a:uLnTx/>
                <a:uFillTx/>
                <a:latin typeface="Noto Sans" panose="020B0502040504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Noto Sans" panose="020B0502040504020204" pitchFamily="34" charset="0"/>
              <a:ea typeface="+mn-ea"/>
              <a:cs typeface="+mn-cs"/>
            </a:endParaRPr>
          </a:p>
        </p:txBody>
      </p:sp>
    </p:spTree>
    <p:extLst>
      <p:ext uri="{BB962C8B-B14F-4D97-AF65-F5344CB8AC3E}">
        <p14:creationId xmlns:p14="http://schemas.microsoft.com/office/powerpoint/2010/main" val="4173650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07435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661F975-E265-417A-A43E-0C14F17248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621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79C99-AB4F-95CE-BC86-CDE2CD3E6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6AA31-2D55-AC50-C023-3B384477C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405B4-A034-3B08-2AE8-824E9EF261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p:txBody>
      </p:sp>
    </p:spTree>
    <p:extLst>
      <p:ext uri="{BB962C8B-B14F-4D97-AF65-F5344CB8AC3E}">
        <p14:creationId xmlns:p14="http://schemas.microsoft.com/office/powerpoint/2010/main" val="291349559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ustomXml" Target="../../customXml/item186.xml"/><Relationship Id="rId7" Type="http://schemas.openxmlformats.org/officeDocument/2006/relationships/slideMaster" Target="../slideMasters/slideMaster1.xml"/><Relationship Id="rId2" Type="http://schemas.openxmlformats.org/officeDocument/2006/relationships/customXml" Target="../../customXml/item158.xml"/><Relationship Id="rId1" Type="http://schemas.openxmlformats.org/officeDocument/2006/relationships/customXml" Target="../../customXml/item267.xml"/><Relationship Id="rId6" Type="http://schemas.openxmlformats.org/officeDocument/2006/relationships/customXml" Target="../../customXml/item2.xml"/><Relationship Id="rId5" Type="http://schemas.openxmlformats.org/officeDocument/2006/relationships/customXml" Target="../../customXml/item236.xml"/><Relationship Id="rId10" Type="http://schemas.openxmlformats.org/officeDocument/2006/relationships/image" Target="../media/image5.png"/><Relationship Id="rId4" Type="http://schemas.openxmlformats.org/officeDocument/2006/relationships/customXml" Target="../../customXml/item219.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customXml" Target="../../customXml/item84.xml"/><Relationship Id="rId2" Type="http://schemas.openxmlformats.org/officeDocument/2006/relationships/customXml" Target="../../customXml/item55.xml"/><Relationship Id="rId1" Type="http://schemas.openxmlformats.org/officeDocument/2006/relationships/customXml" Target="../../customXml/item32.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customXml" Target="../../customXml/item172.xml"/><Relationship Id="rId7" Type="http://schemas.openxmlformats.org/officeDocument/2006/relationships/slideMaster" Target="../slideMasters/slideMaster1.xml"/><Relationship Id="rId2" Type="http://schemas.openxmlformats.org/officeDocument/2006/relationships/customXml" Target="../../customXml/item143.xml"/><Relationship Id="rId1" Type="http://schemas.openxmlformats.org/officeDocument/2006/relationships/customXml" Target="../../customXml/item114.xml"/><Relationship Id="rId6" Type="http://schemas.openxmlformats.org/officeDocument/2006/relationships/customXml" Target="../../customXml/item244.xml"/><Relationship Id="rId5" Type="http://schemas.openxmlformats.org/officeDocument/2006/relationships/customXml" Target="../../customXml/item220.xml"/><Relationship Id="rId4" Type="http://schemas.openxmlformats.org/officeDocument/2006/relationships/customXml" Target="../../customXml/item205.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customXml" Target="../../customXml/item274.xml"/><Relationship Id="rId1" Type="http://schemas.openxmlformats.org/officeDocument/2006/relationships/customXml" Target="../../customXml/item10.xml"/></Relationships>
</file>

<file path=ppt/slideLayouts/_rels/slideLayout5.xml.rels><?xml version="1.0" encoding="UTF-8" standalone="yes"?>
<Relationships xmlns="http://schemas.openxmlformats.org/package/2006/relationships"><Relationship Id="rId3" Type="http://schemas.openxmlformats.org/officeDocument/2006/relationships/customXml" Target="../../customXml/item99.xml"/><Relationship Id="rId2" Type="http://schemas.openxmlformats.org/officeDocument/2006/relationships/customXml" Target="../../customXml/item69.xml"/><Relationship Id="rId1" Type="http://schemas.openxmlformats.org/officeDocument/2006/relationships/customXml" Target="../../customXml/item40.xml"/><Relationship Id="rId6" Type="http://schemas.openxmlformats.org/officeDocument/2006/relationships/slideMaster" Target="../slideMasters/slideMaster1.xml"/><Relationship Id="rId5" Type="http://schemas.openxmlformats.org/officeDocument/2006/relationships/customXml" Target="../../customXml/item159.xml"/><Relationship Id="rId4" Type="http://schemas.openxmlformats.org/officeDocument/2006/relationships/customXml" Target="../../customXml/item12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90.xml"/></Relationships>
</file>

<file path=ppt/slideLayouts/_rels/slideLayout7.xml.rels><?xml version="1.0" encoding="UTF-8" standalone="yes"?>
<Relationships xmlns="http://schemas.openxmlformats.org/package/2006/relationships"><Relationship Id="rId3" Type="http://schemas.openxmlformats.org/officeDocument/2006/relationships/customXml" Target="../../customXml/item160.xml"/><Relationship Id="rId2" Type="http://schemas.openxmlformats.org/officeDocument/2006/relationships/customXml" Target="../../customXml/item129.xml"/><Relationship Id="rId1" Type="http://schemas.openxmlformats.org/officeDocument/2006/relationships/customXml" Target="../../customXml/item10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customXml" Target="../../customXml/item245.xml"/><Relationship Id="rId2" Type="http://schemas.openxmlformats.org/officeDocument/2006/relationships/customXml" Target="../../customXml/item221.xml"/><Relationship Id="rId1" Type="http://schemas.openxmlformats.org/officeDocument/2006/relationships/customXml" Target="../../customXml/item191.xml"/><Relationship Id="rId5" Type="http://schemas.openxmlformats.org/officeDocument/2006/relationships/slideMaster" Target="../slideMasters/slideMaster1.xml"/><Relationship Id="rId4" Type="http://schemas.openxmlformats.org/officeDocument/2006/relationships/customXml" Target="../../customXml/item11.xml"/></Relationships>
</file>

<file path=ppt/slideLayouts/_rels/slideLayout9.xml.rels><?xml version="1.0" encoding="UTF-8" standalone="yes"?>
<Relationships xmlns="http://schemas.openxmlformats.org/package/2006/relationships"><Relationship Id="rId3" Type="http://schemas.openxmlformats.org/officeDocument/2006/relationships/customXml" Target="../../customXml/item70.xml"/><Relationship Id="rId2" Type="http://schemas.openxmlformats.org/officeDocument/2006/relationships/customXml" Target="../../customXml/item41.xml"/><Relationship Id="rId1" Type="http://schemas.openxmlformats.org/officeDocument/2006/relationships/customXml" Target="../../customXml/item275.xml"/><Relationship Id="rId6" Type="http://schemas.openxmlformats.org/officeDocument/2006/relationships/slideMaster" Target="../slideMasters/slideMaster1.xml"/><Relationship Id="rId5" Type="http://schemas.openxmlformats.org/officeDocument/2006/relationships/customXml" Target="../../customXml/item115.xml"/><Relationship Id="rId4" Type="http://schemas.openxmlformats.org/officeDocument/2006/relationships/customXml" Target="../../customXml/item86.xml"/></Relationships>
</file>

<file path=ppt/slideLayouts/_rels/slideLayout10.xml.rels><?xml version="1.0" encoding="UTF-8" standalone="yes"?>
<Relationships xmlns="http://schemas.openxmlformats.org/package/2006/relationships"><Relationship Id="rId3" Type="http://schemas.openxmlformats.org/officeDocument/2006/relationships/customXml" Target="../../customXml/item175.xml"/><Relationship Id="rId7" Type="http://schemas.openxmlformats.org/officeDocument/2006/relationships/image" Target="../media/image2.png"/><Relationship Id="rId2" Type="http://schemas.openxmlformats.org/officeDocument/2006/relationships/customXml" Target="../../customXml/item145.xml"/><Relationship Id="rId1" Type="http://schemas.openxmlformats.org/officeDocument/2006/relationships/customXml" Target="../../customXml/item207.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customXml" Target="../../customXml/item254.xml"/><Relationship Id="rId2" Type="http://schemas.openxmlformats.org/officeDocument/2006/relationships/customXml" Target="../../customXml/item237.xml"/><Relationship Id="rId1" Type="http://schemas.openxmlformats.org/officeDocument/2006/relationships/customXml" Target="../../customXml/item18.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customXml" Target="../../customXml/item56.xml"/><Relationship Id="rId2" Type="http://schemas.openxmlformats.org/officeDocument/2006/relationships/customXml" Target="../../customXml/item284.xml"/><Relationship Id="rId1" Type="http://schemas.openxmlformats.org/officeDocument/2006/relationships/customXml" Target="../../customXml/item7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10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130.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16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193.xml"/><Relationship Id="rId5" Type="http://schemas.microsoft.com/office/2007/relationships/hdphoto" Target="../media/hdphoto1.wdp"/><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22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297.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260.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customXml" Target="../../customXml/item26.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customXml" Target="../../customXml/item57.xml"/><Relationship Id="rId7" Type="http://schemas.openxmlformats.org/officeDocument/2006/relationships/image" Target="../media/image12.png"/><Relationship Id="rId2" Type="http://schemas.openxmlformats.org/officeDocument/2006/relationships/customXml" Target="../../customXml/item290.xml"/><Relationship Id="rId1" Type="http://schemas.openxmlformats.org/officeDocument/2006/relationships/customXml" Target="../../customXml/item146.xml"/><Relationship Id="rId6" Type="http://schemas.openxmlformats.org/officeDocument/2006/relationships/slideMaster" Target="../slideMasters/slideMaster1.xml"/><Relationship Id="rId5" Type="http://schemas.openxmlformats.org/officeDocument/2006/relationships/customXml" Target="../../customXml/item116.xml"/><Relationship Id="rId4" Type="http://schemas.openxmlformats.org/officeDocument/2006/relationships/customXml" Target="../../customXml/item88.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customXml" Target="../../customXml/item208.xml"/><Relationship Id="rId7" Type="http://schemas.openxmlformats.org/officeDocument/2006/relationships/image" Target="../media/image13.png"/><Relationship Id="rId2" Type="http://schemas.openxmlformats.org/officeDocument/2006/relationships/customXml" Target="../../customXml/item176.xml"/><Relationship Id="rId1" Type="http://schemas.openxmlformats.org/officeDocument/2006/relationships/customXml" Target="../../customXml/item269.xml"/><Relationship Id="rId6" Type="http://schemas.openxmlformats.org/officeDocument/2006/relationships/slideMaster" Target="../slideMasters/slideMaster1.xml"/><Relationship Id="rId5" Type="http://schemas.openxmlformats.org/officeDocument/2006/relationships/customXml" Target="../../customXml/item3.xml"/><Relationship Id="rId4" Type="http://schemas.openxmlformats.org/officeDocument/2006/relationships/customXml" Target="../../customXml/item238.xml"/></Relationships>
</file>

<file path=ppt/slideLayouts/_rels/slideLayout23.xml.rels><?xml version="1.0" encoding="UTF-8" standalone="yes"?>
<Relationships xmlns="http://schemas.openxmlformats.org/package/2006/relationships"><Relationship Id="rId8" Type="http://schemas.openxmlformats.org/officeDocument/2006/relationships/customXml" Target="../../customXml/item223.xml"/><Relationship Id="rId3" Type="http://schemas.openxmlformats.org/officeDocument/2006/relationships/customXml" Target="../../customXml/item72.xml"/><Relationship Id="rId7" Type="http://schemas.openxmlformats.org/officeDocument/2006/relationships/customXml" Target="../../customXml/item194.xml"/><Relationship Id="rId2" Type="http://schemas.openxmlformats.org/officeDocument/2006/relationships/customXml" Target="../../customXml/item42.xml"/><Relationship Id="rId1" Type="http://schemas.openxmlformats.org/officeDocument/2006/relationships/customXml" Target="../../customXml/item33.xml"/><Relationship Id="rId6" Type="http://schemas.openxmlformats.org/officeDocument/2006/relationships/customXml" Target="../../customXml/item162.xml"/><Relationship Id="rId5" Type="http://schemas.openxmlformats.org/officeDocument/2006/relationships/customXml" Target="../../customXml/item131.xml"/><Relationship Id="rId10" Type="http://schemas.openxmlformats.org/officeDocument/2006/relationships/slide" Target="../slides/slide3.xml"/><Relationship Id="rId4" Type="http://schemas.openxmlformats.org/officeDocument/2006/relationships/customXml" Target="../../customXml/item103.xml"/><Relationship Id="rId9"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3.xml"/><Relationship Id="rId1" Type="http://schemas.openxmlformats.org/officeDocument/2006/relationships/customXml" Target="../../customXml/item246.xml"/><Relationship Id="rId6" Type="http://schemas.openxmlformats.org/officeDocument/2006/relationships/image" Target="../media/image19.png"/><Relationship Id="rId5" Type="http://schemas.openxmlformats.org/officeDocument/2006/relationships/image" Target="../media/image11.png"/><Relationship Id="rId4" Type="http://schemas.openxmlformats.org/officeDocument/2006/relationships/image" Target="../media/image18.png"/></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276.xml"/><Relationship Id="rId1" Type="http://schemas.openxmlformats.org/officeDocument/2006/relationships/customXml" Target="../../customXml/item12.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58.xml"/><Relationship Id="rId1" Type="http://schemas.openxmlformats.org/officeDocument/2006/relationships/customXml" Target="../../customXml/item34.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117.xml"/><Relationship Id="rId1" Type="http://schemas.openxmlformats.org/officeDocument/2006/relationships/customXml" Target="../../customXml/item89.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179.xml"/><Relationship Id="rId1" Type="http://schemas.openxmlformats.org/officeDocument/2006/relationships/customXml" Target="../../customXml/item147.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209.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239.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255.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9.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279.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43.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7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04.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32.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65.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customXml" Target="../../customXml/item195.xml"/></Relationships>
</file>

<file path=ppt/slideLayouts/_rels/slideLayout63.xml.rels><?xml version="1.0" encoding="UTF-8" standalone="yes"?>
<Relationships xmlns="http://schemas.openxmlformats.org/package/2006/relationships"><Relationship Id="rId3" Type="http://schemas.openxmlformats.org/officeDocument/2006/relationships/customXml" Target="../../customXml/item261.xml"/><Relationship Id="rId2" Type="http://schemas.openxmlformats.org/officeDocument/2006/relationships/customXml" Target="../../customXml/item298.xml"/><Relationship Id="rId1" Type="http://schemas.openxmlformats.org/officeDocument/2006/relationships/customXml" Target="../../customXml/item224.xml"/><Relationship Id="rId4"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customXml" Target="../../customXml/item285.xml"/><Relationship Id="rId1" Type="http://schemas.openxmlformats.org/officeDocument/2006/relationships/customXml" Target="../../customXml/item22.xml"/></Relationships>
</file>

<file path=ppt/slideLayouts/_rels/slideLayout65.xml.rels><?xml version="1.0" encoding="UTF-8" standalone="yes"?>
<Relationships xmlns="http://schemas.openxmlformats.org/package/2006/relationships"><Relationship Id="rId3" Type="http://schemas.openxmlformats.org/officeDocument/2006/relationships/customXml" Target="../../customXml/item90.xml"/><Relationship Id="rId2" Type="http://schemas.openxmlformats.org/officeDocument/2006/relationships/customXml" Target="../../customXml/item62.xml"/><Relationship Id="rId1" Type="http://schemas.openxmlformats.org/officeDocument/2006/relationships/customXml" Target="../../customXml/item118.xml"/><Relationship Id="rId4"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customXml" Target="../../customXml/item180.xml"/><Relationship Id="rId7" Type="http://schemas.openxmlformats.org/officeDocument/2006/relationships/slideMaster" Target="../slideMasters/slideMaster3.xml"/><Relationship Id="rId2" Type="http://schemas.openxmlformats.org/officeDocument/2006/relationships/customXml" Target="../../customXml/item151.xml"/><Relationship Id="rId1" Type="http://schemas.openxmlformats.org/officeDocument/2006/relationships/customXml" Target="../../customXml/item264.xml"/><Relationship Id="rId6" Type="http://schemas.openxmlformats.org/officeDocument/2006/relationships/customXml" Target="../../customXml/item4.xml"/><Relationship Id="rId5" Type="http://schemas.openxmlformats.org/officeDocument/2006/relationships/customXml" Target="../../customXml/item240.xml"/><Relationship Id="rId4" Type="http://schemas.openxmlformats.org/officeDocument/2006/relationships/customXml" Target="../../customXml/item210.xml"/><Relationship Id="rId9"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dk1"/>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04D60C-57AB-68C3-4AB4-908C9DFEFAD1}"/>
              </a:ext>
            </a:extLst>
          </p:cNvPr>
          <p:cNvSpPr>
            <a:spLocks noGrp="1"/>
          </p:cNvSpPr>
          <p:nvPr>
            <p:ph type="body" sz="quarter" idx="11" hasCustomPrompt="1"/>
            <p:custDataLst>
              <p:custData r:id="rId2"/>
            </p:custDataLst>
          </p:nvPr>
        </p:nvSpPr>
        <p:spPr>
          <a:xfrm>
            <a:off x="9722734" y="428400"/>
            <a:ext cx="2013266" cy="536400"/>
          </a:xfrm>
        </p:spPr>
        <p:txBody>
          <a:bodyPr/>
          <a:lstStyle>
            <a:lvl1pPr marL="0" indent="0" algn="r">
              <a:buNone/>
              <a:defRPr sz="1000">
                <a:solidFill>
                  <a:schemeClr val="lt1"/>
                </a:solidFill>
              </a:defRPr>
            </a:lvl1pPr>
          </a:lstStyle>
          <a:p>
            <a:pPr lvl="0"/>
            <a:r>
              <a:rPr lang="en-US"/>
              <a:t>DATE</a:t>
            </a:r>
          </a:p>
        </p:txBody>
      </p:sp>
      <p:pic>
        <p:nvPicPr>
          <p:cNvPr id="8" name="CoverMainLogo_COLOUR" hidden="1">
            <a:extLst>
              <a:ext uri="{FF2B5EF4-FFF2-40B4-BE49-F238E27FC236}">
                <a16:creationId xmlns:a16="http://schemas.microsoft.com/office/drawing/2014/main" id="{8A0D6ED6-1510-05F0-FEE9-93CA85C183B9}"/>
              </a:ext>
            </a:extLst>
          </p:cNvPr>
          <p:cNvPicPr>
            <a:picLocks noChangeAspect="1"/>
          </p:cNvPicPr>
          <p:nvPr userDrawn="1"/>
        </p:nvPicPr>
        <p:blipFill>
          <a:blip r:embed="rId8"/>
          <a:srcRect/>
          <a:stretch/>
        </p:blipFill>
        <p:spPr bwMode="invGray">
          <a:xfrm>
            <a:off x="457200" y="457200"/>
            <a:ext cx="2639573" cy="475488"/>
          </a:xfrm>
          <a:prstGeom prst="rect">
            <a:avLst/>
          </a:prstGeom>
        </p:spPr>
      </p:pic>
      <p:sp>
        <p:nvSpPr>
          <p:cNvPr id="4" name="Title 1">
            <a:extLst>
              <a:ext uri="{FF2B5EF4-FFF2-40B4-BE49-F238E27FC236}">
                <a16:creationId xmlns:a16="http://schemas.microsoft.com/office/drawing/2014/main" id="{F1F884C0-BF67-40DA-3915-8CF8FE47ABF0}"/>
              </a:ext>
            </a:extLst>
          </p:cNvPr>
          <p:cNvSpPr>
            <a:spLocks noGrp="1"/>
          </p:cNvSpPr>
          <p:nvPr>
            <p:ph type="ctrTitle" hasCustomPrompt="1"/>
            <p:custDataLst>
              <p:custData r:id="rId3"/>
            </p:custDataLst>
          </p:nvPr>
        </p:nvSpPr>
        <p:spPr>
          <a:xfrm>
            <a:off x="457200" y="2149018"/>
            <a:ext cx="8189089" cy="540115"/>
          </a:xfrm>
          <a:prstGeom prst="rect">
            <a:avLst/>
          </a:prstGeom>
        </p:spPr>
        <p:txBody>
          <a:bodyPr vert="horz" lIns="0" tIns="0" rIns="0" bIns="0" anchor="b"/>
          <a:lstStyle>
            <a:lvl1pPr>
              <a:lnSpc>
                <a:spcPct val="90000"/>
              </a:lnSpc>
              <a:defRPr sz="4000" b="0" i="0" cap="none" baseline="0">
                <a:solidFill>
                  <a:schemeClr val="lt2"/>
                </a:solidFill>
                <a:latin typeface="+mj-lt"/>
                <a:cs typeface="Georgia Pro Light" panose="02040302050405020303" pitchFamily="18" charset="0"/>
              </a:defRPr>
            </a:lvl1pPr>
          </a:lstStyle>
          <a:p>
            <a:r>
              <a:rPr lang="en-US"/>
              <a:t>Main Title</a:t>
            </a:r>
          </a:p>
        </p:txBody>
      </p:sp>
      <p:sp>
        <p:nvSpPr>
          <p:cNvPr id="7" name="Subtitle">
            <a:extLst>
              <a:ext uri="{FF2B5EF4-FFF2-40B4-BE49-F238E27FC236}">
                <a16:creationId xmlns:a16="http://schemas.microsoft.com/office/drawing/2014/main" id="{A5ED48AA-99F8-2F21-56F7-8D1CAF39299F}"/>
              </a:ext>
            </a:extLst>
          </p:cNvPr>
          <p:cNvSpPr>
            <a:spLocks noGrp="1"/>
          </p:cNvSpPr>
          <p:nvPr>
            <p:ph type="subTitle" idx="1" hasCustomPrompt="1"/>
            <p:custDataLst>
              <p:custData r:id="rId4"/>
            </p:custDataLst>
          </p:nvPr>
        </p:nvSpPr>
        <p:spPr>
          <a:xfrm>
            <a:off x="457199" y="2799926"/>
            <a:ext cx="8189089" cy="340038"/>
          </a:xfrm>
        </p:spPr>
        <p:txBody>
          <a:bodyPr anchor="b" anchorCtr="0"/>
          <a:lstStyle>
            <a:lvl1pPr marL="0" indent="0" algn="l">
              <a:lnSpc>
                <a:spcPct val="100000"/>
              </a:lnSpc>
              <a:spcBef>
                <a:spcPts val="0"/>
              </a:spcBef>
              <a:spcAft>
                <a:spcPts val="0"/>
              </a:spcAft>
              <a:buNone/>
              <a:defRPr sz="1800" cap="none">
                <a:solidFill>
                  <a:schemeClr val="l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a:t>
            </a:r>
          </a:p>
        </p:txBody>
      </p:sp>
      <p:sp>
        <p:nvSpPr>
          <p:cNvPr id="10" name="Text Placeholder 8">
            <a:extLst>
              <a:ext uri="{FF2B5EF4-FFF2-40B4-BE49-F238E27FC236}">
                <a16:creationId xmlns:a16="http://schemas.microsoft.com/office/drawing/2014/main" id="{5C6FABDD-1CF2-E8DE-A21C-9320A60AF455}"/>
              </a:ext>
            </a:extLst>
          </p:cNvPr>
          <p:cNvSpPr>
            <a:spLocks noGrp="1"/>
          </p:cNvSpPr>
          <p:nvPr>
            <p:ph type="body" sz="quarter" idx="10" hasCustomPrompt="1"/>
            <p:custDataLst>
              <p:custData r:id="rId5"/>
            </p:custDataLst>
          </p:nvPr>
        </p:nvSpPr>
        <p:spPr>
          <a:xfrm>
            <a:off x="9722734" y="2751164"/>
            <a:ext cx="2013266" cy="388800"/>
          </a:xfrm>
        </p:spPr>
        <p:txBody>
          <a:bodyPr anchor="b" anchorCtr="0"/>
          <a:lstStyle>
            <a:lvl1pPr marL="0" indent="0" algn="r">
              <a:buNone/>
              <a:defRPr sz="1200">
                <a:solidFill>
                  <a:schemeClr val="lt2"/>
                </a:solidFill>
              </a:defRPr>
            </a:lvl1pPr>
          </a:lstStyle>
          <a:p>
            <a:pPr lvl="0"/>
            <a:r>
              <a:rPr lang="en-US"/>
              <a:t>Presenter</a:t>
            </a:r>
          </a:p>
        </p:txBody>
      </p:sp>
      <p:pic>
        <p:nvPicPr>
          <p:cNvPr id="9" name="Picture 8" descr="Stock market chart showing price changes over time: A chart displays price movements in the stock market. Data is presented with green and red bars indicating rises and falls. The scene suggests analysis of trading trends.">
            <a:extLst>
              <a:ext uri="{FF2B5EF4-FFF2-40B4-BE49-F238E27FC236}">
                <a16:creationId xmlns:a16="http://schemas.microsoft.com/office/drawing/2014/main" id="{E1E801AE-2714-6944-6F27-C75A7D226AFE}"/>
              </a:ext>
            </a:extLst>
          </p:cNvPr>
          <p:cNvPicPr>
            <a:picLocks noChangeAspect="1"/>
          </p:cNvPicPr>
          <p:nvPr userDrawn="1">
            <p:custDataLst>
              <p:custData r:id="rId6"/>
            </p:custDataLst>
          </p:nvPr>
        </p:nvPicPr>
        <p:blipFill>
          <a:blip r:embed="rId9"/>
          <a:srcRect t="26242" b="21090"/>
          <a:stretch>
            <a:fillRect/>
          </a:stretch>
        </p:blipFill>
        <p:spPr>
          <a:xfrm>
            <a:off x="457198" y="3516922"/>
            <a:ext cx="11277599" cy="3341077"/>
          </a:xfrm>
          <a:prstGeom prst="rect">
            <a:avLst/>
          </a:prstGeom>
        </p:spPr>
      </p:pic>
      <p:pic>
        <p:nvPicPr>
          <p:cNvPr id="12" name="CoverMainLogo_WHITE" descr="The Guy Carpenter company logo.">
            <a:extLst>
              <a:ext uri="{FF2B5EF4-FFF2-40B4-BE49-F238E27FC236}">
                <a16:creationId xmlns:a16="http://schemas.microsoft.com/office/drawing/2014/main" id="{C7731E7E-B6B3-C6AC-297E-E6C0AF10BDA9}"/>
              </a:ext>
            </a:extLst>
          </p:cNvPr>
          <p:cNvPicPr>
            <a:picLocks noChangeAspect="1"/>
          </p:cNvPicPr>
          <p:nvPr userDrawn="1"/>
        </p:nvPicPr>
        <p:blipFill>
          <a:blip r:embed="rId10"/>
          <a:stretch>
            <a:fillRect/>
          </a:stretch>
        </p:blipFill>
        <p:spPr bwMode="invGray">
          <a:xfrm>
            <a:off x="457200" y="457200"/>
            <a:ext cx="2435357" cy="365761"/>
          </a:xfrm>
          <a:prstGeom prst="rect">
            <a:avLst/>
          </a:prstGeom>
        </p:spPr>
      </p:pic>
    </p:spTree>
    <p:custDataLst>
      <p:custData r:id="rId1"/>
    </p:custDataLst>
    <p:extLst>
      <p:ext uri="{BB962C8B-B14F-4D97-AF65-F5344CB8AC3E}">
        <p14:creationId xmlns:p14="http://schemas.microsoft.com/office/powerpoint/2010/main" val="1295582162"/>
      </p:ext>
    </p:extLst>
  </p:cSld>
  <p:clrMapOvr>
    <a:masterClrMapping/>
  </p:clrMapOvr>
  <p:extLst>
    <p:ext uri="{DCECCB84-F9BA-43D5-87BE-67443E8EF086}">
      <p15:sldGuideLst xmlns:p15="http://schemas.microsoft.com/office/powerpoint/2012/main">
        <p15:guide id="3" orient="horz" pos="200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custDataLst>
              <p:custData r:id="rId1"/>
            </p:custDataLst>
          </p:nvPr>
        </p:nvSpPr>
        <p:spPr>
          <a:xfrm>
            <a:off x="464400" y="1411200"/>
            <a:ext cx="112716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2" name="Text Placeholder 6">
            <a:extLst>
              <a:ext uri="{FF2B5EF4-FFF2-40B4-BE49-F238E27FC236}">
                <a16:creationId xmlns:a16="http://schemas.microsoft.com/office/drawing/2014/main" id="{1DBFA167-EBBB-980F-D592-144B4E0B90D0}"/>
              </a:ext>
            </a:extLst>
          </p:cNvPr>
          <p:cNvSpPr>
            <a:spLocks noGrp="1"/>
          </p:cNvSpPr>
          <p:nvPr>
            <p:ph type="body" sz="quarter" idx="12" hasCustomPrompt="1"/>
            <p:custDataLst>
              <p:custData r:id="rId2"/>
            </p:custDataLst>
          </p:nvPr>
        </p:nvSpPr>
        <p:spPr>
          <a:xfrm>
            <a:off x="457200" y="904972"/>
            <a:ext cx="11278800" cy="320400"/>
          </a:xfrm>
        </p:spPr>
        <p:txBody>
          <a:bodyPr/>
          <a:lstStyle>
            <a:lvl1pPr marL="0" indent="0">
              <a:buNone/>
              <a:defRPr sz="1600" b="0">
                <a:solidFill>
                  <a:schemeClr val="dk1"/>
                </a:solidFill>
              </a:defRPr>
            </a:lvl1pPr>
          </a:lstStyle>
          <a:p>
            <a:pPr lvl="0"/>
            <a:r>
              <a:rPr lang="en-US"/>
              <a:t>Click to add subtitle</a:t>
            </a:r>
          </a:p>
        </p:txBody>
      </p:sp>
      <p:sp>
        <p:nvSpPr>
          <p:cNvPr id="4" name="Title 3">
            <a:extLst>
              <a:ext uri="{FF2B5EF4-FFF2-40B4-BE49-F238E27FC236}">
                <a16:creationId xmlns:a16="http://schemas.microsoft.com/office/drawing/2014/main" id="{E3687A39-A1EB-59AA-2F79-DB2DEA0CF268}"/>
              </a:ext>
            </a:extLst>
          </p:cNvPr>
          <p:cNvSpPr>
            <a:spLocks noGrp="1"/>
          </p:cNvSpPr>
          <p:nvPr>
            <p:ph type="title" hasCustomPrompt="1"/>
            <p:custDataLst>
              <p:custData r:id="rId3"/>
            </p:custDataLst>
          </p:nvPr>
        </p:nvSpPr>
        <p:spPr/>
        <p:txBody>
          <a:bodyPr/>
          <a:lstStyle>
            <a:lvl1pPr>
              <a:defRPr/>
            </a:lvl1pPr>
          </a:lstStyle>
          <a:p>
            <a:r>
              <a:rPr lang="en-US"/>
              <a:t>Click to add title</a:t>
            </a:r>
          </a:p>
        </p:txBody>
      </p:sp>
      <p:sp>
        <p:nvSpPr>
          <p:cNvPr id="6" name="Footer Placeholder 5">
            <a:extLst>
              <a:ext uri="{FF2B5EF4-FFF2-40B4-BE49-F238E27FC236}">
                <a16:creationId xmlns:a16="http://schemas.microsoft.com/office/drawing/2014/main" id="{BCFA0953-CC8E-69D0-A82A-0F0F688129BE}"/>
              </a:ext>
            </a:extLst>
          </p:cNvPr>
          <p:cNvSpPr>
            <a:spLocks noGrp="1"/>
          </p:cNvSpPr>
          <p:nvPr>
            <p:ph type="ftr" sz="quarter" idx="14"/>
          </p:nvPr>
        </p:nvSpPr>
        <p:spPr/>
        <p:txBody>
          <a:bodyPr/>
          <a:lstStyle/>
          <a:p>
            <a:endParaRPr lang="en-US"/>
          </a:p>
        </p:txBody>
      </p:sp>
      <p:sp>
        <p:nvSpPr>
          <p:cNvPr id="7" name="Slide Number Placeholder 6">
            <a:extLst>
              <a:ext uri="{FF2B5EF4-FFF2-40B4-BE49-F238E27FC236}">
                <a16:creationId xmlns:a16="http://schemas.microsoft.com/office/drawing/2014/main" id="{7F2132D5-5186-04AF-22B7-C3D719B1D91C}"/>
              </a:ext>
            </a:extLst>
          </p:cNvPr>
          <p:cNvSpPr>
            <a:spLocks noGrp="1"/>
          </p:cNvSpPr>
          <p:nvPr>
            <p:ph type="sldNum" sz="quarter" idx="15"/>
          </p:nvPr>
        </p:nvSpPr>
        <p:spPr/>
        <p:txBody>
          <a:bodyPr/>
          <a:lstStyle/>
          <a:p>
            <a:fld id="{CC823384-2074-4C75-9031-ACAC8BCA8354}" type="slidenum">
              <a:rPr lang="en-US" smtClean="0"/>
              <a:pPr/>
              <a:t>‹#›</a:t>
            </a:fld>
            <a:endParaRPr lang="en-US"/>
          </a:p>
        </p:txBody>
      </p:sp>
    </p:spTree>
    <p:extLst>
      <p:ext uri="{BB962C8B-B14F-4D97-AF65-F5344CB8AC3E}">
        <p14:creationId xmlns:p14="http://schemas.microsoft.com/office/powerpoint/2010/main" val="760007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With Commentary">
    <p:spTree>
      <p:nvGrpSpPr>
        <p:cNvPr id="1" name=""/>
        <p:cNvGrpSpPr/>
        <p:nvPr/>
      </p:nvGrpSpPr>
      <p:grpSpPr>
        <a:xfrm>
          <a:off x="0" y="0"/>
          <a:ext cx="0" cy="0"/>
          <a:chOff x="0" y="0"/>
          <a:chExt cx="0" cy="0"/>
        </a:xfrm>
      </p:grpSpPr>
      <p:sp>
        <p:nvSpPr>
          <p:cNvPr id="3" name="Content Placeholder 2"/>
          <p:cNvSpPr>
            <a:spLocks noGrp="1"/>
          </p:cNvSpPr>
          <p:nvPr>
            <p:ph idx="1" hasCustomPrompt="1"/>
            <p:custDataLst>
              <p:custData r:id="rId1"/>
            </p:custDataLst>
          </p:nvPr>
        </p:nvSpPr>
        <p:spPr>
          <a:xfrm>
            <a:off x="464400" y="1411200"/>
            <a:ext cx="7413473" cy="4532399"/>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2" name="Text Placeholder 6">
            <a:extLst>
              <a:ext uri="{FF2B5EF4-FFF2-40B4-BE49-F238E27FC236}">
                <a16:creationId xmlns:a16="http://schemas.microsoft.com/office/drawing/2014/main" id="{1DBFA167-EBBB-980F-D592-144B4E0B90D0}"/>
              </a:ext>
            </a:extLst>
          </p:cNvPr>
          <p:cNvSpPr>
            <a:spLocks noGrp="1"/>
          </p:cNvSpPr>
          <p:nvPr>
            <p:ph type="body" sz="quarter" idx="12" hasCustomPrompt="1"/>
            <p:custDataLst>
              <p:custData r:id="rId2"/>
            </p:custDataLst>
          </p:nvPr>
        </p:nvSpPr>
        <p:spPr>
          <a:xfrm>
            <a:off x="457200" y="904972"/>
            <a:ext cx="7418209" cy="320400"/>
          </a:xfrm>
        </p:spPr>
        <p:txBody>
          <a:bodyPr/>
          <a:lstStyle>
            <a:lvl1pPr marL="0" indent="0">
              <a:buNone/>
              <a:defRPr sz="1600" b="0">
                <a:solidFill>
                  <a:schemeClr val="dk1"/>
                </a:solidFill>
              </a:defRPr>
            </a:lvl1pPr>
          </a:lstStyle>
          <a:p>
            <a:pPr lvl="0"/>
            <a:r>
              <a:rPr lang="en-US"/>
              <a:t>Click to add subtitle</a:t>
            </a:r>
          </a:p>
        </p:txBody>
      </p:sp>
      <p:sp>
        <p:nvSpPr>
          <p:cNvPr id="4" name="Title 3">
            <a:extLst>
              <a:ext uri="{FF2B5EF4-FFF2-40B4-BE49-F238E27FC236}">
                <a16:creationId xmlns:a16="http://schemas.microsoft.com/office/drawing/2014/main" id="{E3687A39-A1EB-59AA-2F79-DB2DEA0CF268}"/>
              </a:ext>
            </a:extLst>
          </p:cNvPr>
          <p:cNvSpPr>
            <a:spLocks noGrp="1"/>
          </p:cNvSpPr>
          <p:nvPr>
            <p:ph type="title" hasCustomPrompt="1"/>
            <p:custDataLst>
              <p:custData r:id="rId3"/>
            </p:custDataLst>
          </p:nvPr>
        </p:nvSpPr>
        <p:spPr>
          <a:xfrm>
            <a:off x="457200" y="381600"/>
            <a:ext cx="7418209" cy="462985"/>
          </a:xfrm>
        </p:spPr>
        <p:txBody>
          <a:bodyPr/>
          <a:lstStyle>
            <a:lvl1pPr>
              <a:defRPr/>
            </a:lvl1pPr>
          </a:lstStyle>
          <a:p>
            <a:r>
              <a:rPr lang="en-US"/>
              <a:t>Click to add title</a:t>
            </a:r>
          </a:p>
        </p:txBody>
      </p:sp>
      <p:sp>
        <p:nvSpPr>
          <p:cNvPr id="6" name="Footer Placeholder 5">
            <a:extLst>
              <a:ext uri="{FF2B5EF4-FFF2-40B4-BE49-F238E27FC236}">
                <a16:creationId xmlns:a16="http://schemas.microsoft.com/office/drawing/2014/main" id="{BCFA0953-CC8E-69D0-A82A-0F0F688129BE}"/>
              </a:ext>
            </a:extLst>
          </p:cNvPr>
          <p:cNvSpPr>
            <a:spLocks noGrp="1"/>
          </p:cNvSpPr>
          <p:nvPr>
            <p:ph type="ftr" sz="quarter" idx="14"/>
          </p:nvPr>
        </p:nvSpPr>
        <p:spPr/>
        <p:txBody>
          <a:bodyPr/>
          <a:lstStyle/>
          <a:p>
            <a:endParaRPr lang="en-US"/>
          </a:p>
        </p:txBody>
      </p:sp>
      <p:sp>
        <p:nvSpPr>
          <p:cNvPr id="5" name="Rectangle 4">
            <a:extLst>
              <a:ext uri="{FF2B5EF4-FFF2-40B4-BE49-F238E27FC236}">
                <a16:creationId xmlns:a16="http://schemas.microsoft.com/office/drawing/2014/main" id="{3AE1205C-D83E-1DD0-86DC-8215087143BE}"/>
              </a:ext>
            </a:extLst>
          </p:cNvPr>
          <p:cNvSpPr/>
          <p:nvPr userDrawn="1">
            <p:custDataLst>
              <p:custData r:id="rId4"/>
            </p:custDataLst>
          </p:nvPr>
        </p:nvSpPr>
        <p:spPr>
          <a:xfrm flipH="1">
            <a:off x="8333873" y="0"/>
            <a:ext cx="3858127"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8" name="Slide Number Placeholder 5">
            <a:extLst>
              <a:ext uri="{FF2B5EF4-FFF2-40B4-BE49-F238E27FC236}">
                <a16:creationId xmlns:a16="http://schemas.microsoft.com/office/drawing/2014/main" id="{37BB1C58-44AB-E651-965B-A1019224AFB9}"/>
              </a:ext>
            </a:extLst>
          </p:cNvPr>
          <p:cNvSpPr>
            <a:spLocks noGrp="1"/>
          </p:cNvSpPr>
          <p:nvPr>
            <p:ph type="sldNum" sz="quarter" idx="15"/>
          </p:nvPr>
        </p:nvSpPr>
        <p:spPr>
          <a:xfrm>
            <a:off x="113688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sp>
        <p:nvSpPr>
          <p:cNvPr id="9" name="Copyright">
            <a:extLst>
              <a:ext uri="{FF2B5EF4-FFF2-40B4-BE49-F238E27FC236}">
                <a16:creationId xmlns:a16="http://schemas.microsoft.com/office/drawing/2014/main" id="{A251B29C-04B5-6226-92EF-F38D9A031C5A}"/>
              </a:ext>
            </a:extLst>
          </p:cNvPr>
          <p:cNvSpPr txBox="1">
            <a:spLocks/>
          </p:cNvSpPr>
          <p:nvPr userDrawn="1">
            <p:custDataLst>
              <p:custData r:id="rId5"/>
            </p:custDataLst>
          </p:nvPr>
        </p:nvSpPr>
        <p:spPr>
          <a:xfrm>
            <a:off x="8462962" y="6606000"/>
            <a:ext cx="2905837"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700">
                <a:solidFill>
                  <a:schemeClr val="accent4"/>
                </a:solidFill>
              </a:rPr>
              <a:t>© 2026 Marsh. All rights reserved.</a:t>
            </a:r>
          </a:p>
        </p:txBody>
      </p:sp>
      <p:sp>
        <p:nvSpPr>
          <p:cNvPr id="10" name="Footer Rule">
            <a:extLst>
              <a:ext uri="{FF2B5EF4-FFF2-40B4-BE49-F238E27FC236}">
                <a16:creationId xmlns:a16="http://schemas.microsoft.com/office/drawing/2014/main" id="{37E29699-6D93-7C3B-D886-43A9441CB144}"/>
              </a:ext>
            </a:extLst>
          </p:cNvPr>
          <p:cNvSpPr/>
          <p:nvPr userDrawn="1">
            <p:custDataLst>
              <p:custData r:id="rId6"/>
            </p:custDataLst>
          </p:nvPr>
        </p:nvSpPr>
        <p:spPr>
          <a:xfrm>
            <a:off x="8333873" y="6400800"/>
            <a:ext cx="3402127" cy="0"/>
          </a:xfrm>
          <a:prstGeom prst="line">
            <a:avLst/>
          </a:prstGeom>
          <a:noFill/>
          <a:ln w="6350">
            <a:solidFill>
              <a:schemeClr val="accent4"/>
            </a:solidFill>
            <a:prstDash val="solid"/>
            <a:headEnd type="none"/>
            <a:tailEnd type="none"/>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CEECFF"/>
              </a:solidFill>
              <a:effectLst/>
              <a:uLnTx/>
              <a:uFillTx/>
              <a:latin typeface="Arial"/>
              <a:ea typeface="+mn-ea"/>
              <a:cs typeface="+mn-cs"/>
            </a:endParaRPr>
          </a:p>
        </p:txBody>
      </p:sp>
      <p:sp>
        <p:nvSpPr>
          <p:cNvPr id="13" name="Text Placeholder 12">
            <a:extLst>
              <a:ext uri="{FF2B5EF4-FFF2-40B4-BE49-F238E27FC236}">
                <a16:creationId xmlns:a16="http://schemas.microsoft.com/office/drawing/2014/main" id="{1CCE4DDA-44DE-49D6-A1AC-8C5E1FC7668A}"/>
              </a:ext>
            </a:extLst>
          </p:cNvPr>
          <p:cNvSpPr>
            <a:spLocks noGrp="1"/>
          </p:cNvSpPr>
          <p:nvPr>
            <p:ph type="body" sz="quarter" idx="16"/>
          </p:nvPr>
        </p:nvSpPr>
        <p:spPr>
          <a:xfrm>
            <a:off x="8789400" y="1636142"/>
            <a:ext cx="2946600" cy="4307457"/>
          </a:xfrm>
        </p:spPr>
        <p:txBody>
          <a:bodyPr/>
          <a:lstStyle>
            <a:lvl1pPr>
              <a:defRPr sz="1200">
                <a:solidFill>
                  <a:schemeClr val="accent4"/>
                </a:solidFill>
              </a:defRPr>
            </a:lvl1pPr>
            <a:lvl2pPr>
              <a:defRPr sz="1200">
                <a:solidFill>
                  <a:schemeClr val="accent4"/>
                </a:solidFill>
              </a:defRPr>
            </a:lvl2pPr>
            <a:lvl3pPr>
              <a:defRPr sz="1200">
                <a:solidFill>
                  <a:schemeClr val="accent4"/>
                </a:solidFill>
              </a:defRPr>
            </a:lvl3pPr>
            <a:lvl4pPr>
              <a:defRPr sz="1200">
                <a:solidFill>
                  <a:schemeClr val="accent4"/>
                </a:solidFill>
              </a:defRPr>
            </a:lvl4pPr>
            <a:lvl5pPr>
              <a:defRPr sz="12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8E98B6BC-FAD3-18C2-D37D-0AB325E9C991}"/>
              </a:ext>
            </a:extLst>
          </p:cNvPr>
          <p:cNvSpPr>
            <a:spLocks noGrp="1"/>
          </p:cNvSpPr>
          <p:nvPr>
            <p:ph type="body" sz="quarter" idx="18" hasCustomPrompt="1"/>
          </p:nvPr>
        </p:nvSpPr>
        <p:spPr>
          <a:xfrm>
            <a:off x="8789400" y="657254"/>
            <a:ext cx="2943000" cy="441325"/>
          </a:xfrm>
        </p:spPr>
        <p:txBody>
          <a:bodyPr/>
          <a:lstStyle>
            <a:lvl1pPr algn="ctr">
              <a:buNone/>
              <a:defRPr sz="2400">
                <a:solidFill>
                  <a:schemeClr val="accent5"/>
                </a:solidFill>
                <a:latin typeface="+mj-lt"/>
              </a:defRPr>
            </a:lvl1pPr>
          </a:lstStyle>
          <a:p>
            <a:pPr lvl="0"/>
            <a:r>
              <a:rPr lang="en-US"/>
              <a:t>Commentary</a:t>
            </a:r>
          </a:p>
        </p:txBody>
      </p:sp>
    </p:spTree>
    <p:extLst>
      <p:ext uri="{BB962C8B-B14F-4D97-AF65-F5344CB8AC3E}">
        <p14:creationId xmlns:p14="http://schemas.microsoft.com/office/powerpoint/2010/main" val="3551926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0397F5-0585-9339-EB8E-57E32F286930}"/>
              </a:ext>
            </a:extLst>
          </p:cNvPr>
          <p:cNvSpPr>
            <a:spLocks noGrp="1"/>
          </p:cNvSpPr>
          <p:nvPr>
            <p:ph type="title" hasCustomPrompt="1"/>
            <p:custDataLst>
              <p:custData r:id="rId1"/>
            </p:custDataLst>
          </p:nvPr>
        </p:nvSpPr>
        <p:spPr>
          <a:xfrm>
            <a:off x="457200" y="381600"/>
            <a:ext cx="11275200" cy="462985"/>
          </a:xfrm>
        </p:spPr>
        <p:txBody>
          <a:bodyPr/>
          <a:lstStyle>
            <a:lvl1pPr>
              <a:defRPr/>
            </a:lvl1pPr>
          </a:lstStyle>
          <a:p>
            <a:r>
              <a:rPr lang="en-US"/>
              <a:t>Click to add title</a:t>
            </a:r>
          </a:p>
        </p:txBody>
      </p:sp>
      <p:sp>
        <p:nvSpPr>
          <p:cNvPr id="4" name="Footer Placeholder 3">
            <a:extLst>
              <a:ext uri="{FF2B5EF4-FFF2-40B4-BE49-F238E27FC236}">
                <a16:creationId xmlns:a16="http://schemas.microsoft.com/office/drawing/2014/main" id="{5FCD7FE4-1591-FDD7-05F1-391927293F5A}"/>
              </a:ext>
            </a:extLst>
          </p:cNvPr>
          <p:cNvSpPr>
            <a:spLocks noGrp="1"/>
          </p:cNvSpPr>
          <p:nvPr>
            <p:ph type="ftr" sz="quarter" idx="14"/>
          </p:nvPr>
        </p:nvSpPr>
        <p:spPr/>
        <p:txBody>
          <a:bodyPr/>
          <a:lstStyle/>
          <a:p>
            <a:endParaRPr lang="en-US"/>
          </a:p>
        </p:txBody>
      </p:sp>
      <p:sp>
        <p:nvSpPr>
          <p:cNvPr id="2" name="Text Placeholder 6">
            <a:extLst>
              <a:ext uri="{FF2B5EF4-FFF2-40B4-BE49-F238E27FC236}">
                <a16:creationId xmlns:a16="http://schemas.microsoft.com/office/drawing/2014/main" id="{73D6D8AE-FD43-3861-2A41-4559946AA96D}"/>
              </a:ext>
            </a:extLst>
          </p:cNvPr>
          <p:cNvSpPr>
            <a:spLocks noGrp="1"/>
          </p:cNvSpPr>
          <p:nvPr>
            <p:ph type="body" sz="quarter" idx="12" hasCustomPrompt="1"/>
            <p:custDataLst>
              <p:custData r:id="rId2"/>
            </p:custDataLst>
          </p:nvPr>
        </p:nvSpPr>
        <p:spPr>
          <a:xfrm>
            <a:off x="457200" y="904972"/>
            <a:ext cx="11275200" cy="320400"/>
          </a:xfrm>
        </p:spPr>
        <p:txBody>
          <a:bodyPr/>
          <a:lstStyle>
            <a:lvl1pPr marL="0" indent="0">
              <a:buNone/>
              <a:defRPr sz="1600" b="0">
                <a:solidFill>
                  <a:schemeClr val="dk1"/>
                </a:solidFill>
              </a:defRPr>
            </a:lvl1pPr>
          </a:lstStyle>
          <a:p>
            <a:pPr lvl="0"/>
            <a:r>
              <a:rPr lang="en-US"/>
              <a:t>Click to add subtitle</a:t>
            </a:r>
          </a:p>
        </p:txBody>
      </p:sp>
      <p:sp>
        <p:nvSpPr>
          <p:cNvPr id="15" name="Slide Number Placeholder 6">
            <a:extLst>
              <a:ext uri="{FF2B5EF4-FFF2-40B4-BE49-F238E27FC236}">
                <a16:creationId xmlns:a16="http://schemas.microsoft.com/office/drawing/2014/main" id="{27A0F05B-942B-8D41-7811-C90D5F6D122D}"/>
              </a:ext>
            </a:extLst>
          </p:cNvPr>
          <p:cNvSpPr>
            <a:spLocks noGrp="1"/>
          </p:cNvSpPr>
          <p:nvPr>
            <p:ph type="sldNum" sz="quarter" idx="15"/>
          </p:nvPr>
        </p:nvSpPr>
        <p:spPr>
          <a:xfrm>
            <a:off x="11368800" y="6620400"/>
            <a:ext cx="363600" cy="108000"/>
          </a:xfrm>
        </p:spPr>
        <p:txBody>
          <a:bodyPr/>
          <a:lstStyle/>
          <a:p>
            <a:fld id="{CC823384-2074-4C75-9031-ACAC8BCA8354}" type="slidenum">
              <a:rPr lang="en-US" smtClean="0"/>
              <a:pPr/>
              <a:t>‹#›</a:t>
            </a:fld>
            <a:endParaRPr lang="en-US"/>
          </a:p>
        </p:txBody>
      </p:sp>
    </p:spTree>
    <p:extLst>
      <p:ext uri="{BB962C8B-B14F-4D97-AF65-F5344CB8AC3E}">
        <p14:creationId xmlns:p14="http://schemas.microsoft.com/office/powerpoint/2010/main" val="1934686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 With Commentar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228B15-C436-8E8E-9203-1B3385A08A99}"/>
              </a:ext>
            </a:extLst>
          </p:cNvPr>
          <p:cNvSpPr/>
          <p:nvPr userDrawn="1">
            <p:custDataLst>
              <p:custData r:id="rId1"/>
            </p:custDataLst>
          </p:nvPr>
        </p:nvSpPr>
        <p:spPr>
          <a:xfrm flipH="1">
            <a:off x="8333873" y="0"/>
            <a:ext cx="3858127"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5" name="Title 4">
            <a:extLst>
              <a:ext uri="{FF2B5EF4-FFF2-40B4-BE49-F238E27FC236}">
                <a16:creationId xmlns:a16="http://schemas.microsoft.com/office/drawing/2014/main" id="{3D0397F5-0585-9339-EB8E-57E32F286930}"/>
              </a:ext>
            </a:extLst>
          </p:cNvPr>
          <p:cNvSpPr>
            <a:spLocks noGrp="1"/>
          </p:cNvSpPr>
          <p:nvPr>
            <p:ph type="title" hasCustomPrompt="1"/>
            <p:custDataLst>
              <p:custData r:id="rId2"/>
            </p:custDataLst>
          </p:nvPr>
        </p:nvSpPr>
        <p:spPr>
          <a:xfrm>
            <a:off x="457200" y="381600"/>
            <a:ext cx="7467600" cy="462985"/>
          </a:xfrm>
        </p:spPr>
        <p:txBody>
          <a:bodyPr/>
          <a:lstStyle>
            <a:lvl1pPr>
              <a:defRPr/>
            </a:lvl1pPr>
          </a:lstStyle>
          <a:p>
            <a:r>
              <a:rPr lang="en-US"/>
              <a:t>Click to add title</a:t>
            </a:r>
          </a:p>
        </p:txBody>
      </p:sp>
      <p:sp>
        <p:nvSpPr>
          <p:cNvPr id="4" name="Footer Placeholder 3">
            <a:extLst>
              <a:ext uri="{FF2B5EF4-FFF2-40B4-BE49-F238E27FC236}">
                <a16:creationId xmlns:a16="http://schemas.microsoft.com/office/drawing/2014/main" id="{5FCD7FE4-1591-FDD7-05F1-391927293F5A}"/>
              </a:ext>
            </a:extLst>
          </p:cNvPr>
          <p:cNvSpPr>
            <a:spLocks noGrp="1"/>
          </p:cNvSpPr>
          <p:nvPr>
            <p:ph type="ftr" sz="quarter" idx="14"/>
          </p:nvPr>
        </p:nvSpPr>
        <p:spPr/>
        <p:txBody>
          <a:bodyPr/>
          <a:lstStyle/>
          <a:p>
            <a:endParaRPr lang="en-US"/>
          </a:p>
        </p:txBody>
      </p:sp>
      <p:sp>
        <p:nvSpPr>
          <p:cNvPr id="6" name="Slide Number Placeholder 5">
            <a:extLst>
              <a:ext uri="{FF2B5EF4-FFF2-40B4-BE49-F238E27FC236}">
                <a16:creationId xmlns:a16="http://schemas.microsoft.com/office/drawing/2014/main" id="{9DE32A24-5C37-B6AA-ED00-F3B697F2CB73}"/>
              </a:ext>
            </a:extLst>
          </p:cNvPr>
          <p:cNvSpPr>
            <a:spLocks noGrp="1"/>
          </p:cNvSpPr>
          <p:nvPr>
            <p:ph type="sldNum" sz="quarter" idx="15"/>
          </p:nvPr>
        </p:nvSpPr>
        <p:spPr/>
        <p:txBody>
          <a:bodyPr/>
          <a:lstStyle>
            <a:lvl1pPr>
              <a:defRPr>
                <a:solidFill>
                  <a:schemeClr val="accent4"/>
                </a:solidFill>
              </a:defRPr>
            </a:lvl1pPr>
          </a:lstStyle>
          <a:p>
            <a:fld id="{CC823384-2074-4C75-9031-ACAC8BCA8354}" type="slidenum">
              <a:rPr lang="en-US" smtClean="0"/>
              <a:pPr/>
              <a:t>‹#›</a:t>
            </a:fld>
            <a:endParaRPr lang="en-US"/>
          </a:p>
        </p:txBody>
      </p:sp>
      <p:sp>
        <p:nvSpPr>
          <p:cNvPr id="2" name="Text Placeholder 6">
            <a:extLst>
              <a:ext uri="{FF2B5EF4-FFF2-40B4-BE49-F238E27FC236}">
                <a16:creationId xmlns:a16="http://schemas.microsoft.com/office/drawing/2014/main" id="{73D6D8AE-FD43-3861-2A41-4559946AA96D}"/>
              </a:ext>
            </a:extLst>
          </p:cNvPr>
          <p:cNvSpPr>
            <a:spLocks noGrp="1"/>
          </p:cNvSpPr>
          <p:nvPr>
            <p:ph type="body" sz="quarter" idx="12" hasCustomPrompt="1"/>
            <p:custDataLst>
              <p:custData r:id="rId3"/>
            </p:custDataLst>
          </p:nvPr>
        </p:nvSpPr>
        <p:spPr>
          <a:xfrm>
            <a:off x="457200" y="904972"/>
            <a:ext cx="7467600" cy="320400"/>
          </a:xfrm>
        </p:spPr>
        <p:txBody>
          <a:bodyPr/>
          <a:lstStyle>
            <a:lvl1pPr marL="0" indent="0">
              <a:buNone/>
              <a:defRPr sz="1600" b="0">
                <a:solidFill>
                  <a:schemeClr val="dk1"/>
                </a:solidFill>
              </a:defRPr>
            </a:lvl1pPr>
          </a:lstStyle>
          <a:p>
            <a:pPr lvl="0"/>
            <a:r>
              <a:rPr lang="en-US"/>
              <a:t>Click to add subtitle</a:t>
            </a:r>
          </a:p>
        </p:txBody>
      </p:sp>
      <p:sp>
        <p:nvSpPr>
          <p:cNvPr id="8" name="Copyright">
            <a:extLst>
              <a:ext uri="{FF2B5EF4-FFF2-40B4-BE49-F238E27FC236}">
                <a16:creationId xmlns:a16="http://schemas.microsoft.com/office/drawing/2014/main" id="{32EA6823-B975-CBAF-16E7-C4865EF99ADA}"/>
              </a:ext>
            </a:extLst>
          </p:cNvPr>
          <p:cNvSpPr txBox="1">
            <a:spLocks/>
          </p:cNvSpPr>
          <p:nvPr userDrawn="1">
            <p:custDataLst>
              <p:custData r:id="rId4"/>
            </p:custDataLst>
          </p:nvPr>
        </p:nvSpPr>
        <p:spPr>
          <a:xfrm>
            <a:off x="8462962" y="6606000"/>
            <a:ext cx="2905837"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700">
                <a:solidFill>
                  <a:schemeClr val="accent4"/>
                </a:solidFill>
              </a:rPr>
              <a:t>© 2026 Marsh. All rights reserved.</a:t>
            </a:r>
          </a:p>
        </p:txBody>
      </p:sp>
      <p:sp>
        <p:nvSpPr>
          <p:cNvPr id="9" name="Footer Rule">
            <a:extLst>
              <a:ext uri="{FF2B5EF4-FFF2-40B4-BE49-F238E27FC236}">
                <a16:creationId xmlns:a16="http://schemas.microsoft.com/office/drawing/2014/main" id="{6A069A79-BEFB-63F4-8F92-BF983992522A}"/>
              </a:ext>
            </a:extLst>
          </p:cNvPr>
          <p:cNvSpPr/>
          <p:nvPr userDrawn="1">
            <p:custDataLst>
              <p:custData r:id="rId5"/>
            </p:custDataLst>
          </p:nvPr>
        </p:nvSpPr>
        <p:spPr>
          <a:xfrm>
            <a:off x="8333873" y="6400800"/>
            <a:ext cx="3402127" cy="0"/>
          </a:xfrm>
          <a:prstGeom prst="line">
            <a:avLst/>
          </a:prstGeom>
          <a:noFill/>
          <a:ln w="6350">
            <a:solidFill>
              <a:schemeClr val="accent4"/>
            </a:solidFill>
            <a:prstDash val="solid"/>
            <a:headEnd type="none"/>
            <a:tailEnd type="none"/>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CEECFF"/>
              </a:solidFill>
              <a:effectLst/>
              <a:uLnTx/>
              <a:uFillTx/>
              <a:latin typeface="Arial"/>
              <a:ea typeface="+mn-ea"/>
              <a:cs typeface="+mn-cs"/>
            </a:endParaRPr>
          </a:p>
        </p:txBody>
      </p:sp>
      <p:sp>
        <p:nvSpPr>
          <p:cNvPr id="13" name="Text Placeholder 12">
            <a:extLst>
              <a:ext uri="{FF2B5EF4-FFF2-40B4-BE49-F238E27FC236}">
                <a16:creationId xmlns:a16="http://schemas.microsoft.com/office/drawing/2014/main" id="{62E82352-3FE0-5DAB-B07A-59E67624132D}"/>
              </a:ext>
            </a:extLst>
          </p:cNvPr>
          <p:cNvSpPr>
            <a:spLocks noGrp="1"/>
          </p:cNvSpPr>
          <p:nvPr>
            <p:ph type="body" sz="quarter" idx="16"/>
          </p:nvPr>
        </p:nvSpPr>
        <p:spPr>
          <a:xfrm>
            <a:off x="8789400" y="1636142"/>
            <a:ext cx="2946600" cy="4307457"/>
          </a:xfrm>
        </p:spPr>
        <p:txBody>
          <a:bodyPr/>
          <a:lstStyle>
            <a:lvl1pPr>
              <a:defRPr sz="1200">
                <a:solidFill>
                  <a:schemeClr val="accent4"/>
                </a:solidFill>
              </a:defRPr>
            </a:lvl1pPr>
            <a:lvl2pPr>
              <a:defRPr sz="1200">
                <a:solidFill>
                  <a:schemeClr val="accent4"/>
                </a:solidFill>
              </a:defRPr>
            </a:lvl2pPr>
            <a:lvl3pPr>
              <a:defRPr sz="1200">
                <a:solidFill>
                  <a:schemeClr val="accent4"/>
                </a:solidFill>
              </a:defRPr>
            </a:lvl3pPr>
            <a:lvl4pPr>
              <a:defRPr sz="1200">
                <a:solidFill>
                  <a:schemeClr val="accent4"/>
                </a:solidFill>
              </a:defRPr>
            </a:lvl4pPr>
            <a:lvl5pPr>
              <a:defRPr sz="12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8">
            <a:extLst>
              <a:ext uri="{FF2B5EF4-FFF2-40B4-BE49-F238E27FC236}">
                <a16:creationId xmlns:a16="http://schemas.microsoft.com/office/drawing/2014/main" id="{ACB6913D-B015-DFB9-0B3D-B64AAA1EAF42}"/>
              </a:ext>
            </a:extLst>
          </p:cNvPr>
          <p:cNvSpPr>
            <a:spLocks noGrp="1"/>
          </p:cNvSpPr>
          <p:nvPr>
            <p:ph type="body" sz="quarter" idx="18" hasCustomPrompt="1"/>
          </p:nvPr>
        </p:nvSpPr>
        <p:spPr>
          <a:xfrm>
            <a:off x="8789400" y="657254"/>
            <a:ext cx="2943000" cy="441325"/>
          </a:xfrm>
        </p:spPr>
        <p:txBody>
          <a:bodyPr/>
          <a:lstStyle>
            <a:lvl1pPr algn="ctr">
              <a:buNone/>
              <a:defRPr sz="2400">
                <a:solidFill>
                  <a:schemeClr val="accent5"/>
                </a:solidFill>
                <a:latin typeface="+mj-lt"/>
              </a:defRPr>
            </a:lvl1pPr>
          </a:lstStyle>
          <a:p>
            <a:pPr lvl="0"/>
            <a:r>
              <a:rPr lang="en-US"/>
              <a:t>Commentary</a:t>
            </a:r>
          </a:p>
        </p:txBody>
      </p:sp>
    </p:spTree>
    <p:extLst>
      <p:ext uri="{BB962C8B-B14F-4D97-AF65-F5344CB8AC3E}">
        <p14:creationId xmlns:p14="http://schemas.microsoft.com/office/powerpoint/2010/main" val="3256501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ustDataLst>
      <p:custData r:id="rId1"/>
    </p:custDataLst>
    <p:extLst>
      <p:ext uri="{BB962C8B-B14F-4D97-AF65-F5344CB8AC3E}">
        <p14:creationId xmlns:p14="http://schemas.microsoft.com/office/powerpoint/2010/main" val="751342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custDataLst>
              <p:custData r:id="rId1"/>
            </p:custDataLst>
          </p:nvPr>
        </p:nvSpPr>
        <p:spPr>
          <a:xfrm>
            <a:off x="457200" y="1411200"/>
            <a:ext cx="55260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4" name="Content Placeholder 3"/>
          <p:cNvSpPr>
            <a:spLocks noGrp="1"/>
          </p:cNvSpPr>
          <p:nvPr>
            <p:ph sz="half" idx="2" hasCustomPrompt="1"/>
            <p:custDataLst>
              <p:custData r:id="rId2"/>
            </p:custDataLst>
          </p:nvPr>
        </p:nvSpPr>
        <p:spPr>
          <a:xfrm>
            <a:off x="6210000" y="1411200"/>
            <a:ext cx="55260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10" name="Title 9">
            <a:extLst>
              <a:ext uri="{FF2B5EF4-FFF2-40B4-BE49-F238E27FC236}">
                <a16:creationId xmlns:a16="http://schemas.microsoft.com/office/drawing/2014/main" id="{6D731A64-2BAC-4802-E868-A4A0D1BF1D50}"/>
              </a:ext>
            </a:extLst>
          </p:cNvPr>
          <p:cNvSpPr>
            <a:spLocks noGrp="1"/>
          </p:cNvSpPr>
          <p:nvPr>
            <p:ph type="title" hasCustomPrompt="1"/>
          </p:nvPr>
        </p:nvSpPr>
        <p:spPr/>
        <p:txBody>
          <a:bodyPr/>
          <a:lstStyle>
            <a:lvl1pPr>
              <a:defRPr/>
            </a:lvl1pPr>
          </a:lstStyle>
          <a:p>
            <a:r>
              <a:rPr lang="en-US"/>
              <a:t>Click to edit master title style</a:t>
            </a:r>
          </a:p>
        </p:txBody>
      </p:sp>
      <p:sp>
        <p:nvSpPr>
          <p:cNvPr id="6" name="Footer Placeholder 5">
            <a:extLst>
              <a:ext uri="{FF2B5EF4-FFF2-40B4-BE49-F238E27FC236}">
                <a16:creationId xmlns:a16="http://schemas.microsoft.com/office/drawing/2014/main" id="{64142892-5420-DC43-3EEF-D4BE29E2EC3D}"/>
              </a:ext>
            </a:extLst>
          </p:cNvPr>
          <p:cNvSpPr>
            <a:spLocks noGrp="1"/>
          </p:cNvSpPr>
          <p:nvPr>
            <p:ph type="ftr" sz="quarter" idx="14"/>
          </p:nvPr>
        </p:nvSpPr>
        <p:spPr/>
        <p:txBody>
          <a:bodyPr/>
          <a:lstStyle/>
          <a:p>
            <a:endParaRPr lang="en-US"/>
          </a:p>
        </p:txBody>
      </p:sp>
      <p:sp>
        <p:nvSpPr>
          <p:cNvPr id="7" name="Slide Number Placeholder 6">
            <a:extLst>
              <a:ext uri="{FF2B5EF4-FFF2-40B4-BE49-F238E27FC236}">
                <a16:creationId xmlns:a16="http://schemas.microsoft.com/office/drawing/2014/main" id="{92E6714D-1946-3625-54D0-D09B477162BA}"/>
              </a:ext>
            </a:extLst>
          </p:cNvPr>
          <p:cNvSpPr>
            <a:spLocks noGrp="1"/>
          </p:cNvSpPr>
          <p:nvPr>
            <p:ph type="sldNum" sz="quarter" idx="15"/>
          </p:nvPr>
        </p:nvSpPr>
        <p:spPr/>
        <p:txBody>
          <a:bodyPr/>
          <a:lstStyle/>
          <a:p>
            <a:fld id="{CC823384-2074-4C75-9031-ACAC8BCA8354}" type="slidenum">
              <a:rPr lang="en-US" smtClean="0"/>
              <a:pPr/>
              <a:t>‹#›</a:t>
            </a:fld>
            <a:endParaRPr lang="en-US"/>
          </a:p>
        </p:txBody>
      </p:sp>
      <p:sp>
        <p:nvSpPr>
          <p:cNvPr id="2" name="Text Placeholder 6">
            <a:extLst>
              <a:ext uri="{FF2B5EF4-FFF2-40B4-BE49-F238E27FC236}">
                <a16:creationId xmlns:a16="http://schemas.microsoft.com/office/drawing/2014/main" id="{055AE07C-8DDA-39B8-558E-9EFAD1B595D6}"/>
              </a:ext>
            </a:extLst>
          </p:cNvPr>
          <p:cNvSpPr>
            <a:spLocks noGrp="1"/>
          </p:cNvSpPr>
          <p:nvPr>
            <p:ph type="body" sz="quarter" idx="12" hasCustomPrompt="1"/>
            <p:custDataLst>
              <p:custData r:id="rId3"/>
            </p:custDataLst>
          </p:nvPr>
        </p:nvSpPr>
        <p:spPr>
          <a:xfrm>
            <a:off x="457200" y="904972"/>
            <a:ext cx="11278800" cy="320400"/>
          </a:xfrm>
        </p:spPr>
        <p:txBody>
          <a:bodyPr/>
          <a:lstStyle>
            <a:lvl1pPr marL="0" indent="0">
              <a:buNone/>
              <a:defRPr sz="1600" b="0">
                <a:solidFill>
                  <a:schemeClr val="dk1"/>
                </a:solidFill>
              </a:defRPr>
            </a:lvl1pPr>
          </a:lstStyle>
          <a:p>
            <a:pPr lvl="0"/>
            <a:r>
              <a:rPr lang="en-US"/>
              <a:t>Click to add subtitle</a:t>
            </a:r>
          </a:p>
        </p:txBody>
      </p:sp>
    </p:spTree>
    <p:extLst>
      <p:ext uri="{BB962C8B-B14F-4D97-AF65-F5344CB8AC3E}">
        <p14:creationId xmlns:p14="http://schemas.microsoft.com/office/powerpoint/2010/main" val="237060626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2 Content and Content">
    <p:spTree>
      <p:nvGrpSpPr>
        <p:cNvPr id="1" name=""/>
        <p:cNvGrpSpPr/>
        <p:nvPr/>
      </p:nvGrpSpPr>
      <p:grpSpPr>
        <a:xfrm>
          <a:off x="0" y="0"/>
          <a:ext cx="0" cy="0"/>
          <a:chOff x="0" y="0"/>
          <a:chExt cx="0" cy="0"/>
        </a:xfrm>
      </p:grpSpPr>
      <p:sp>
        <p:nvSpPr>
          <p:cNvPr id="3" name="Content Placeholder 2"/>
          <p:cNvSpPr>
            <a:spLocks noGrp="1"/>
          </p:cNvSpPr>
          <p:nvPr>
            <p:ph sz="quarter" idx="1" hasCustomPrompt="1"/>
            <p:custDataLst>
              <p:custData r:id="rId1"/>
            </p:custDataLst>
          </p:nvPr>
        </p:nvSpPr>
        <p:spPr>
          <a:xfrm>
            <a:off x="457200" y="1411200"/>
            <a:ext cx="36036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4" name="Content Placeholder 3"/>
          <p:cNvSpPr>
            <a:spLocks noGrp="1"/>
          </p:cNvSpPr>
          <p:nvPr>
            <p:ph sz="quarter" idx="2" hasCustomPrompt="1"/>
            <p:custDataLst>
              <p:custData r:id="rId2"/>
            </p:custDataLst>
          </p:nvPr>
        </p:nvSpPr>
        <p:spPr>
          <a:xfrm>
            <a:off x="4298400" y="1411200"/>
            <a:ext cx="36036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5" name="Content Placeholder 4"/>
          <p:cNvSpPr>
            <a:spLocks noGrp="1"/>
          </p:cNvSpPr>
          <p:nvPr>
            <p:ph sz="half" idx="3" hasCustomPrompt="1"/>
            <p:custDataLst>
              <p:custData r:id="rId3"/>
            </p:custDataLst>
          </p:nvPr>
        </p:nvSpPr>
        <p:spPr>
          <a:xfrm>
            <a:off x="8132400" y="1411200"/>
            <a:ext cx="36000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8" name="Title 7">
            <a:extLst>
              <a:ext uri="{FF2B5EF4-FFF2-40B4-BE49-F238E27FC236}">
                <a16:creationId xmlns:a16="http://schemas.microsoft.com/office/drawing/2014/main" id="{B00E63CE-3F08-D7D1-9C89-3F65068DB84F}"/>
              </a:ext>
            </a:extLst>
          </p:cNvPr>
          <p:cNvSpPr>
            <a:spLocks noGrp="1"/>
          </p:cNvSpPr>
          <p:nvPr>
            <p:ph type="title" hasCustomPrompt="1"/>
          </p:nvPr>
        </p:nvSpPr>
        <p:spPr/>
        <p:txBody>
          <a:bodyPr/>
          <a:lstStyle>
            <a:lvl1pPr>
              <a:defRPr/>
            </a:lvl1pPr>
          </a:lstStyle>
          <a:p>
            <a:r>
              <a:rPr lang="en-US"/>
              <a:t>Click to edit master title style</a:t>
            </a:r>
          </a:p>
        </p:txBody>
      </p:sp>
      <p:sp>
        <p:nvSpPr>
          <p:cNvPr id="7" name="Footer Placeholder 6">
            <a:extLst>
              <a:ext uri="{FF2B5EF4-FFF2-40B4-BE49-F238E27FC236}">
                <a16:creationId xmlns:a16="http://schemas.microsoft.com/office/drawing/2014/main" id="{77801D96-C5BA-7ACA-2A4B-5A0771389224}"/>
              </a:ext>
            </a:extLst>
          </p:cNvPr>
          <p:cNvSpPr>
            <a:spLocks noGrp="1"/>
          </p:cNvSpPr>
          <p:nvPr>
            <p:ph type="ftr" sz="quarter" idx="14"/>
          </p:nvPr>
        </p:nvSpPr>
        <p:spPr/>
        <p:txBody>
          <a:bodyPr/>
          <a:lstStyle/>
          <a:p>
            <a:endParaRPr lang="en-US"/>
          </a:p>
        </p:txBody>
      </p:sp>
      <p:sp>
        <p:nvSpPr>
          <p:cNvPr id="9" name="Slide Number Placeholder 8">
            <a:extLst>
              <a:ext uri="{FF2B5EF4-FFF2-40B4-BE49-F238E27FC236}">
                <a16:creationId xmlns:a16="http://schemas.microsoft.com/office/drawing/2014/main" id="{602FAAF1-9167-47F7-0D3F-29E25D9593A0}"/>
              </a:ext>
            </a:extLst>
          </p:cNvPr>
          <p:cNvSpPr>
            <a:spLocks noGrp="1"/>
          </p:cNvSpPr>
          <p:nvPr>
            <p:ph type="sldNum" sz="quarter" idx="15"/>
          </p:nvPr>
        </p:nvSpPr>
        <p:spPr/>
        <p:txBody>
          <a:bodyPr/>
          <a:lstStyle/>
          <a:p>
            <a:fld id="{CC823384-2074-4C75-9031-ACAC8BCA8354}" type="slidenum">
              <a:rPr lang="en-US" smtClean="0"/>
              <a:pPr/>
              <a:t>‹#›</a:t>
            </a:fld>
            <a:endParaRPr lang="en-US"/>
          </a:p>
        </p:txBody>
      </p:sp>
      <p:sp>
        <p:nvSpPr>
          <p:cNvPr id="2" name="Text Placeholder 6">
            <a:extLst>
              <a:ext uri="{FF2B5EF4-FFF2-40B4-BE49-F238E27FC236}">
                <a16:creationId xmlns:a16="http://schemas.microsoft.com/office/drawing/2014/main" id="{38F25935-BD1C-BD9B-AA54-6A27A1A330B2}"/>
              </a:ext>
            </a:extLst>
          </p:cNvPr>
          <p:cNvSpPr>
            <a:spLocks noGrp="1"/>
          </p:cNvSpPr>
          <p:nvPr>
            <p:ph type="body" sz="quarter" idx="12" hasCustomPrompt="1"/>
            <p:custDataLst>
              <p:custData r:id="rId4"/>
            </p:custDataLst>
          </p:nvPr>
        </p:nvSpPr>
        <p:spPr>
          <a:xfrm>
            <a:off x="457200" y="904972"/>
            <a:ext cx="11278800" cy="320400"/>
          </a:xfrm>
        </p:spPr>
        <p:txBody>
          <a:bodyPr/>
          <a:lstStyle>
            <a:lvl1pPr marL="0" indent="0">
              <a:buNone/>
              <a:defRPr sz="1600" b="0">
                <a:solidFill>
                  <a:schemeClr val="dk1"/>
                </a:solidFill>
              </a:defRPr>
            </a:lvl1pPr>
          </a:lstStyle>
          <a:p>
            <a:pPr lvl="0"/>
            <a:r>
              <a:rPr lang="en-US"/>
              <a:t>Click to add subtitle</a:t>
            </a:r>
          </a:p>
        </p:txBody>
      </p:sp>
    </p:spTree>
    <p:extLst>
      <p:ext uri="{BB962C8B-B14F-4D97-AF65-F5344CB8AC3E}">
        <p14:creationId xmlns:p14="http://schemas.microsoft.com/office/powerpoint/2010/main" val="3756327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hasCustomPrompt="1"/>
            <p:custDataLst>
              <p:custData r:id="rId1"/>
            </p:custDataLst>
          </p:nvPr>
        </p:nvSpPr>
        <p:spPr>
          <a:xfrm>
            <a:off x="457200" y="1411200"/>
            <a:ext cx="26388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4" name="Content Placeholder 3"/>
          <p:cNvSpPr>
            <a:spLocks noGrp="1"/>
          </p:cNvSpPr>
          <p:nvPr>
            <p:ph sz="quarter" idx="2" hasCustomPrompt="1"/>
            <p:custDataLst>
              <p:custData r:id="rId2"/>
            </p:custDataLst>
          </p:nvPr>
        </p:nvSpPr>
        <p:spPr>
          <a:xfrm>
            <a:off x="3340800" y="1411200"/>
            <a:ext cx="26388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5" name="Content Placeholder 4"/>
          <p:cNvSpPr>
            <a:spLocks noGrp="1"/>
          </p:cNvSpPr>
          <p:nvPr>
            <p:ph sz="quarter" idx="3" hasCustomPrompt="1"/>
            <p:custDataLst>
              <p:custData r:id="rId3"/>
            </p:custDataLst>
          </p:nvPr>
        </p:nvSpPr>
        <p:spPr>
          <a:xfrm>
            <a:off x="6213600" y="1411200"/>
            <a:ext cx="26388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6" name="Content Placeholder 5"/>
          <p:cNvSpPr>
            <a:spLocks noGrp="1"/>
          </p:cNvSpPr>
          <p:nvPr>
            <p:ph sz="quarter" idx="4" hasCustomPrompt="1"/>
            <p:custDataLst>
              <p:custData r:id="rId4"/>
            </p:custDataLst>
          </p:nvPr>
        </p:nvSpPr>
        <p:spPr>
          <a:xfrm>
            <a:off x="9093600" y="1411200"/>
            <a:ext cx="2638800" cy="4878000"/>
          </a:xfrm>
        </p:spPr>
        <p:txBody>
          <a:bodyPr/>
          <a:lstStyle>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9" name="Title 8">
            <a:extLst>
              <a:ext uri="{FF2B5EF4-FFF2-40B4-BE49-F238E27FC236}">
                <a16:creationId xmlns:a16="http://schemas.microsoft.com/office/drawing/2014/main" id="{1A2323E0-E727-5932-93D5-A9CAE6B47EB8}"/>
              </a:ext>
            </a:extLst>
          </p:cNvPr>
          <p:cNvSpPr>
            <a:spLocks noGrp="1"/>
          </p:cNvSpPr>
          <p:nvPr>
            <p:ph type="title" hasCustomPrompt="1"/>
          </p:nvPr>
        </p:nvSpPr>
        <p:spPr/>
        <p:txBody>
          <a:bodyPr>
            <a:noAutofit/>
          </a:bodyPr>
          <a:lstStyle>
            <a:lvl1pPr>
              <a:defRPr/>
            </a:lvl1pPr>
          </a:lstStyle>
          <a:p>
            <a:r>
              <a:rPr lang="en-US"/>
              <a:t>Click to edit master title style</a:t>
            </a:r>
          </a:p>
        </p:txBody>
      </p:sp>
      <p:sp>
        <p:nvSpPr>
          <p:cNvPr id="8" name="Footer Placeholder 7">
            <a:extLst>
              <a:ext uri="{FF2B5EF4-FFF2-40B4-BE49-F238E27FC236}">
                <a16:creationId xmlns:a16="http://schemas.microsoft.com/office/drawing/2014/main" id="{9694D80D-1D44-6836-8C39-E634810F0567}"/>
              </a:ext>
            </a:extLst>
          </p:cNvPr>
          <p:cNvSpPr>
            <a:spLocks noGrp="1"/>
          </p:cNvSpPr>
          <p:nvPr>
            <p:ph type="ftr" sz="quarter" idx="14"/>
          </p:nvPr>
        </p:nvSpPr>
        <p:spPr/>
        <p:txBody>
          <a:bodyPr/>
          <a:lstStyle/>
          <a:p>
            <a:endParaRPr lang="en-US"/>
          </a:p>
        </p:txBody>
      </p:sp>
      <p:sp>
        <p:nvSpPr>
          <p:cNvPr id="10" name="Slide Number Placeholder 9">
            <a:extLst>
              <a:ext uri="{FF2B5EF4-FFF2-40B4-BE49-F238E27FC236}">
                <a16:creationId xmlns:a16="http://schemas.microsoft.com/office/drawing/2014/main" id="{51EC5B58-8ED7-67BC-15A0-C369F1AF6B30}"/>
              </a:ext>
            </a:extLst>
          </p:cNvPr>
          <p:cNvSpPr>
            <a:spLocks noGrp="1"/>
          </p:cNvSpPr>
          <p:nvPr>
            <p:ph type="sldNum" sz="quarter" idx="15"/>
          </p:nvPr>
        </p:nvSpPr>
        <p:spPr/>
        <p:txBody>
          <a:bodyPr/>
          <a:lstStyle/>
          <a:p>
            <a:fld id="{CC823384-2074-4C75-9031-ACAC8BCA8354}" type="slidenum">
              <a:rPr lang="en-US" smtClean="0"/>
              <a:pPr/>
              <a:t>‹#›</a:t>
            </a:fld>
            <a:endParaRPr lang="en-US"/>
          </a:p>
        </p:txBody>
      </p:sp>
      <p:sp>
        <p:nvSpPr>
          <p:cNvPr id="2" name="Text Placeholder 6">
            <a:extLst>
              <a:ext uri="{FF2B5EF4-FFF2-40B4-BE49-F238E27FC236}">
                <a16:creationId xmlns:a16="http://schemas.microsoft.com/office/drawing/2014/main" id="{1DD89247-733D-84B1-5642-D9E474112CF7}"/>
              </a:ext>
            </a:extLst>
          </p:cNvPr>
          <p:cNvSpPr>
            <a:spLocks noGrp="1"/>
          </p:cNvSpPr>
          <p:nvPr>
            <p:ph type="body" sz="quarter" idx="12" hasCustomPrompt="1"/>
            <p:custDataLst>
              <p:custData r:id="rId5"/>
            </p:custDataLst>
          </p:nvPr>
        </p:nvSpPr>
        <p:spPr>
          <a:xfrm>
            <a:off x="457200" y="904972"/>
            <a:ext cx="11278800" cy="320400"/>
          </a:xfrm>
        </p:spPr>
        <p:txBody>
          <a:bodyPr/>
          <a:lstStyle>
            <a:lvl1pPr marL="0" indent="0">
              <a:buNone/>
              <a:defRPr sz="1600" b="0">
                <a:solidFill>
                  <a:schemeClr val="dk1"/>
                </a:solidFill>
              </a:defRPr>
            </a:lvl1pPr>
          </a:lstStyle>
          <a:p>
            <a:pPr lvl="0"/>
            <a:r>
              <a:rPr lang="en-US"/>
              <a:t>Click to add subtitle</a:t>
            </a:r>
          </a:p>
        </p:txBody>
      </p:sp>
    </p:spTree>
    <p:extLst>
      <p:ext uri="{BB962C8B-B14F-4D97-AF65-F5344CB8AC3E}">
        <p14:creationId xmlns:p14="http://schemas.microsoft.com/office/powerpoint/2010/main" val="2717505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Agenda">
    <p:bg>
      <p:bgPr>
        <a:solidFill>
          <a:schemeClr val="l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87188B6-1539-A6B7-2ED8-B92D46EB182B}"/>
              </a:ext>
            </a:extLst>
          </p:cNvPr>
          <p:cNvPicPr>
            <a:picLocks noChangeAspect="1"/>
          </p:cNvPicPr>
          <p:nvPr userDrawn="1"/>
        </p:nvPicPr>
        <p:blipFill>
          <a:blip r:embed="rId5"/>
          <a:srcRect r="8479" b="6151"/>
          <a:stretch>
            <a:fillRect/>
          </a:stretch>
        </p:blipFill>
        <p:spPr>
          <a:xfrm>
            <a:off x="0" y="0"/>
            <a:ext cx="5974598" cy="6858000"/>
          </a:xfrm>
          <a:prstGeom prst="rect">
            <a:avLst/>
          </a:prstGeom>
        </p:spPr>
      </p:pic>
      <p:sp>
        <p:nvSpPr>
          <p:cNvPr id="2" name="Title 1">
            <a:extLst>
              <a:ext uri="{FF2B5EF4-FFF2-40B4-BE49-F238E27FC236}">
                <a16:creationId xmlns:a16="http://schemas.microsoft.com/office/drawing/2014/main" id="{61173B62-3AC5-E42A-58D7-F381B96F8296}"/>
              </a:ext>
            </a:extLst>
          </p:cNvPr>
          <p:cNvSpPr>
            <a:spLocks noGrp="1"/>
          </p:cNvSpPr>
          <p:nvPr>
            <p:ph type="title" hasCustomPrompt="1"/>
            <p:custDataLst>
              <p:custData r:id="rId2"/>
            </p:custDataLst>
          </p:nvPr>
        </p:nvSpPr>
        <p:spPr>
          <a:xfrm>
            <a:off x="457200" y="381600"/>
            <a:ext cx="5121797" cy="5904000"/>
          </a:xfrm>
          <a:prstGeom prst="rect">
            <a:avLst/>
          </a:prstGeom>
        </p:spPr>
        <p:txBody>
          <a:bodyPr anchor="t" anchorCtr="0"/>
          <a:lstStyle>
            <a:lvl1pPr>
              <a:defRPr sz="8000" b="0" i="0">
                <a:solidFill>
                  <a:schemeClr val="tx1"/>
                </a:solidFill>
                <a:latin typeface="+mj-lt"/>
              </a:defRPr>
            </a:lvl1pPr>
          </a:lstStyle>
          <a:p>
            <a:r>
              <a:rPr lang="en-US"/>
              <a:t>Agenda</a:t>
            </a:r>
          </a:p>
        </p:txBody>
      </p:sp>
      <p:pic>
        <p:nvPicPr>
          <p:cNvPr id="4" name="ContentLogo_WHITE" descr="The Guy Carpenter company logo." hidden="1">
            <a:extLst>
              <a:ext uri="{FF2B5EF4-FFF2-40B4-BE49-F238E27FC236}">
                <a16:creationId xmlns:a16="http://schemas.microsoft.com/office/drawing/2014/main" id="{FAA2D48B-4555-C189-60DC-F25064B1E073}"/>
              </a:ext>
            </a:extLst>
          </p:cNvPr>
          <p:cNvPicPr>
            <a:picLocks noChangeAspect="1"/>
          </p:cNvPicPr>
          <p:nvPr userDrawn="1"/>
        </p:nvPicPr>
        <p:blipFill>
          <a:blip r:embed="rId6"/>
          <a:stretch>
            <a:fillRect/>
          </a:stretch>
        </p:blipFill>
        <p:spPr bwMode="invGray">
          <a:xfrm>
            <a:off x="457200" y="6519672"/>
            <a:ext cx="1014986" cy="182880"/>
          </a:xfrm>
          <a:prstGeom prst="rect">
            <a:avLst/>
          </a:prstGeom>
        </p:spPr>
      </p:pic>
      <p:sp>
        <p:nvSpPr>
          <p:cNvPr id="6" name="Text Placeholder 1">
            <a:extLst>
              <a:ext uri="{FF2B5EF4-FFF2-40B4-BE49-F238E27FC236}">
                <a16:creationId xmlns:a16="http://schemas.microsoft.com/office/drawing/2014/main" id="{8226A8CD-E8E1-C5B4-B7E2-DFE8726AF3CA}"/>
              </a:ext>
            </a:extLst>
          </p:cNvPr>
          <p:cNvSpPr>
            <a:spLocks noGrp="1"/>
          </p:cNvSpPr>
          <p:nvPr>
            <p:ph type="body" sz="quarter" idx="12" hasCustomPrompt="1"/>
            <p:custDataLst>
              <p:custData r:id="rId3"/>
            </p:custDataLst>
          </p:nvPr>
        </p:nvSpPr>
        <p:spPr>
          <a:xfrm>
            <a:off x="6528122" y="381600"/>
            <a:ext cx="5207877" cy="5904000"/>
          </a:xfrm>
        </p:spPr>
        <p:txBody>
          <a:bodyPr tIns="137160"/>
          <a:lstStyle>
            <a:lvl1pPr marL="342900" indent="-342900">
              <a:spcAft>
                <a:spcPts val="1200"/>
              </a:spcAft>
              <a:buFont typeface="+mj-lt"/>
              <a:buAutoNum type="arabicPeriod"/>
              <a:defRPr>
                <a:solidFill>
                  <a:schemeClr val="dk1"/>
                </a:solidFill>
              </a:defRPr>
            </a:lvl1pPr>
          </a:lstStyle>
          <a:p>
            <a:pPr lvl="0"/>
            <a:r>
              <a:rPr lang="en-US"/>
              <a:t>Click to add topic</a:t>
            </a:r>
          </a:p>
        </p:txBody>
      </p:sp>
      <p:pic>
        <p:nvPicPr>
          <p:cNvPr id="5" name="ContentLogo_COLOUR" descr="The Guy Carpenter company logo.">
            <a:extLst>
              <a:ext uri="{FF2B5EF4-FFF2-40B4-BE49-F238E27FC236}">
                <a16:creationId xmlns:a16="http://schemas.microsoft.com/office/drawing/2014/main" id="{69C1BDCC-D626-96D4-8AAD-65EE1B777EAA}"/>
              </a:ext>
            </a:extLst>
          </p:cNvPr>
          <p:cNvPicPr>
            <a:picLocks noChangeAspect="1"/>
          </p:cNvPicPr>
          <p:nvPr userDrawn="1"/>
        </p:nvPicPr>
        <p:blipFill>
          <a:blip r:embed="rId7"/>
          <a:stretch>
            <a:fillRect/>
          </a:stretch>
        </p:blipFill>
        <p:spPr bwMode="invGray">
          <a:xfrm>
            <a:off x="457200" y="6537960"/>
            <a:ext cx="1097282" cy="164592"/>
          </a:xfrm>
          <a:prstGeom prst="rect">
            <a:avLst/>
          </a:prstGeom>
        </p:spPr>
      </p:pic>
    </p:spTree>
    <p:custDataLst>
      <p:custData r:id="rId1"/>
    </p:custDataLst>
    <p:extLst>
      <p:ext uri="{BB962C8B-B14F-4D97-AF65-F5344CB8AC3E}">
        <p14:creationId xmlns:p14="http://schemas.microsoft.com/office/powerpoint/2010/main" val="1332433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Divider - Midnight Blue - Arrows">
    <p:bg>
      <p:bgPr>
        <a:solidFill>
          <a:schemeClr val="dk1"/>
        </a:solidFill>
        <a:effectLst/>
      </p:bgPr>
    </p:bg>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761A1B-C4CA-BC05-524B-40620F1040C4}"/>
              </a:ext>
            </a:extLst>
          </p:cNvPr>
          <p:cNvSpPr>
            <a:spLocks noGrp="1"/>
          </p:cNvSpPr>
          <p:nvPr>
            <p:ph type="body" sz="quarter" idx="10" hasCustomPrompt="1"/>
            <p:custDataLst>
              <p:custData r:id="rId2"/>
            </p:custDataLst>
          </p:nvPr>
        </p:nvSpPr>
        <p:spPr>
          <a:xfrm>
            <a:off x="3459068" y="2333650"/>
            <a:ext cx="4322400" cy="5032017"/>
          </a:xfrm>
        </p:spPr>
        <p:txBody>
          <a:bodyPr anchor="b"/>
          <a:lstStyle>
            <a:lvl1pPr marL="0" indent="0" algn="r">
              <a:buNone/>
              <a:defRPr sz="25600" b="0" i="0">
                <a:solidFill>
                  <a:schemeClr val="lt2"/>
                </a:solidFill>
                <a:latin typeface="+mj-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a:t>
            </a:r>
          </a:p>
        </p:txBody>
      </p:sp>
      <p:sp>
        <p:nvSpPr>
          <p:cNvPr id="5" name="Title 2">
            <a:extLst>
              <a:ext uri="{FF2B5EF4-FFF2-40B4-BE49-F238E27FC236}">
                <a16:creationId xmlns:a16="http://schemas.microsoft.com/office/drawing/2014/main" id="{2ED18453-854E-C783-5410-0CF0975ADEC1}"/>
              </a:ext>
            </a:extLst>
          </p:cNvPr>
          <p:cNvSpPr>
            <a:spLocks noGrp="1"/>
          </p:cNvSpPr>
          <p:nvPr>
            <p:ph type="title" hasCustomPrompt="1"/>
            <p:custDataLst>
              <p:custData r:id="rId3"/>
            </p:custDataLst>
          </p:nvPr>
        </p:nvSpPr>
        <p:spPr>
          <a:xfrm>
            <a:off x="457200" y="381600"/>
            <a:ext cx="7150100" cy="1256700"/>
          </a:xfrm>
          <a:prstGeom prst="rect">
            <a:avLst/>
          </a:prstGeom>
        </p:spPr>
        <p:txBody>
          <a:bodyPr anchor="t" anchorCtr="0"/>
          <a:lstStyle>
            <a:lvl1pPr>
              <a:defRPr sz="5000" b="0" i="0">
                <a:solidFill>
                  <a:schemeClr val="lt2"/>
                </a:solidFill>
                <a:latin typeface="+mj-lt"/>
              </a:defRPr>
            </a:lvl1pPr>
          </a:lstStyle>
          <a:p>
            <a:r>
              <a:rPr lang="en-US"/>
              <a:t>Click to add title</a:t>
            </a:r>
          </a:p>
        </p:txBody>
      </p:sp>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5"/>
          <a:stretch>
            <a:fillRect/>
          </a:stretch>
        </p:blipFill>
        <p:spPr bwMode="invGray">
          <a:xfrm>
            <a:off x="457200" y="6519672"/>
            <a:ext cx="1014986" cy="182880"/>
          </a:xfrm>
          <a:prstGeom prst="rect">
            <a:avLst/>
          </a:prstGeom>
        </p:spPr>
      </p:pic>
      <p:sp>
        <p:nvSpPr>
          <p:cNvPr id="4" name="Slide Number Placeholder 6">
            <a:extLst>
              <a:ext uri="{FF2B5EF4-FFF2-40B4-BE49-F238E27FC236}">
                <a16:creationId xmlns:a16="http://schemas.microsoft.com/office/drawing/2014/main" id="{B1BAA621-5C75-A1E4-E259-B688B8E34D01}"/>
              </a:ext>
            </a:extLst>
          </p:cNvPr>
          <p:cNvSpPr>
            <a:spLocks noGrp="1"/>
          </p:cNvSpPr>
          <p:nvPr>
            <p:ph type="sldNum" sz="quarter" idx="15"/>
          </p:nvPr>
        </p:nvSpPr>
        <p:spPr>
          <a:xfrm>
            <a:off x="116355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pic>
        <p:nvPicPr>
          <p:cNvPr id="3" name="Graphic 2">
            <a:extLst>
              <a:ext uri="{FF2B5EF4-FFF2-40B4-BE49-F238E27FC236}">
                <a16:creationId xmlns:a16="http://schemas.microsoft.com/office/drawing/2014/main" id="{3DC1C704-669B-CC2E-0E20-2DB416C66B69}"/>
              </a:ext>
            </a:extLst>
          </p:cNvPr>
          <p:cNvPicPr/>
          <p:nvPr userDrawn="1"/>
        </p:nvPicPr>
        <p:blipFill>
          <a:blip>
            <a:extLst>
              <a:ext uri="{96DAC541-7B7A-43D3-8B79-37D633B846F1}">
                <asvg:svgBlip xmlns:asvg="http://schemas.microsoft.com/office/drawing/2016/SVG/main" r:embed="rId6"/>
              </a:ext>
            </a:extLst>
          </a:blip>
          <a:stretch>
            <a:fillRect/>
          </a:stretch>
        </p:blipFill>
        <p:spPr>
          <a:xfrm>
            <a:off x="8128000" y="0"/>
            <a:ext cx="4064000" cy="6858000"/>
          </a:xfrm>
          <a:prstGeom prst="rect">
            <a:avLst/>
          </a:prstGeom>
        </p:spPr>
      </p:pic>
    </p:spTree>
    <p:custDataLst>
      <p:custData r:id="rId1"/>
    </p:custDataLst>
    <p:extLst>
      <p:ext uri="{BB962C8B-B14F-4D97-AF65-F5344CB8AC3E}">
        <p14:creationId xmlns:p14="http://schemas.microsoft.com/office/powerpoint/2010/main" val="304013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b Divider - Sky Blue - Arrows">
    <p:bg>
      <p:bgPr>
        <a:solidFill>
          <a:schemeClr val="accent4"/>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5"/>
          <a:stretch>
            <a:fillRect/>
          </a:stretch>
        </p:blipFill>
        <p:spPr bwMode="invGray">
          <a:xfrm>
            <a:off x="457200" y="6519672"/>
            <a:ext cx="1014986" cy="182880"/>
          </a:xfrm>
          <a:prstGeom prst="rect">
            <a:avLst/>
          </a:prstGeom>
        </p:spPr>
      </p:pic>
      <p:sp>
        <p:nvSpPr>
          <p:cNvPr id="7" name="Text Placeholder 1">
            <a:extLst>
              <a:ext uri="{FF2B5EF4-FFF2-40B4-BE49-F238E27FC236}">
                <a16:creationId xmlns:a16="http://schemas.microsoft.com/office/drawing/2014/main" id="{19F7DF14-9E36-04FC-0C3C-A4C7DD2003DD}"/>
              </a:ext>
            </a:extLst>
          </p:cNvPr>
          <p:cNvSpPr>
            <a:spLocks noGrp="1"/>
          </p:cNvSpPr>
          <p:nvPr>
            <p:ph type="body" sz="quarter" idx="10" hasCustomPrompt="1"/>
            <p:custDataLst>
              <p:custData r:id="rId2"/>
            </p:custDataLst>
          </p:nvPr>
        </p:nvSpPr>
        <p:spPr>
          <a:xfrm>
            <a:off x="457200" y="555768"/>
            <a:ext cx="4322400" cy="1383700"/>
          </a:xfrm>
        </p:spPr>
        <p:txBody>
          <a:bodyPr anchor="b"/>
          <a:lstStyle>
            <a:lvl1pPr marL="0" indent="0" algn="l">
              <a:spcAft>
                <a:spcPts val="0"/>
              </a:spcAft>
              <a:buNone/>
              <a:defRPr sz="12500" b="0" i="0">
                <a:solidFill>
                  <a:schemeClr val="tx1"/>
                </a:solidFill>
                <a:latin typeface="+mj-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a:t>
            </a:r>
          </a:p>
        </p:txBody>
      </p:sp>
      <p:sp>
        <p:nvSpPr>
          <p:cNvPr id="9" name="Title 2">
            <a:extLst>
              <a:ext uri="{FF2B5EF4-FFF2-40B4-BE49-F238E27FC236}">
                <a16:creationId xmlns:a16="http://schemas.microsoft.com/office/drawing/2014/main" id="{3DFF449A-489D-02DB-799C-91A9016A3B25}"/>
              </a:ext>
            </a:extLst>
          </p:cNvPr>
          <p:cNvSpPr>
            <a:spLocks noGrp="1"/>
          </p:cNvSpPr>
          <p:nvPr>
            <p:ph type="title" hasCustomPrompt="1"/>
            <p:custDataLst>
              <p:custData r:id="rId3"/>
            </p:custDataLst>
          </p:nvPr>
        </p:nvSpPr>
        <p:spPr>
          <a:xfrm>
            <a:off x="457200" y="2066327"/>
            <a:ext cx="6509657" cy="1256700"/>
          </a:xfrm>
          <a:prstGeom prst="rect">
            <a:avLst/>
          </a:prstGeom>
        </p:spPr>
        <p:txBody>
          <a:bodyPr anchor="t" anchorCtr="0"/>
          <a:lstStyle>
            <a:lvl1pPr>
              <a:defRPr sz="4400" b="0" i="0">
                <a:solidFill>
                  <a:schemeClr val="tx1"/>
                </a:solidFill>
                <a:latin typeface="+mj-lt"/>
              </a:defRPr>
            </a:lvl1pPr>
          </a:lstStyle>
          <a:p>
            <a:r>
              <a:rPr lang="en-US"/>
              <a:t>Click to add title</a:t>
            </a:r>
          </a:p>
        </p:txBody>
      </p:sp>
      <p:cxnSp>
        <p:nvCxnSpPr>
          <p:cNvPr id="8" name="Straight Connector 7">
            <a:extLst>
              <a:ext uri="{FF2B5EF4-FFF2-40B4-BE49-F238E27FC236}">
                <a16:creationId xmlns:a16="http://schemas.microsoft.com/office/drawing/2014/main" id="{71338FAE-67A3-9DAA-829E-A0AC8114B05F}"/>
              </a:ext>
            </a:extLst>
          </p:cNvPr>
          <p:cNvCxnSpPr>
            <a:cxnSpLocks/>
          </p:cNvCxnSpPr>
          <p:nvPr userDrawn="1"/>
        </p:nvCxnSpPr>
        <p:spPr>
          <a:xfrm flipH="1">
            <a:off x="486228" y="3953186"/>
            <a:ext cx="6480629"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a:extLst>
              <a:ext uri="{FF2B5EF4-FFF2-40B4-BE49-F238E27FC236}">
                <a16:creationId xmlns:a16="http://schemas.microsoft.com/office/drawing/2014/main" id="{2DF54EC2-3A18-DE61-1678-522DB14AF96E}"/>
              </a:ext>
            </a:extLst>
          </p:cNvPr>
          <p:cNvSpPr>
            <a:spLocks noGrp="1"/>
          </p:cNvSpPr>
          <p:nvPr>
            <p:ph type="body" sz="quarter" idx="16" hasCustomPrompt="1"/>
          </p:nvPr>
        </p:nvSpPr>
        <p:spPr>
          <a:xfrm>
            <a:off x="457200" y="4583346"/>
            <a:ext cx="6509656" cy="1437502"/>
          </a:xfrm>
        </p:spPr>
        <p:txBody>
          <a:bodyPr vert="horz" lIns="0" tIns="0" rIns="0" bIns="0" rtlCol="0" anchor="t" anchorCtr="0">
            <a:noAutofit/>
          </a:bodyPr>
          <a:lstStyle>
            <a:lvl1pPr>
              <a:buNone/>
              <a:defRPr lang="en-US" sz="3000" i="0" smtClean="0">
                <a:solidFill>
                  <a:schemeClr val="tx1"/>
                </a:solidFill>
                <a:latin typeface="+mj-lt"/>
                <a:ea typeface="+mj-ea"/>
                <a:cs typeface="+mj-cs"/>
              </a:defRPr>
            </a:lvl1pPr>
            <a:lvl2pPr>
              <a:defRPr lang="en-US" smtClean="0"/>
            </a:lvl2pPr>
            <a:lvl3pPr>
              <a:defRPr lang="en-US" smtClean="0"/>
            </a:lvl3pPr>
            <a:lvl4pPr>
              <a:defRPr lang="en-US" smtClean="0"/>
            </a:lvl4pPr>
            <a:lvl5pPr>
              <a:defRPr lang="en-US"/>
            </a:lvl5pPr>
          </a:lstStyle>
          <a:p>
            <a:pPr marL="228600" lvl="0" indent="-228600">
              <a:lnSpc>
                <a:spcPct val="100000"/>
              </a:lnSpc>
              <a:spcBef>
                <a:spcPct val="0"/>
              </a:spcBef>
            </a:pPr>
            <a:r>
              <a:rPr lang="en-US"/>
              <a:t>Subtitle</a:t>
            </a:r>
          </a:p>
        </p:txBody>
      </p:sp>
      <p:pic>
        <p:nvPicPr>
          <p:cNvPr id="5" name="Graphic 4">
            <a:extLst>
              <a:ext uri="{FF2B5EF4-FFF2-40B4-BE49-F238E27FC236}">
                <a16:creationId xmlns:a16="http://schemas.microsoft.com/office/drawing/2014/main" id="{A89E320F-8844-FAAA-FF4B-109C82ABEF10}"/>
              </a:ext>
            </a:extLst>
          </p:cNvPr>
          <p:cNvPicPr/>
          <p:nvPr userDrawn="1"/>
        </p:nvPicPr>
        <p:blipFill>
          <a:blip>
            <a:extLst>
              <a:ext uri="{96DAC541-7B7A-43D3-8B79-37D633B846F1}">
                <asvg:svgBlip xmlns:asvg="http://schemas.microsoft.com/office/drawing/2016/SVG/main" r:embed="rId6"/>
              </a:ext>
            </a:extLst>
          </a:blip>
          <a:stretch>
            <a:fillRect/>
          </a:stretch>
        </p:blipFill>
        <p:spPr>
          <a:xfrm>
            <a:off x="8128000" y="0"/>
            <a:ext cx="4064000" cy="6858000"/>
          </a:xfrm>
          <a:prstGeom prst="rect">
            <a:avLst/>
          </a:prstGeom>
        </p:spPr>
      </p:pic>
      <p:sp>
        <p:nvSpPr>
          <p:cNvPr id="10" name="Slide Number Placeholder 6">
            <a:extLst>
              <a:ext uri="{FF2B5EF4-FFF2-40B4-BE49-F238E27FC236}">
                <a16:creationId xmlns:a16="http://schemas.microsoft.com/office/drawing/2014/main" id="{0735CC5A-1E06-706E-38EA-12868DE219ED}"/>
              </a:ext>
            </a:extLst>
          </p:cNvPr>
          <p:cNvSpPr>
            <a:spLocks noGrp="1"/>
          </p:cNvSpPr>
          <p:nvPr>
            <p:ph type="sldNum" sz="quarter" idx="15"/>
          </p:nvPr>
        </p:nvSpPr>
        <p:spPr>
          <a:xfrm>
            <a:off x="11368800" y="6620400"/>
            <a:ext cx="363600" cy="108000"/>
          </a:xfrm>
        </p:spPr>
        <p:txBody>
          <a:bodyPr/>
          <a:lstStyle>
            <a:lvl1pPr>
              <a:defRPr>
                <a:solidFill>
                  <a:schemeClr val="tx1"/>
                </a:solidFill>
              </a:defRPr>
            </a:lvl1pPr>
          </a:lstStyle>
          <a:p>
            <a:fld id="{CC823384-2074-4C75-9031-ACAC8BCA8354}" type="slidenum">
              <a:rPr lang="en-US" smtClean="0"/>
              <a:pPr/>
              <a:t>‹#›</a:t>
            </a:fld>
            <a:endParaRPr lang="en-US"/>
          </a:p>
        </p:txBody>
      </p:sp>
    </p:spTree>
    <p:custDataLst>
      <p:custData r:id="rId1"/>
    </p:custDataLst>
    <p:extLst>
      <p:ext uri="{BB962C8B-B14F-4D97-AF65-F5344CB8AC3E}">
        <p14:creationId xmlns:p14="http://schemas.microsoft.com/office/powerpoint/2010/main" val="1233785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ppendix - Midnight Blue - Sky Blue Text">
    <p:bg>
      <p:bgPr>
        <a:solidFill>
          <a:schemeClr val="dk1"/>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sp>
        <p:nvSpPr>
          <p:cNvPr id="2" name="Text Placeholder 3">
            <a:extLst>
              <a:ext uri="{FF2B5EF4-FFF2-40B4-BE49-F238E27FC236}">
                <a16:creationId xmlns:a16="http://schemas.microsoft.com/office/drawing/2014/main" id="{A6A6B4F4-DA9E-1340-931A-D0253448EBA1}"/>
              </a:ext>
            </a:extLst>
          </p:cNvPr>
          <p:cNvSpPr txBox="1">
            <a:spLocks/>
          </p:cNvSpPr>
          <p:nvPr userDrawn="1"/>
        </p:nvSpPr>
        <p:spPr>
          <a:xfrm>
            <a:off x="515075" y="361053"/>
            <a:ext cx="11217325" cy="2509470"/>
          </a:xfrm>
          <a:prstGeom prst="rect">
            <a:avLst/>
          </a:prstGeom>
        </p:spPr>
        <p:txBody>
          <a:bodyPr vert="horz" lIns="0" tIns="0" rIns="0" bIns="0" rtlCol="0" anchor="t">
            <a:normAutofit/>
          </a:bodyPr>
          <a:lstStyle>
            <a:lvl1pPr marL="228600" indent="-228600" algn="l" defTabSz="457200" rtl="0" eaLnBrk="1" latinLnBrk="0" hangingPunct="1">
              <a:spcBef>
                <a:spcPts val="0"/>
              </a:spcBef>
              <a:spcAft>
                <a:spcPts val="600"/>
              </a:spcAft>
              <a:buFont typeface="Arial" panose="020B0604020202020204" pitchFamily="34" charset="0"/>
              <a:buChar char="•"/>
              <a:defRPr sz="1600" b="0" kern="1200">
                <a:solidFill>
                  <a:schemeClr val="dk1"/>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500" kern="1200">
                <a:solidFill>
                  <a:schemeClr val="dk1"/>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5700" b="0" i="0" u="none" strike="noStrike" kern="1200" cap="none" spc="0" normalizeH="0" baseline="0" noProof="0">
                <a:ln>
                  <a:noFill/>
                </a:ln>
                <a:solidFill>
                  <a:srgbClr val="CEECFF"/>
                </a:solidFill>
                <a:effectLst/>
                <a:uLnTx/>
                <a:uFillTx/>
                <a:latin typeface="Georgia Pro Light" panose="02040302050405020303" pitchFamily="18" charset="0"/>
                <a:ea typeface="+mn-ea"/>
                <a:cs typeface="+mn-cs"/>
              </a:rPr>
              <a:t>Appendix</a:t>
            </a:r>
          </a:p>
        </p:txBody>
      </p:sp>
      <p:cxnSp>
        <p:nvCxnSpPr>
          <p:cNvPr id="3" name="Straight Connector 2">
            <a:extLst>
              <a:ext uri="{FF2B5EF4-FFF2-40B4-BE49-F238E27FC236}">
                <a16:creationId xmlns:a16="http://schemas.microsoft.com/office/drawing/2014/main" id="{3A7B648B-3C8F-2996-8EBB-F977C0731815}"/>
              </a:ext>
            </a:extLst>
          </p:cNvPr>
          <p:cNvCxnSpPr>
            <a:cxnSpLocks/>
          </p:cNvCxnSpPr>
          <p:nvPr userDrawn="1"/>
        </p:nvCxnSpPr>
        <p:spPr>
          <a:xfrm flipH="1">
            <a:off x="455142" y="3385919"/>
            <a:ext cx="11279658" cy="0"/>
          </a:xfrm>
          <a:prstGeom prst="line">
            <a:avLst/>
          </a:prstGeom>
          <a:ln w="12700">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B8DBE0B0-E005-129C-84E4-16BAF2CD430C}"/>
              </a:ext>
            </a:extLst>
          </p:cNvPr>
          <p:cNvSpPr>
            <a:spLocks noGrp="1"/>
          </p:cNvSpPr>
          <p:nvPr>
            <p:ph type="body" sz="quarter" idx="17" hasCustomPrompt="1"/>
          </p:nvPr>
        </p:nvSpPr>
        <p:spPr>
          <a:xfrm>
            <a:off x="480449" y="4164495"/>
            <a:ext cx="11279657" cy="1223962"/>
          </a:xfrm>
        </p:spPr>
        <p:txBody>
          <a:bodyPr/>
          <a:lstStyle>
            <a:lvl1pPr marL="457200" marR="0" indent="-457200" algn="l" defTabSz="457200" rtl="0" eaLnBrk="1" fontAlgn="auto" latinLnBrk="0" hangingPunct="1">
              <a:lnSpc>
                <a:spcPct val="100000"/>
              </a:lnSpc>
              <a:spcBef>
                <a:spcPts val="0"/>
              </a:spcBef>
              <a:spcAft>
                <a:spcPts val="600"/>
              </a:spcAft>
              <a:buClrTx/>
              <a:buSzTx/>
              <a:buFont typeface="+mj-lt"/>
              <a:buAutoNum type="alphaUcPeriod"/>
              <a:tabLst/>
              <a:defRPr sz="2000">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Appendix Title</a:t>
            </a:r>
          </a:p>
          <a:p>
            <a:pPr lvl="0"/>
            <a:endParaRPr lang="en-US"/>
          </a:p>
        </p:txBody>
      </p:sp>
    </p:spTree>
    <p:custDataLst>
      <p:custData r:id="rId1"/>
    </p:custDataLst>
    <p:extLst>
      <p:ext uri="{BB962C8B-B14F-4D97-AF65-F5344CB8AC3E}">
        <p14:creationId xmlns:p14="http://schemas.microsoft.com/office/powerpoint/2010/main" val="2299969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ppendix - Skyt Blue - Midnigh Blue Text">
    <p:bg>
      <p:bgPr>
        <a:solidFill>
          <a:schemeClr val="accent4"/>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accent1"/>
                </a:solidFill>
              </a:defRPr>
            </a:lvl1pPr>
          </a:lstStyle>
          <a:p>
            <a:fld id="{CC823384-2074-4C75-9031-ACAC8BCA8354}" type="slidenum">
              <a:rPr lang="en-US" smtClean="0"/>
              <a:pPr/>
              <a:t>‹#›</a:t>
            </a:fld>
            <a:endParaRPr lang="en-US"/>
          </a:p>
        </p:txBody>
      </p:sp>
      <p:sp>
        <p:nvSpPr>
          <p:cNvPr id="3" name="Text Placeholder 3">
            <a:extLst>
              <a:ext uri="{FF2B5EF4-FFF2-40B4-BE49-F238E27FC236}">
                <a16:creationId xmlns:a16="http://schemas.microsoft.com/office/drawing/2014/main" id="{8607855E-B152-56A4-6338-EFAB5A8FA2B2}"/>
              </a:ext>
            </a:extLst>
          </p:cNvPr>
          <p:cNvSpPr txBox="1">
            <a:spLocks/>
          </p:cNvSpPr>
          <p:nvPr userDrawn="1"/>
        </p:nvSpPr>
        <p:spPr>
          <a:xfrm>
            <a:off x="515075" y="361053"/>
            <a:ext cx="11217325" cy="2509470"/>
          </a:xfrm>
          <a:prstGeom prst="rect">
            <a:avLst/>
          </a:prstGeom>
        </p:spPr>
        <p:txBody>
          <a:bodyPr vert="horz" lIns="0" tIns="0" rIns="0" bIns="0" rtlCol="0" anchor="t">
            <a:normAutofit/>
          </a:bodyPr>
          <a:lstStyle>
            <a:lvl1pPr marL="228600" indent="-228600" algn="l" defTabSz="457200" rtl="0" eaLnBrk="1" latinLnBrk="0" hangingPunct="1">
              <a:spcBef>
                <a:spcPts val="0"/>
              </a:spcBef>
              <a:spcAft>
                <a:spcPts val="600"/>
              </a:spcAft>
              <a:buFont typeface="Arial" panose="020B0604020202020204" pitchFamily="34" charset="0"/>
              <a:buChar char="•"/>
              <a:defRPr sz="1600" b="0" kern="1200">
                <a:solidFill>
                  <a:schemeClr val="dk1"/>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500" kern="1200">
                <a:solidFill>
                  <a:schemeClr val="dk1"/>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5700" b="0" i="0" u="none" strike="noStrike" kern="1200" cap="none" spc="0" normalizeH="0" baseline="0" noProof="0">
                <a:ln>
                  <a:noFill/>
                </a:ln>
                <a:solidFill>
                  <a:schemeClr val="accent1"/>
                </a:solidFill>
                <a:effectLst/>
                <a:uLnTx/>
                <a:uFillTx/>
                <a:latin typeface="Georgia Pro Light" panose="02040302050405020303" pitchFamily="18" charset="0"/>
                <a:ea typeface="+mn-ea"/>
                <a:cs typeface="+mn-cs"/>
              </a:rPr>
              <a:t>Appendix</a:t>
            </a:r>
          </a:p>
        </p:txBody>
      </p:sp>
      <p:cxnSp>
        <p:nvCxnSpPr>
          <p:cNvPr id="5" name="Straight Connector 4">
            <a:extLst>
              <a:ext uri="{FF2B5EF4-FFF2-40B4-BE49-F238E27FC236}">
                <a16:creationId xmlns:a16="http://schemas.microsoft.com/office/drawing/2014/main" id="{0ACA9A93-A74C-3256-077A-C8F377A76A2E}"/>
              </a:ext>
            </a:extLst>
          </p:cNvPr>
          <p:cNvCxnSpPr>
            <a:cxnSpLocks/>
          </p:cNvCxnSpPr>
          <p:nvPr userDrawn="1"/>
        </p:nvCxnSpPr>
        <p:spPr>
          <a:xfrm flipH="1">
            <a:off x="455142" y="3385919"/>
            <a:ext cx="11279658"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a:extLst>
              <a:ext uri="{FF2B5EF4-FFF2-40B4-BE49-F238E27FC236}">
                <a16:creationId xmlns:a16="http://schemas.microsoft.com/office/drawing/2014/main" id="{37CCEBE7-9268-4025-B5D2-942B0C04590E}"/>
              </a:ext>
            </a:extLst>
          </p:cNvPr>
          <p:cNvSpPr>
            <a:spLocks noGrp="1"/>
          </p:cNvSpPr>
          <p:nvPr>
            <p:ph type="body" sz="quarter" idx="17" hasCustomPrompt="1"/>
          </p:nvPr>
        </p:nvSpPr>
        <p:spPr>
          <a:xfrm>
            <a:off x="480449" y="4164495"/>
            <a:ext cx="11279657" cy="1223962"/>
          </a:xfrm>
        </p:spPr>
        <p:txBody>
          <a:bodyPr/>
          <a:lstStyle>
            <a:lvl1pPr marL="457200" marR="0" indent="-457200" algn="l" defTabSz="457200" rtl="0" eaLnBrk="1" fontAlgn="auto" latinLnBrk="0" hangingPunct="1">
              <a:lnSpc>
                <a:spcPct val="100000"/>
              </a:lnSpc>
              <a:spcBef>
                <a:spcPts val="0"/>
              </a:spcBef>
              <a:spcAft>
                <a:spcPts val="600"/>
              </a:spcAft>
              <a:buClrTx/>
              <a:buSzTx/>
              <a:buFont typeface="+mj-lt"/>
              <a:buAutoNum type="alphaUcPeriod"/>
              <a:tabLst/>
              <a:defRPr sz="2000">
                <a:solidFill>
                  <a:schemeClr val="accent1"/>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Appendix Title</a:t>
            </a:r>
          </a:p>
          <a:p>
            <a:pPr lvl="0"/>
            <a:endParaRPr lang="en-US"/>
          </a:p>
        </p:txBody>
      </p:sp>
    </p:spTree>
    <p:custDataLst>
      <p:custData r:id="rId1"/>
    </p:custDataLst>
    <p:extLst>
      <p:ext uri="{BB962C8B-B14F-4D97-AF65-F5344CB8AC3E}">
        <p14:creationId xmlns:p14="http://schemas.microsoft.com/office/powerpoint/2010/main" val="4119865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Divider Slide">
    <p:bg>
      <p:bgPr>
        <a:solidFill>
          <a:schemeClr val="accent4"/>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3" name="Slide Number Placeholder 6">
            <a:extLst>
              <a:ext uri="{FF2B5EF4-FFF2-40B4-BE49-F238E27FC236}">
                <a16:creationId xmlns:a16="http://schemas.microsoft.com/office/drawing/2014/main" id="{1127BD58-5F15-63DF-1C8D-30CC4A0CF12F}"/>
              </a:ext>
            </a:extLst>
          </p:cNvPr>
          <p:cNvSpPr>
            <a:spLocks noGrp="1"/>
          </p:cNvSpPr>
          <p:nvPr>
            <p:ph type="sldNum" sz="quarter" idx="15"/>
          </p:nvPr>
        </p:nvSpPr>
        <p:spPr>
          <a:xfrm>
            <a:off x="11368800" y="6620400"/>
            <a:ext cx="363600" cy="108000"/>
          </a:xfrm>
        </p:spPr>
        <p:txBody>
          <a:bodyPr/>
          <a:lstStyle>
            <a:lvl1pPr>
              <a:defRPr>
                <a:solidFill>
                  <a:schemeClr val="tx1"/>
                </a:solidFill>
              </a:defRPr>
            </a:lvl1pPr>
          </a:lstStyle>
          <a:p>
            <a:fld id="{CC823384-2074-4C75-9031-ACAC8BCA8354}" type="slidenum">
              <a:rPr lang="en-US" smtClean="0"/>
              <a:pPr/>
              <a:t>‹#›</a:t>
            </a:fld>
            <a:endParaRPr lang="en-US"/>
          </a:p>
        </p:txBody>
      </p:sp>
    </p:spTree>
    <p:custDataLst>
      <p:custData r:id="rId1"/>
    </p:custDataLst>
    <p:extLst>
      <p:ext uri="{BB962C8B-B14F-4D97-AF65-F5344CB8AC3E}">
        <p14:creationId xmlns:p14="http://schemas.microsoft.com/office/powerpoint/2010/main" val="3797151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nk - Midnight Blue - w/logo and pg #">
    <p:bg>
      <p:bgPr>
        <a:solidFill>
          <a:schemeClr val="dk1"/>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pic>
        <p:nvPicPr>
          <p:cNvPr id="7" name="ContentLogo_COLOUR">
            <a:extLst>
              <a:ext uri="{FF2B5EF4-FFF2-40B4-BE49-F238E27FC236}">
                <a16:creationId xmlns:a16="http://schemas.microsoft.com/office/drawing/2014/main" id="{56D16736-AAD3-0936-3900-BC46470CCE9C}"/>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contrast="4000"/>
                    </a14:imgEffect>
                  </a14:imgLayer>
                </a14:imgProps>
              </a:ext>
            </a:extLst>
          </a:blip>
          <a:srcRect/>
          <a:stretch/>
        </p:blipFill>
        <p:spPr bwMode="invGray">
          <a:xfrm>
            <a:off x="457200" y="6537960"/>
            <a:ext cx="1097282" cy="164592"/>
          </a:xfrm>
          <a:prstGeom prst="rect">
            <a:avLst/>
          </a:prstGeom>
        </p:spPr>
      </p:pic>
    </p:spTree>
    <p:custDataLst>
      <p:custData r:id="rId1"/>
    </p:custDataLst>
    <p:extLst>
      <p:ext uri="{BB962C8B-B14F-4D97-AF65-F5344CB8AC3E}">
        <p14:creationId xmlns:p14="http://schemas.microsoft.com/office/powerpoint/2010/main" val="1047294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 Midnight Blue - Line and Logos">
    <p:bg>
      <p:bgPr>
        <a:solidFill>
          <a:schemeClr val="dk1"/>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cxnSp>
        <p:nvCxnSpPr>
          <p:cNvPr id="3" name="Straight Connector 2">
            <a:extLst>
              <a:ext uri="{FF2B5EF4-FFF2-40B4-BE49-F238E27FC236}">
                <a16:creationId xmlns:a16="http://schemas.microsoft.com/office/drawing/2014/main" id="{5B402C2C-CB3B-C663-817C-8112FD198BD2}"/>
              </a:ext>
            </a:extLst>
          </p:cNvPr>
          <p:cNvCxnSpPr>
            <a:cxnSpLocks/>
          </p:cNvCxnSpPr>
          <p:nvPr userDrawn="1"/>
        </p:nvCxnSpPr>
        <p:spPr>
          <a:xfrm>
            <a:off x="6096000" y="1746192"/>
            <a:ext cx="0" cy="3365616"/>
          </a:xfrm>
          <a:prstGeom prst="line">
            <a:avLst/>
          </a:prstGeom>
          <a:ln w="12700">
            <a:solidFill>
              <a:schemeClr val="accent5"/>
            </a:solidFill>
          </a:ln>
          <a:effectLst/>
        </p:spPr>
        <p:style>
          <a:lnRef idx="2">
            <a:schemeClr val="accent1"/>
          </a:lnRef>
          <a:fillRef idx="0">
            <a:schemeClr val="accent1"/>
          </a:fillRef>
          <a:effectRef idx="1">
            <a:schemeClr val="accent1"/>
          </a:effectRef>
          <a:fontRef idx="minor">
            <a:schemeClr val="tx1"/>
          </a:fontRef>
        </p:style>
      </p:cxnSp>
      <p:sp>
        <p:nvSpPr>
          <p:cNvPr id="9" name="Title 3">
            <a:extLst>
              <a:ext uri="{FF2B5EF4-FFF2-40B4-BE49-F238E27FC236}">
                <a16:creationId xmlns:a16="http://schemas.microsoft.com/office/drawing/2014/main" id="{EF76F3A7-A5BC-C623-E7A5-A299939D1FD0}"/>
              </a:ext>
            </a:extLst>
          </p:cNvPr>
          <p:cNvSpPr txBox="1">
            <a:spLocks/>
          </p:cNvSpPr>
          <p:nvPr userDrawn="1"/>
        </p:nvSpPr>
        <p:spPr>
          <a:xfrm>
            <a:off x="0" y="2394342"/>
            <a:ext cx="12192000" cy="2069316"/>
          </a:xfrm>
          <a:prstGeom prst="rect">
            <a:avLst/>
          </a:prstGeom>
          <a:solidFill>
            <a:schemeClr val="accent1"/>
          </a:solidFill>
        </p:spPr>
        <p:txBody>
          <a:bodyPr lIns="0" tIns="0" rIns="0" bIns="0" anchor="ctr" anchorCtr="0"/>
          <a:lstStyle>
            <a:lvl1pPr algn="l" defTabSz="457200" rtl="0" eaLnBrk="1" latinLnBrk="0" hangingPunct="1">
              <a:lnSpc>
                <a:spcPct val="100000"/>
              </a:lnSpc>
              <a:spcBef>
                <a:spcPct val="0"/>
              </a:spcBef>
              <a:buNone/>
              <a:defRPr sz="3200" b="0" i="0" kern="1200">
                <a:solidFill>
                  <a:schemeClr val="accent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2000" b="0" i="0" u="none" strike="noStrike" kern="1200" cap="none" spc="0" normalizeH="0" baseline="0" noProof="0">
                <a:ln>
                  <a:noFill/>
                </a:ln>
                <a:solidFill>
                  <a:srgbClr val="CEECFF"/>
                </a:solidFill>
                <a:effectLst/>
                <a:uLnTx/>
                <a:uFillTx/>
                <a:latin typeface="Georgia Pro Light"/>
                <a:ea typeface="+mj-ea"/>
                <a:cs typeface="+mj-cs"/>
              </a:rPr>
              <a:t>Thank You</a:t>
            </a:r>
          </a:p>
        </p:txBody>
      </p:sp>
    </p:spTree>
    <p:custDataLst>
      <p:custData r:id="rId1"/>
    </p:custDataLst>
    <p:extLst>
      <p:ext uri="{BB962C8B-B14F-4D97-AF65-F5344CB8AC3E}">
        <p14:creationId xmlns:p14="http://schemas.microsoft.com/office/powerpoint/2010/main" val="2153050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hank You - Midnight Blue - Large Boxes Bottom">
    <p:bg>
      <p:bgPr>
        <a:solidFill>
          <a:schemeClr val="dk1"/>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CDA21D7-A162-06A1-5D6F-C2EB18239B0F}"/>
              </a:ext>
            </a:extLst>
          </p:cNvPr>
          <p:cNvSpPr txBox="1">
            <a:spLocks/>
          </p:cNvSpPr>
          <p:nvPr userDrawn="1"/>
        </p:nvSpPr>
        <p:spPr>
          <a:xfrm>
            <a:off x="0" y="1204932"/>
            <a:ext cx="12192000" cy="16420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600" b="0" i="0" u="none" strike="noStrike" kern="1200" cap="none" spc="0" normalizeH="0" baseline="0" noProof="0">
                <a:ln>
                  <a:noFill/>
                </a:ln>
                <a:solidFill>
                  <a:srgbClr val="CEECFF"/>
                </a:solidFill>
                <a:effectLst/>
                <a:uLnTx/>
                <a:uFillTx/>
                <a:latin typeface="Georgia Pro Light"/>
                <a:ea typeface="+mj-ea"/>
                <a:cs typeface="+mj-cs"/>
              </a:rPr>
              <a:t>Thank You</a:t>
            </a:r>
          </a:p>
        </p:txBody>
      </p:sp>
      <p:sp>
        <p:nvSpPr>
          <p:cNvPr id="4" name="Rectangle 3">
            <a:extLst>
              <a:ext uri="{FF2B5EF4-FFF2-40B4-BE49-F238E27FC236}">
                <a16:creationId xmlns:a16="http://schemas.microsoft.com/office/drawing/2014/main" id="{EA833327-95C3-5837-161D-E26189964294}"/>
              </a:ext>
            </a:extLst>
          </p:cNvPr>
          <p:cNvSpPr/>
          <p:nvPr userDrawn="1"/>
        </p:nvSpPr>
        <p:spPr>
          <a:xfrm>
            <a:off x="4" y="4038600"/>
            <a:ext cx="6448909" cy="28194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CB21408B-56C1-2B2C-B4FA-7E9B0B51A89A}"/>
              </a:ext>
            </a:extLst>
          </p:cNvPr>
          <p:cNvSpPr/>
          <p:nvPr userDrawn="1"/>
        </p:nvSpPr>
        <p:spPr>
          <a:xfrm>
            <a:off x="6095188" y="4038600"/>
            <a:ext cx="6096808" cy="2819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C04BB43D-1B0D-77FD-FC6C-8E059A4D89BE}"/>
              </a:ext>
            </a:extLst>
          </p:cNvPr>
          <p:cNvGrpSpPr/>
          <p:nvPr userDrawn="1"/>
        </p:nvGrpSpPr>
        <p:grpSpPr>
          <a:xfrm>
            <a:off x="5735376" y="5220396"/>
            <a:ext cx="711775" cy="455808"/>
            <a:chOff x="5735376" y="4149357"/>
            <a:chExt cx="711775" cy="455808"/>
          </a:xfrm>
        </p:grpSpPr>
        <p:sp>
          <p:nvSpPr>
            <p:cNvPr id="10" name="Right Triangle 9">
              <a:extLst>
                <a:ext uri="{FF2B5EF4-FFF2-40B4-BE49-F238E27FC236}">
                  <a16:creationId xmlns:a16="http://schemas.microsoft.com/office/drawing/2014/main" id="{3B855654-B742-AA29-1756-2953FA8AABAB}"/>
                </a:ext>
              </a:extLst>
            </p:cNvPr>
            <p:cNvSpPr/>
            <p:nvPr/>
          </p:nvSpPr>
          <p:spPr>
            <a:xfrm rot="10800000">
              <a:off x="5735376" y="4149357"/>
              <a:ext cx="359811" cy="22941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Right Triangle 10">
              <a:extLst>
                <a:ext uri="{FF2B5EF4-FFF2-40B4-BE49-F238E27FC236}">
                  <a16:creationId xmlns:a16="http://schemas.microsoft.com/office/drawing/2014/main" id="{BDB909E4-6A46-A945-3D82-58E667B9573E}"/>
                </a:ext>
              </a:extLst>
            </p:cNvPr>
            <p:cNvSpPr/>
            <p:nvPr/>
          </p:nvSpPr>
          <p:spPr>
            <a:xfrm>
              <a:off x="6087340" y="4375746"/>
              <a:ext cx="359811" cy="229419"/>
            </a:xfrm>
            <a:prstGeom prst="r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tx1"/>
                </a:solidFill>
              </a:defRPr>
            </a:lvl1pPr>
          </a:lstStyle>
          <a:p>
            <a:fld id="{CC823384-2074-4C75-9031-ACAC8BCA8354}" type="slidenum">
              <a:rPr lang="en-US" smtClean="0"/>
              <a:pPr/>
              <a:t>‹#›</a:t>
            </a:fld>
            <a:endParaRPr lang="en-US"/>
          </a:p>
        </p:txBody>
      </p:sp>
      <p:pic>
        <p:nvPicPr>
          <p:cNvPr id="12" name="Picture Placeholder 3">
            <a:extLst>
              <a:ext uri="{FF2B5EF4-FFF2-40B4-BE49-F238E27FC236}">
                <a16:creationId xmlns:a16="http://schemas.microsoft.com/office/drawing/2014/main" id="{C7102F0E-1549-216A-54F7-F1CD88F53A41}"/>
              </a:ext>
            </a:extLst>
          </p:cNvPr>
          <p:cNvPicPr>
            <a:picLocks noChangeAspect="1"/>
          </p:cNvPicPr>
          <p:nvPr userDrawn="1"/>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colorTemperature colorTemp="3792"/>
                    </a14:imgEffect>
                    <a14:imgEffect>
                      <a14:saturation sat="0"/>
                    </a14:imgEffect>
                    <a14:imgEffect>
                      <a14:brightnessContrast bright="2000"/>
                    </a14:imgEffect>
                  </a14:imgLayer>
                </a14:imgProps>
              </a:ext>
            </a:extLst>
          </a:blip>
          <a:srcRect t="1251" b="1251"/>
          <a:stretch/>
        </p:blipFill>
        <p:spPr>
          <a:xfrm>
            <a:off x="1703744" y="5243532"/>
            <a:ext cx="2378044" cy="409536"/>
          </a:xfrm>
          <a:prstGeom prst="rect">
            <a:avLst/>
          </a:prstGeom>
        </p:spPr>
      </p:pic>
      <p:pic>
        <p:nvPicPr>
          <p:cNvPr id="13" name="MainBackLogo_COLOUR">
            <a:extLst>
              <a:ext uri="{FF2B5EF4-FFF2-40B4-BE49-F238E27FC236}">
                <a16:creationId xmlns:a16="http://schemas.microsoft.com/office/drawing/2014/main" id="{A710EAF6-7FCF-6860-0EFC-F80A30FA76DA}"/>
              </a:ext>
            </a:extLst>
          </p:cNvPr>
          <p:cNvPicPr>
            <a:picLocks noChangeAspect="1"/>
          </p:cNvPicPr>
          <p:nvPr userDrawn="1"/>
        </p:nvPicPr>
        <p:blipFill>
          <a:blip r:embed="rId6"/>
          <a:srcRect/>
          <a:stretch/>
        </p:blipFill>
        <p:spPr bwMode="invGray">
          <a:xfrm>
            <a:off x="7691827" y="5230536"/>
            <a:ext cx="2903530" cy="435528"/>
          </a:xfrm>
          <a:prstGeom prst="rect">
            <a:avLst/>
          </a:prstGeom>
        </p:spPr>
      </p:pic>
    </p:spTree>
    <p:custDataLst>
      <p:custData r:id="rId1"/>
    </p:custDataLst>
    <p:extLst>
      <p:ext uri="{BB962C8B-B14F-4D97-AF65-F5344CB8AC3E}">
        <p14:creationId xmlns:p14="http://schemas.microsoft.com/office/powerpoint/2010/main" val="3732574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Thank You - Midnight Blue - Thinner Boxes Bottom">
    <p:bg>
      <p:bgPr>
        <a:solidFill>
          <a:schemeClr val="dk1"/>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sp>
        <p:nvSpPr>
          <p:cNvPr id="3" name="Title 3">
            <a:extLst>
              <a:ext uri="{FF2B5EF4-FFF2-40B4-BE49-F238E27FC236}">
                <a16:creationId xmlns:a16="http://schemas.microsoft.com/office/drawing/2014/main" id="{DF1F5146-4EC7-D3DD-9687-D29B9AEED4A2}"/>
              </a:ext>
            </a:extLst>
          </p:cNvPr>
          <p:cNvSpPr txBox="1">
            <a:spLocks/>
          </p:cNvSpPr>
          <p:nvPr userDrawn="1"/>
        </p:nvSpPr>
        <p:spPr>
          <a:xfrm>
            <a:off x="2236117" y="1233369"/>
            <a:ext cx="7719766" cy="1271587"/>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200" b="0" i="0" u="none" strike="noStrike" kern="1200" cap="none" spc="0" normalizeH="0" baseline="0" noProof="0">
                <a:ln>
                  <a:noFill/>
                </a:ln>
                <a:solidFill>
                  <a:srgbClr val="CEECFF"/>
                </a:solidFill>
                <a:effectLst/>
                <a:uLnTx/>
                <a:uFillTx/>
                <a:latin typeface="Georgia Pro Light"/>
                <a:ea typeface="+mj-ea"/>
                <a:cs typeface="+mj-cs"/>
              </a:rPr>
              <a:t>Thank You</a:t>
            </a:r>
          </a:p>
        </p:txBody>
      </p:sp>
      <p:grpSp>
        <p:nvGrpSpPr>
          <p:cNvPr id="9" name="Group 8">
            <a:extLst>
              <a:ext uri="{FF2B5EF4-FFF2-40B4-BE49-F238E27FC236}">
                <a16:creationId xmlns:a16="http://schemas.microsoft.com/office/drawing/2014/main" id="{F7AD6D45-BC8C-BDA7-8454-C1A2FB846404}"/>
              </a:ext>
            </a:extLst>
          </p:cNvPr>
          <p:cNvGrpSpPr/>
          <p:nvPr userDrawn="1"/>
        </p:nvGrpSpPr>
        <p:grpSpPr>
          <a:xfrm rot="16200000">
            <a:off x="4972686" y="-1718739"/>
            <a:ext cx="2246637" cy="12192002"/>
            <a:chOff x="8966829" y="-2667810"/>
            <a:chExt cx="2246637" cy="12192002"/>
          </a:xfrm>
        </p:grpSpPr>
        <p:sp>
          <p:nvSpPr>
            <p:cNvPr id="12" name="Rectangle 11">
              <a:extLst>
                <a:ext uri="{FF2B5EF4-FFF2-40B4-BE49-F238E27FC236}">
                  <a16:creationId xmlns:a16="http://schemas.microsoft.com/office/drawing/2014/main" id="{90430107-176D-02A8-7F38-8C638F26D870}"/>
                </a:ext>
              </a:extLst>
            </p:cNvPr>
            <p:cNvSpPr/>
            <p:nvPr/>
          </p:nvSpPr>
          <p:spPr>
            <a:xfrm rot="5400000">
              <a:off x="6865694" y="-566673"/>
              <a:ext cx="6448909" cy="224663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8BBB5B78-0886-C91E-1C92-2C9977F1B138}"/>
                </a:ext>
              </a:extLst>
            </p:cNvPr>
            <p:cNvSpPr/>
            <p:nvPr/>
          </p:nvSpPr>
          <p:spPr>
            <a:xfrm rot="5400000">
              <a:off x="7041743" y="5352470"/>
              <a:ext cx="6096808" cy="22466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Right Triangle 13">
              <a:extLst>
                <a:ext uri="{FF2B5EF4-FFF2-40B4-BE49-F238E27FC236}">
                  <a16:creationId xmlns:a16="http://schemas.microsoft.com/office/drawing/2014/main" id="{38A3D6E9-1D46-19D9-3ECB-29E7F3D18054}"/>
                </a:ext>
              </a:extLst>
            </p:cNvPr>
            <p:cNvSpPr/>
            <p:nvPr/>
          </p:nvSpPr>
          <p:spPr>
            <a:xfrm rot="16200000">
              <a:off x="10023438" y="3132767"/>
              <a:ext cx="359811" cy="22941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Right Triangle 14">
              <a:extLst>
                <a:ext uri="{FF2B5EF4-FFF2-40B4-BE49-F238E27FC236}">
                  <a16:creationId xmlns:a16="http://schemas.microsoft.com/office/drawing/2014/main" id="{3F480F34-3871-C596-D8C0-F3029C1063A3}"/>
                </a:ext>
              </a:extLst>
            </p:cNvPr>
            <p:cNvSpPr/>
            <p:nvPr/>
          </p:nvSpPr>
          <p:spPr>
            <a:xfrm rot="5400000">
              <a:off x="9797049" y="3484731"/>
              <a:ext cx="359811" cy="229419"/>
            </a:xfrm>
            <a:prstGeom prst="r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17" name="Picture Placeholder 3">
            <a:extLst>
              <a:ext uri="{FF2B5EF4-FFF2-40B4-BE49-F238E27FC236}">
                <a16:creationId xmlns:a16="http://schemas.microsoft.com/office/drawing/2014/main" id="{0A9FA8E1-30B0-D9B0-FDAB-9BAF3E1004DB}"/>
              </a:ext>
            </a:extLst>
          </p:cNvPr>
          <p:cNvPicPr>
            <a:picLocks noChangeAspect="1"/>
          </p:cNvPicPr>
          <p:nvPr userDrawn="1"/>
        </p:nvPicPr>
        <p:blipFill>
          <a:blip r:embed="rId4">
            <a:duotone>
              <a:prstClr val="black"/>
              <a:schemeClr val="accent2">
                <a:tint val="45000"/>
                <a:satMod val="400000"/>
              </a:schemeClr>
            </a:duotone>
            <a:extLst>
              <a:ext uri="{BEBA8EAE-BF5A-486C-A8C5-ECC9F3942E4B}">
                <a14:imgProps xmlns:a14="http://schemas.microsoft.com/office/drawing/2010/main">
                  <a14:imgLayer r:embed="rId5">
                    <a14:imgEffect>
                      <a14:colorTemperature colorTemp="3792"/>
                    </a14:imgEffect>
                    <a14:imgEffect>
                      <a14:saturation sat="0"/>
                    </a14:imgEffect>
                    <a14:imgEffect>
                      <a14:brightnessContrast bright="2000"/>
                    </a14:imgEffect>
                  </a14:imgLayer>
                </a14:imgProps>
              </a:ext>
            </a:extLst>
          </a:blip>
          <a:srcRect t="1251" b="1251"/>
          <a:stretch/>
        </p:blipFill>
        <p:spPr>
          <a:xfrm>
            <a:off x="1703744" y="4172494"/>
            <a:ext cx="2378044" cy="409536"/>
          </a:xfrm>
          <a:prstGeom prst="rect">
            <a:avLst/>
          </a:prstGeom>
        </p:spPr>
      </p:pic>
      <p:pic>
        <p:nvPicPr>
          <p:cNvPr id="16" name="MainBackLogo_COLOUR">
            <a:extLst>
              <a:ext uri="{FF2B5EF4-FFF2-40B4-BE49-F238E27FC236}">
                <a16:creationId xmlns:a16="http://schemas.microsoft.com/office/drawing/2014/main" id="{E20EACA9-2F4B-436D-E8CB-B4E41C60E852}"/>
              </a:ext>
            </a:extLst>
          </p:cNvPr>
          <p:cNvPicPr>
            <a:picLocks noChangeAspect="1"/>
          </p:cNvPicPr>
          <p:nvPr userDrawn="1"/>
        </p:nvPicPr>
        <p:blipFill>
          <a:blip r:embed="rId6"/>
          <a:srcRect/>
          <a:stretch/>
        </p:blipFill>
        <p:spPr bwMode="invGray">
          <a:xfrm>
            <a:off x="7691836" y="4159498"/>
            <a:ext cx="2903530" cy="435528"/>
          </a:xfrm>
          <a:prstGeom prst="rect">
            <a:avLst/>
          </a:prstGeom>
        </p:spPr>
      </p:pic>
    </p:spTree>
    <p:custDataLst>
      <p:custData r:id="rId1"/>
    </p:custDataLst>
    <p:extLst>
      <p:ext uri="{BB962C8B-B14F-4D97-AF65-F5344CB8AC3E}">
        <p14:creationId xmlns:p14="http://schemas.microsoft.com/office/powerpoint/2010/main" val="853064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Thank You - Midnight Blue - Illustration">
    <p:bg>
      <p:bgPr>
        <a:solidFill>
          <a:schemeClr val="dk1"/>
        </a:solidFill>
        <a:effectLst/>
      </p:bgPr>
    </p:bg>
    <p:spTree>
      <p:nvGrpSpPr>
        <p:cNvPr id="1" name=""/>
        <p:cNvGrpSpPr/>
        <p:nvPr/>
      </p:nvGrpSpPr>
      <p:grpSpPr>
        <a:xfrm>
          <a:off x="0" y="0"/>
          <a:ext cx="0" cy="0"/>
          <a:chOff x="0" y="0"/>
          <a:chExt cx="0" cy="0"/>
        </a:xfrm>
      </p:grpSpPr>
      <p:pic>
        <p:nvPicPr>
          <p:cNvPr id="6" name="ContentLogo_COLOUR" descr="The Guy Carpenter company logo." hidden="1">
            <a:extLst>
              <a:ext uri="{FF2B5EF4-FFF2-40B4-BE49-F238E27FC236}">
                <a16:creationId xmlns:a16="http://schemas.microsoft.com/office/drawing/2014/main" id="{50B009B1-5DA4-4BAE-F95F-B17ADBAC082D}"/>
              </a:ext>
            </a:extLst>
          </p:cNvPr>
          <p:cNvPicPr>
            <a:picLocks noChangeAspect="1"/>
          </p:cNvPicPr>
          <p:nvPr userDrawn="1"/>
        </p:nvPicPr>
        <p:blipFill>
          <a:blip r:embed="rId3"/>
          <a:stretch>
            <a:fillRect/>
          </a:stretch>
        </p:blipFill>
        <p:spPr bwMode="invGray">
          <a:xfrm>
            <a:off x="457200" y="6519672"/>
            <a:ext cx="1014986" cy="182880"/>
          </a:xfrm>
          <a:prstGeom prst="rect">
            <a:avLst/>
          </a:prstGeom>
        </p:spPr>
      </p:pic>
      <p:sp>
        <p:nvSpPr>
          <p:cNvPr id="8" name="Slide Number Placeholder 6">
            <a:extLst>
              <a:ext uri="{FF2B5EF4-FFF2-40B4-BE49-F238E27FC236}">
                <a16:creationId xmlns:a16="http://schemas.microsoft.com/office/drawing/2014/main" id="{3C701D47-2E8D-E550-5A2A-8A8CA47B9AE6}"/>
              </a:ext>
            </a:extLst>
          </p:cNvPr>
          <p:cNvSpPr>
            <a:spLocks noGrp="1"/>
          </p:cNvSpPr>
          <p:nvPr>
            <p:ph type="sldNum" sz="quarter" idx="15"/>
          </p:nvPr>
        </p:nvSpPr>
        <p:spPr>
          <a:xfrm>
            <a:off x="11368800" y="6620400"/>
            <a:ext cx="363600" cy="108000"/>
          </a:xfrm>
        </p:spPr>
        <p:txBody>
          <a:bodyPr/>
          <a:lstStyle>
            <a:lvl1pPr>
              <a:defRPr>
                <a:solidFill>
                  <a:schemeClr val="accent4"/>
                </a:solidFill>
              </a:defRPr>
            </a:lvl1pPr>
          </a:lstStyle>
          <a:p>
            <a:fld id="{CC823384-2074-4C75-9031-ACAC8BCA8354}" type="slidenum">
              <a:rPr lang="en-US" smtClean="0"/>
              <a:pPr/>
              <a:t>‹#›</a:t>
            </a:fld>
            <a:endParaRPr lang="en-US"/>
          </a:p>
        </p:txBody>
      </p:sp>
      <p:sp>
        <p:nvSpPr>
          <p:cNvPr id="2" name="Title 3">
            <a:extLst>
              <a:ext uri="{FF2B5EF4-FFF2-40B4-BE49-F238E27FC236}">
                <a16:creationId xmlns:a16="http://schemas.microsoft.com/office/drawing/2014/main" id="{A862A15B-232B-5508-7AA4-1ADD71FE0F5F}"/>
              </a:ext>
            </a:extLst>
          </p:cNvPr>
          <p:cNvSpPr txBox="1">
            <a:spLocks/>
          </p:cNvSpPr>
          <p:nvPr userDrawn="1"/>
        </p:nvSpPr>
        <p:spPr>
          <a:xfrm>
            <a:off x="499344" y="963613"/>
            <a:ext cx="8708155" cy="127158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2500" b="0" i="0" u="none" strike="noStrike" kern="1200" cap="none" spc="0" normalizeH="0" baseline="0" noProof="0">
                <a:ln>
                  <a:noFill/>
                </a:ln>
                <a:solidFill>
                  <a:srgbClr val="CEECFF"/>
                </a:solidFill>
                <a:effectLst/>
                <a:uLnTx/>
                <a:uFillTx/>
                <a:latin typeface="Georgia Pro Light"/>
                <a:ea typeface="+mj-ea"/>
                <a:cs typeface="+mj-cs"/>
              </a:rPr>
              <a:t>Thank You</a:t>
            </a:r>
          </a:p>
        </p:txBody>
      </p:sp>
      <p:grpSp>
        <p:nvGrpSpPr>
          <p:cNvPr id="4" name="Group 3">
            <a:extLst>
              <a:ext uri="{FF2B5EF4-FFF2-40B4-BE49-F238E27FC236}">
                <a16:creationId xmlns:a16="http://schemas.microsoft.com/office/drawing/2014/main" id="{B560A39D-0F41-58C7-E491-53958B31787D}"/>
              </a:ext>
            </a:extLst>
          </p:cNvPr>
          <p:cNvGrpSpPr/>
          <p:nvPr userDrawn="1"/>
        </p:nvGrpSpPr>
        <p:grpSpPr>
          <a:xfrm>
            <a:off x="6877049" y="614363"/>
            <a:ext cx="4281488" cy="5377237"/>
            <a:chOff x="6877049" y="614363"/>
            <a:chExt cx="4281488" cy="5377237"/>
          </a:xfrm>
        </p:grpSpPr>
        <p:sp>
          <p:nvSpPr>
            <p:cNvPr id="5" name="Rectangle 4">
              <a:extLst>
                <a:ext uri="{FF2B5EF4-FFF2-40B4-BE49-F238E27FC236}">
                  <a16:creationId xmlns:a16="http://schemas.microsoft.com/office/drawing/2014/main" id="{CE106410-F954-CB64-39AC-8684755C577E}"/>
                </a:ext>
              </a:extLst>
            </p:cNvPr>
            <p:cNvSpPr/>
            <p:nvPr/>
          </p:nvSpPr>
          <p:spPr>
            <a:xfrm>
              <a:off x="6877049" y="4665980"/>
              <a:ext cx="4029075" cy="9017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Freeform 78">
              <a:extLst>
                <a:ext uri="{FF2B5EF4-FFF2-40B4-BE49-F238E27FC236}">
                  <a16:creationId xmlns:a16="http://schemas.microsoft.com/office/drawing/2014/main" id="{AD6A6305-3AAB-3E77-FD2E-F70F1677C37C}"/>
                </a:ext>
              </a:extLst>
            </p:cNvPr>
            <p:cNvSpPr/>
            <p:nvPr/>
          </p:nvSpPr>
          <p:spPr>
            <a:xfrm>
              <a:off x="9561566" y="4849865"/>
              <a:ext cx="1141735" cy="1141735"/>
            </a:xfrm>
            <a:custGeom>
              <a:avLst/>
              <a:gdLst>
                <a:gd name="connsiteX0" fmla="*/ 0 w 1828800"/>
                <a:gd name="connsiteY0" fmla="*/ 0 h 1828800"/>
                <a:gd name="connsiteX1" fmla="*/ 1828800 w 1828800"/>
                <a:gd name="connsiteY1" fmla="*/ 0 h 1828800"/>
                <a:gd name="connsiteX2" fmla="*/ 1828800 w 1828800"/>
                <a:gd name="connsiteY2" fmla="*/ 1828800 h 1828800"/>
              </a:gdLst>
              <a:ahLst/>
              <a:cxnLst>
                <a:cxn ang="0">
                  <a:pos x="connsiteX0" y="connsiteY0"/>
                </a:cxn>
                <a:cxn ang="0">
                  <a:pos x="connsiteX1" y="connsiteY1"/>
                </a:cxn>
                <a:cxn ang="0">
                  <a:pos x="connsiteX2" y="connsiteY2"/>
                </a:cxn>
              </a:cxnLst>
              <a:rect l="l" t="t" r="r" b="b"/>
              <a:pathLst>
                <a:path w="1828800" h="1828800">
                  <a:moveTo>
                    <a:pt x="0" y="0"/>
                  </a:moveTo>
                  <a:lnTo>
                    <a:pt x="1828800" y="0"/>
                  </a:lnTo>
                  <a:lnTo>
                    <a:pt x="1828800" y="1828800"/>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182880" bIns="45720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10" name="Rectangle 9">
              <a:extLst>
                <a:ext uri="{FF2B5EF4-FFF2-40B4-BE49-F238E27FC236}">
                  <a16:creationId xmlns:a16="http://schemas.microsoft.com/office/drawing/2014/main" id="{7EFA171F-EA0E-EE36-8A71-1565E10FD0C8}"/>
                </a:ext>
              </a:extLst>
            </p:cNvPr>
            <p:cNvSpPr/>
            <p:nvPr/>
          </p:nvSpPr>
          <p:spPr>
            <a:xfrm>
              <a:off x="7829551" y="3768777"/>
              <a:ext cx="3076573" cy="90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4998927C-961A-ADD3-A767-FBBBCDE00DBD}"/>
                </a:ext>
              </a:extLst>
            </p:cNvPr>
            <p:cNvSpPr/>
            <p:nvPr/>
          </p:nvSpPr>
          <p:spPr>
            <a:xfrm>
              <a:off x="8805864" y="2867077"/>
              <a:ext cx="2100260" cy="9017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Freeform 78">
              <a:extLst>
                <a:ext uri="{FF2B5EF4-FFF2-40B4-BE49-F238E27FC236}">
                  <a16:creationId xmlns:a16="http://schemas.microsoft.com/office/drawing/2014/main" id="{4A5C2E52-EA25-0285-8F16-0479AE14F0AE}"/>
                </a:ext>
              </a:extLst>
            </p:cNvPr>
            <p:cNvSpPr/>
            <p:nvPr/>
          </p:nvSpPr>
          <p:spPr>
            <a:xfrm>
              <a:off x="9561566" y="3058582"/>
              <a:ext cx="1141735" cy="1141735"/>
            </a:xfrm>
            <a:custGeom>
              <a:avLst/>
              <a:gdLst>
                <a:gd name="connsiteX0" fmla="*/ 0 w 1828800"/>
                <a:gd name="connsiteY0" fmla="*/ 0 h 1828800"/>
                <a:gd name="connsiteX1" fmla="*/ 1828800 w 1828800"/>
                <a:gd name="connsiteY1" fmla="*/ 0 h 1828800"/>
                <a:gd name="connsiteX2" fmla="*/ 1828800 w 1828800"/>
                <a:gd name="connsiteY2" fmla="*/ 1828800 h 1828800"/>
              </a:gdLst>
              <a:ahLst/>
              <a:cxnLst>
                <a:cxn ang="0">
                  <a:pos x="connsiteX0" y="connsiteY0"/>
                </a:cxn>
                <a:cxn ang="0">
                  <a:pos x="connsiteX1" y="connsiteY1"/>
                </a:cxn>
                <a:cxn ang="0">
                  <a:pos x="connsiteX2" y="connsiteY2"/>
                </a:cxn>
              </a:cxnLst>
              <a:rect l="l" t="t" r="r" b="b"/>
              <a:pathLst>
                <a:path w="1828800" h="1828800">
                  <a:moveTo>
                    <a:pt x="0" y="0"/>
                  </a:moveTo>
                  <a:lnTo>
                    <a:pt x="1828800" y="0"/>
                  </a:lnTo>
                  <a:lnTo>
                    <a:pt x="1828800" y="1828800"/>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182880" bIns="45720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389F0E9D-89B2-5510-BA7E-3B4ED116FC95}"/>
                </a:ext>
              </a:extLst>
            </p:cNvPr>
            <p:cNvSpPr/>
            <p:nvPr/>
          </p:nvSpPr>
          <p:spPr>
            <a:xfrm>
              <a:off x="9758364" y="1971753"/>
              <a:ext cx="1147760" cy="901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Freeform 78">
              <a:extLst>
                <a:ext uri="{FF2B5EF4-FFF2-40B4-BE49-F238E27FC236}">
                  <a16:creationId xmlns:a16="http://schemas.microsoft.com/office/drawing/2014/main" id="{648C9A88-782A-2D64-D3B2-53BC24B8FE54}"/>
                </a:ext>
              </a:extLst>
            </p:cNvPr>
            <p:cNvSpPr/>
            <p:nvPr/>
          </p:nvSpPr>
          <p:spPr>
            <a:xfrm flipH="1">
              <a:off x="9860862" y="2300288"/>
              <a:ext cx="998858" cy="998858"/>
            </a:xfrm>
            <a:custGeom>
              <a:avLst/>
              <a:gdLst>
                <a:gd name="connsiteX0" fmla="*/ 0 w 1828800"/>
                <a:gd name="connsiteY0" fmla="*/ 0 h 1828800"/>
                <a:gd name="connsiteX1" fmla="*/ 1828800 w 1828800"/>
                <a:gd name="connsiteY1" fmla="*/ 0 h 1828800"/>
                <a:gd name="connsiteX2" fmla="*/ 1828800 w 1828800"/>
                <a:gd name="connsiteY2" fmla="*/ 1828800 h 1828800"/>
              </a:gdLst>
              <a:ahLst/>
              <a:cxnLst>
                <a:cxn ang="0">
                  <a:pos x="connsiteX0" y="connsiteY0"/>
                </a:cxn>
                <a:cxn ang="0">
                  <a:pos x="connsiteX1" y="connsiteY1"/>
                </a:cxn>
                <a:cxn ang="0">
                  <a:pos x="connsiteX2" y="connsiteY2"/>
                </a:cxn>
              </a:cxnLst>
              <a:rect l="l" t="t" r="r" b="b"/>
              <a:pathLst>
                <a:path w="1828800" h="1828800">
                  <a:moveTo>
                    <a:pt x="0" y="0"/>
                  </a:moveTo>
                  <a:lnTo>
                    <a:pt x="1828800" y="0"/>
                  </a:lnTo>
                  <a:lnTo>
                    <a:pt x="1828800" y="18288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182880" bIns="45720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19" name="Freeform 78">
              <a:extLst>
                <a:ext uri="{FF2B5EF4-FFF2-40B4-BE49-F238E27FC236}">
                  <a16:creationId xmlns:a16="http://schemas.microsoft.com/office/drawing/2014/main" id="{84C5C699-6EC0-5A61-4D95-DD8D2B613C20}"/>
                </a:ext>
              </a:extLst>
            </p:cNvPr>
            <p:cNvSpPr/>
            <p:nvPr/>
          </p:nvSpPr>
          <p:spPr>
            <a:xfrm flipH="1">
              <a:off x="10358438" y="614831"/>
              <a:ext cx="800099" cy="594844"/>
            </a:xfrm>
            <a:custGeom>
              <a:avLst/>
              <a:gdLst>
                <a:gd name="connsiteX0" fmla="*/ 0 w 1828800"/>
                <a:gd name="connsiteY0" fmla="*/ 0 h 1828800"/>
                <a:gd name="connsiteX1" fmla="*/ 1828800 w 1828800"/>
                <a:gd name="connsiteY1" fmla="*/ 0 h 1828800"/>
                <a:gd name="connsiteX2" fmla="*/ 1828800 w 1828800"/>
                <a:gd name="connsiteY2" fmla="*/ 1828800 h 1828800"/>
              </a:gdLst>
              <a:ahLst/>
              <a:cxnLst>
                <a:cxn ang="0">
                  <a:pos x="connsiteX0" y="connsiteY0"/>
                </a:cxn>
                <a:cxn ang="0">
                  <a:pos x="connsiteX1" y="connsiteY1"/>
                </a:cxn>
                <a:cxn ang="0">
                  <a:pos x="connsiteX2" y="connsiteY2"/>
                </a:cxn>
              </a:cxnLst>
              <a:rect l="l" t="t" r="r" b="b"/>
              <a:pathLst>
                <a:path w="1828800" h="1828800">
                  <a:moveTo>
                    <a:pt x="0" y="0"/>
                  </a:moveTo>
                  <a:lnTo>
                    <a:pt x="1828800" y="0"/>
                  </a:lnTo>
                  <a:lnTo>
                    <a:pt x="1828800" y="1828800"/>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182880" bIns="45720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cxnSp>
          <p:nvCxnSpPr>
            <p:cNvPr id="20" name="Straight Arrow Connector 19">
              <a:extLst>
                <a:ext uri="{FF2B5EF4-FFF2-40B4-BE49-F238E27FC236}">
                  <a16:creationId xmlns:a16="http://schemas.microsoft.com/office/drawing/2014/main" id="{52F78ADE-DBF1-0319-44AD-AE3E5DD4A9E8}"/>
                </a:ext>
              </a:extLst>
            </p:cNvPr>
            <p:cNvCxnSpPr/>
            <p:nvPr/>
          </p:nvCxnSpPr>
          <p:spPr>
            <a:xfrm>
              <a:off x="10358438" y="614363"/>
              <a:ext cx="0" cy="1349770"/>
            </a:xfrm>
            <a:prstGeom prst="straightConnector1">
              <a:avLst/>
            </a:prstGeom>
            <a:ln w="12700">
              <a:solidFill>
                <a:schemeClr val="accent4"/>
              </a:solidFill>
              <a:tailEnd type="none"/>
            </a:ln>
            <a:effectLst/>
          </p:spPr>
          <p:style>
            <a:lnRef idx="2">
              <a:schemeClr val="accent1"/>
            </a:lnRef>
            <a:fillRef idx="0">
              <a:schemeClr val="accent1"/>
            </a:fillRef>
            <a:effectRef idx="1">
              <a:schemeClr val="accent1"/>
            </a:effectRef>
            <a:fontRef idx="minor">
              <a:schemeClr val="tx1"/>
            </a:fontRef>
          </p:style>
        </p:cxnSp>
      </p:grpSp>
      <p:sp>
        <p:nvSpPr>
          <p:cNvPr id="22" name="Text Placeholder 21">
            <a:extLst>
              <a:ext uri="{FF2B5EF4-FFF2-40B4-BE49-F238E27FC236}">
                <a16:creationId xmlns:a16="http://schemas.microsoft.com/office/drawing/2014/main" id="{626249EA-59A0-74AA-82AB-CE4AB6D80353}"/>
              </a:ext>
            </a:extLst>
          </p:cNvPr>
          <p:cNvSpPr>
            <a:spLocks noGrp="1"/>
          </p:cNvSpPr>
          <p:nvPr>
            <p:ph type="body" sz="quarter" idx="16" hasCustomPrompt="1"/>
          </p:nvPr>
        </p:nvSpPr>
        <p:spPr>
          <a:xfrm>
            <a:off x="745604" y="2547367"/>
            <a:ext cx="5219767" cy="1163709"/>
          </a:xfrm>
        </p:spPr>
        <p:txBody>
          <a:bodyPr/>
          <a:lstStyle>
            <a:lvl1pPr marL="0" indent="0">
              <a:buNone/>
              <a:defRPr sz="24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We can help you navigate the challenges of today and tomorrow</a:t>
            </a:r>
          </a:p>
        </p:txBody>
      </p:sp>
      <p:pic>
        <p:nvPicPr>
          <p:cNvPr id="24" name="ContentLogo_WHITE" descr="The Guy Carpenter company logo.">
            <a:extLst>
              <a:ext uri="{FF2B5EF4-FFF2-40B4-BE49-F238E27FC236}">
                <a16:creationId xmlns:a16="http://schemas.microsoft.com/office/drawing/2014/main" id="{55919E6D-7965-9F53-F5C8-E012433E7BDB}"/>
              </a:ext>
            </a:extLst>
          </p:cNvPr>
          <p:cNvPicPr>
            <a:picLocks noChangeAspect="1"/>
          </p:cNvPicPr>
          <p:nvPr userDrawn="1"/>
        </p:nvPicPr>
        <p:blipFill>
          <a:blip r:embed="rId4"/>
          <a:stretch>
            <a:fillRect/>
          </a:stretch>
        </p:blipFill>
        <p:spPr bwMode="invGray">
          <a:xfrm>
            <a:off x="461187" y="6520694"/>
            <a:ext cx="1014986" cy="182880"/>
          </a:xfrm>
          <a:prstGeom prst="rect">
            <a:avLst/>
          </a:prstGeom>
        </p:spPr>
      </p:pic>
    </p:spTree>
    <p:custDataLst>
      <p:custData r:id="rId1"/>
    </p:custDataLst>
    <p:extLst>
      <p:ext uri="{BB962C8B-B14F-4D97-AF65-F5344CB8AC3E}">
        <p14:creationId xmlns:p14="http://schemas.microsoft.com/office/powerpoint/2010/main" val="2432673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solidFill>
          <a:schemeClr val="lt2"/>
        </a:solidFill>
        <a:effectLst/>
      </p:bgPr>
    </p:bg>
    <p:spTree>
      <p:nvGrpSpPr>
        <p:cNvPr id="1" name=""/>
        <p:cNvGrpSpPr/>
        <p:nvPr/>
      </p:nvGrpSpPr>
      <p:grpSpPr>
        <a:xfrm>
          <a:off x="0" y="0"/>
          <a:ext cx="0" cy="0"/>
          <a:chOff x="0" y="0"/>
          <a:chExt cx="0" cy="0"/>
        </a:xfrm>
      </p:grpSpPr>
      <p:sp>
        <p:nvSpPr>
          <p:cNvPr id="6" name="FileRef" hidden="1">
            <a:extLst>
              <a:ext uri="{FF2B5EF4-FFF2-40B4-BE49-F238E27FC236}">
                <a16:creationId xmlns:a16="http://schemas.microsoft.com/office/drawing/2014/main" id="{09BA50B2-6484-EC4D-AF6E-8573FB70C5FE}"/>
              </a:ext>
            </a:extLst>
          </p:cNvPr>
          <p:cNvSpPr txBox="1"/>
          <p:nvPr userDrawn="1">
            <p:custDataLst>
              <p:custData r:id="rId2"/>
            </p:custDataLst>
          </p:nvPr>
        </p:nvSpPr>
        <p:spPr>
          <a:xfrm>
            <a:off x="6210000" y="5382000"/>
            <a:ext cx="5526000" cy="396000"/>
          </a:xfrm>
          <a:prstGeom prst="rect">
            <a:avLst/>
          </a:prstGeom>
          <a:noFill/>
        </p:spPr>
        <p:txBody>
          <a:bodyPr wrap="none" lIns="0" tIns="0" rIns="0" bIns="0" rtlCol="0" anchor="b" anchorCtr="0">
            <a:noAutofit/>
          </a:bodyPr>
          <a:lstStyle/>
          <a:p>
            <a:pPr indent="-457200" algn="r">
              <a:spcBef>
                <a:spcPts val="1800"/>
              </a:spcBef>
            </a:pPr>
            <a:r>
              <a:rPr lang="en-US" sz="800">
                <a:solidFill>
                  <a:schemeClr val="dk1"/>
                </a:solidFill>
              </a:rPr>
              <a:t>{</a:t>
            </a:r>
            <a:r>
              <a:rPr lang="en-US" sz="800" err="1">
                <a:solidFill>
                  <a:schemeClr val="dk1"/>
                </a:solidFill>
              </a:rPr>
              <a:t>FileRef</a:t>
            </a:r>
            <a:r>
              <a:rPr lang="en-US" sz="800">
                <a:solidFill>
                  <a:schemeClr val="dk1"/>
                </a:solidFill>
              </a:rPr>
              <a:t>}</a:t>
            </a:r>
          </a:p>
        </p:txBody>
      </p:sp>
      <p:sp>
        <p:nvSpPr>
          <p:cNvPr id="16" name="Text Placeholder 11">
            <a:extLst>
              <a:ext uri="{FF2B5EF4-FFF2-40B4-BE49-F238E27FC236}">
                <a16:creationId xmlns:a16="http://schemas.microsoft.com/office/drawing/2014/main" id="{19BC8DB0-975F-CCF8-758D-35DEB9A76936}"/>
              </a:ext>
            </a:extLst>
          </p:cNvPr>
          <p:cNvSpPr>
            <a:spLocks noGrp="1"/>
          </p:cNvSpPr>
          <p:nvPr>
            <p:ph type="body" sz="quarter" idx="10" hasCustomPrompt="1"/>
            <p:custDataLst>
              <p:custData r:id="rId3"/>
            </p:custDataLst>
          </p:nvPr>
        </p:nvSpPr>
        <p:spPr>
          <a:xfrm>
            <a:off x="457200" y="1411200"/>
            <a:ext cx="11278800" cy="4166640"/>
          </a:xfrm>
          <a:prstGeom prst="rect">
            <a:avLst/>
          </a:prstGeom>
        </p:spPr>
        <p:txBody>
          <a:bodyPr lIns="0" tIns="0" rIns="0" bIns="0" anchor="b" anchorCtr="0">
            <a:normAutofit/>
          </a:bodyPr>
          <a:lstStyle>
            <a:lvl1pPr marL="0" indent="0">
              <a:spcBef>
                <a:spcPts val="0"/>
              </a:spcBef>
              <a:spcAft>
                <a:spcPts val="400"/>
              </a:spcAft>
              <a:buNone/>
              <a:defRPr sz="800">
                <a:solidFill>
                  <a:schemeClr val="dk1"/>
                </a:solidFill>
              </a:defRPr>
            </a:lvl1pPr>
          </a:lstStyle>
          <a:p>
            <a:pPr lvl="0"/>
            <a:r>
              <a:rPr lang="en-US"/>
              <a:t>Click to add optional disclaimer</a:t>
            </a:r>
          </a:p>
        </p:txBody>
      </p:sp>
      <p:sp>
        <p:nvSpPr>
          <p:cNvPr id="18" name="Purpose">
            <a:extLst>
              <a:ext uri="{FF2B5EF4-FFF2-40B4-BE49-F238E27FC236}">
                <a16:creationId xmlns:a16="http://schemas.microsoft.com/office/drawing/2014/main" id="{33265701-6D53-6A3D-4181-B4BB94559EC0}"/>
              </a:ext>
            </a:extLst>
          </p:cNvPr>
          <p:cNvSpPr/>
          <p:nvPr userDrawn="1">
            <p:custDataLst>
              <p:custData r:id="rId4"/>
            </p:custDataLst>
          </p:nvPr>
        </p:nvSpPr>
        <p:spPr>
          <a:xfrm>
            <a:off x="457200" y="6055200"/>
            <a:ext cx="11278800" cy="486144"/>
          </a:xfrm>
          <a:prstGeom prst="rect">
            <a:avLst/>
          </a:prstGeom>
          <a:noFill/>
          <a:ln/>
        </p:spPr>
        <p:txBody>
          <a:bodyPr wrap="square" lIns="0" tIns="0" rIns="0" bIns="0" rtlCol="0" anchor="t">
            <a:normAutofit/>
          </a:bodyPr>
          <a:lstStyle/>
          <a:p>
            <a:pPr algn="r">
              <a:lnSpc>
                <a:spcPct val="120000"/>
              </a:lnSpc>
              <a:spcAft>
                <a:spcPts val="0"/>
              </a:spcAft>
            </a:pPr>
            <a:r>
              <a:rPr lang="en-US" sz="1100">
                <a:solidFill>
                  <a:schemeClr val="dk1"/>
                </a:solidFill>
                <a:latin typeface="+mn-lt"/>
                <a:ea typeface="Noto Sans" pitchFamily="34" charset="-122"/>
                <a:cs typeface="Arial" panose="020B0604020202020204" pitchFamily="34" charset="0"/>
              </a:rPr>
              <a:t>We are leaders in risk, strategy and people. One company, with four global businesses,</a:t>
            </a:r>
          </a:p>
          <a:p>
            <a:pPr algn="r">
              <a:lnSpc>
                <a:spcPct val="120000"/>
              </a:lnSpc>
              <a:spcAft>
                <a:spcPts val="0"/>
              </a:spcAft>
            </a:pPr>
            <a:r>
              <a:rPr lang="en-US" sz="1100">
                <a:solidFill>
                  <a:schemeClr val="dk1"/>
                </a:solidFill>
                <a:latin typeface="+mn-lt"/>
                <a:ea typeface="Noto Sans" pitchFamily="34" charset="-122"/>
                <a:cs typeface="Arial" panose="020B0604020202020204" pitchFamily="34" charset="0"/>
              </a:rPr>
              <a:t>united by a shared purpose to build the confidence to thrive through the power of perspective.</a:t>
            </a:r>
            <a:endParaRPr lang="en-US" sz="1100">
              <a:solidFill>
                <a:schemeClr val="dk1"/>
              </a:solidFill>
              <a:latin typeface="+mn-lt"/>
            </a:endParaRPr>
          </a:p>
        </p:txBody>
      </p:sp>
      <p:sp>
        <p:nvSpPr>
          <p:cNvPr id="2" name="Slide Number Placeholder 3">
            <a:extLst>
              <a:ext uri="{FF2B5EF4-FFF2-40B4-BE49-F238E27FC236}">
                <a16:creationId xmlns:a16="http://schemas.microsoft.com/office/drawing/2014/main" id="{DE383406-A41F-86A0-6C9B-01677B288AC4}"/>
              </a:ext>
            </a:extLst>
          </p:cNvPr>
          <p:cNvSpPr txBox="1">
            <a:spLocks/>
          </p:cNvSpPr>
          <p:nvPr userDrawn="1">
            <p:custDataLst>
              <p:custData r:id="rId5"/>
            </p:custDataLst>
          </p:nvPr>
        </p:nvSpPr>
        <p:spPr>
          <a:xfrm>
            <a:off x="6210000" y="6602400"/>
            <a:ext cx="5526000"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700">
                <a:solidFill>
                  <a:schemeClr val="dk1"/>
                </a:solidFill>
              </a:rPr>
              <a:t>© 2026 Marsh. All rights reserved.</a:t>
            </a:r>
          </a:p>
        </p:txBody>
      </p:sp>
      <p:pic>
        <p:nvPicPr>
          <p:cNvPr id="4" name="MainBackLogo_WHITE" descr="The Guy Carpenter company logo." hidden="1">
            <a:extLst>
              <a:ext uri="{FF2B5EF4-FFF2-40B4-BE49-F238E27FC236}">
                <a16:creationId xmlns:a16="http://schemas.microsoft.com/office/drawing/2014/main" id="{6F8F3E77-9921-DF23-B0F2-248871E56CF4}"/>
              </a:ext>
            </a:extLst>
          </p:cNvPr>
          <p:cNvPicPr>
            <a:picLocks noChangeAspect="1"/>
          </p:cNvPicPr>
          <p:nvPr userDrawn="1"/>
        </p:nvPicPr>
        <p:blipFill>
          <a:blip r:embed="rId7"/>
          <a:stretch>
            <a:fillRect/>
          </a:stretch>
        </p:blipFill>
        <p:spPr bwMode="invGray">
          <a:xfrm>
            <a:off x="457200" y="457200"/>
            <a:ext cx="2639573" cy="475489"/>
          </a:xfrm>
          <a:prstGeom prst="rect">
            <a:avLst/>
          </a:prstGeom>
        </p:spPr>
      </p:pic>
      <p:pic>
        <p:nvPicPr>
          <p:cNvPr id="7" name="MainBackLogo_COLOUR">
            <a:extLst>
              <a:ext uri="{FF2B5EF4-FFF2-40B4-BE49-F238E27FC236}">
                <a16:creationId xmlns:a16="http://schemas.microsoft.com/office/drawing/2014/main" id="{9D75FC4B-1346-2E13-2BA1-898309D6D0B1}"/>
              </a:ext>
            </a:extLst>
          </p:cNvPr>
          <p:cNvPicPr>
            <a:picLocks noChangeAspect="1"/>
          </p:cNvPicPr>
          <p:nvPr userDrawn="1"/>
        </p:nvPicPr>
        <p:blipFill>
          <a:blip r:embed="rId8"/>
          <a:srcRect/>
          <a:stretch/>
        </p:blipFill>
        <p:spPr bwMode="invGray">
          <a:xfrm>
            <a:off x="457200" y="496977"/>
            <a:ext cx="2639573" cy="395935"/>
          </a:xfrm>
          <a:prstGeom prst="rect">
            <a:avLst/>
          </a:prstGeom>
        </p:spPr>
      </p:pic>
    </p:spTree>
    <p:custDataLst>
      <p:custData r:id="rId1"/>
    </p:custDataLst>
    <p:extLst>
      <p:ext uri="{BB962C8B-B14F-4D97-AF65-F5344CB8AC3E}">
        <p14:creationId xmlns:p14="http://schemas.microsoft.com/office/powerpoint/2010/main" val="4133995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Back Cover">
    <p:bg>
      <p:bgPr>
        <a:solidFill>
          <a:schemeClr val="dk1"/>
        </a:solidFill>
        <a:effectLst/>
      </p:bgPr>
    </p:bg>
    <p:spTree>
      <p:nvGrpSpPr>
        <p:cNvPr id="1" name=""/>
        <p:cNvGrpSpPr/>
        <p:nvPr/>
      </p:nvGrpSpPr>
      <p:grpSpPr>
        <a:xfrm>
          <a:off x="0" y="0"/>
          <a:ext cx="0" cy="0"/>
          <a:chOff x="0" y="0"/>
          <a:chExt cx="0" cy="0"/>
        </a:xfrm>
      </p:grpSpPr>
      <p:sp>
        <p:nvSpPr>
          <p:cNvPr id="6" name="FileRef" hidden="1">
            <a:extLst>
              <a:ext uri="{FF2B5EF4-FFF2-40B4-BE49-F238E27FC236}">
                <a16:creationId xmlns:a16="http://schemas.microsoft.com/office/drawing/2014/main" id="{09BA50B2-6484-EC4D-AF6E-8573FB70C5FE}"/>
              </a:ext>
            </a:extLst>
          </p:cNvPr>
          <p:cNvSpPr txBox="1"/>
          <p:nvPr userDrawn="1">
            <p:custDataLst>
              <p:custData r:id="rId2"/>
            </p:custDataLst>
          </p:nvPr>
        </p:nvSpPr>
        <p:spPr>
          <a:xfrm>
            <a:off x="6210000" y="5382000"/>
            <a:ext cx="5526000" cy="396000"/>
          </a:xfrm>
          <a:prstGeom prst="rect">
            <a:avLst/>
          </a:prstGeom>
          <a:noFill/>
        </p:spPr>
        <p:txBody>
          <a:bodyPr wrap="none" lIns="0" tIns="0" rIns="0" bIns="0" rtlCol="0" anchor="b" anchorCtr="0">
            <a:noAutofit/>
          </a:bodyPr>
          <a:lstStyle/>
          <a:p>
            <a:pPr indent="-457200" algn="r">
              <a:spcBef>
                <a:spcPts val="1800"/>
              </a:spcBef>
            </a:pPr>
            <a:r>
              <a:rPr lang="en-US" sz="800">
                <a:solidFill>
                  <a:schemeClr val="lt2"/>
                </a:solidFill>
              </a:rPr>
              <a:t>{</a:t>
            </a:r>
            <a:r>
              <a:rPr lang="en-US" sz="800" err="1">
                <a:solidFill>
                  <a:schemeClr val="lt2"/>
                </a:solidFill>
              </a:rPr>
              <a:t>FileRef</a:t>
            </a:r>
            <a:r>
              <a:rPr lang="en-US" sz="800">
                <a:solidFill>
                  <a:schemeClr val="lt2"/>
                </a:solidFill>
              </a:rPr>
              <a:t>}</a:t>
            </a:r>
          </a:p>
        </p:txBody>
      </p:sp>
      <p:sp>
        <p:nvSpPr>
          <p:cNvPr id="16" name="Text Placeholder 11">
            <a:extLst>
              <a:ext uri="{FF2B5EF4-FFF2-40B4-BE49-F238E27FC236}">
                <a16:creationId xmlns:a16="http://schemas.microsoft.com/office/drawing/2014/main" id="{19BC8DB0-975F-CCF8-758D-35DEB9A76936}"/>
              </a:ext>
            </a:extLst>
          </p:cNvPr>
          <p:cNvSpPr>
            <a:spLocks noGrp="1"/>
          </p:cNvSpPr>
          <p:nvPr>
            <p:ph type="body" sz="quarter" idx="10" hasCustomPrompt="1"/>
            <p:custDataLst>
              <p:custData r:id="rId3"/>
            </p:custDataLst>
          </p:nvPr>
        </p:nvSpPr>
        <p:spPr>
          <a:xfrm>
            <a:off x="457200" y="1411200"/>
            <a:ext cx="11278800" cy="4166640"/>
          </a:xfrm>
          <a:prstGeom prst="rect">
            <a:avLst/>
          </a:prstGeom>
        </p:spPr>
        <p:txBody>
          <a:bodyPr lIns="0" tIns="0" rIns="0" bIns="0" anchor="b" anchorCtr="0">
            <a:normAutofit/>
          </a:bodyPr>
          <a:lstStyle>
            <a:lvl1pPr marL="0" indent="0">
              <a:spcBef>
                <a:spcPts val="0"/>
              </a:spcBef>
              <a:spcAft>
                <a:spcPts val="400"/>
              </a:spcAft>
              <a:buNone/>
              <a:defRPr sz="800">
                <a:solidFill>
                  <a:schemeClr val="lt2"/>
                </a:solidFill>
              </a:defRPr>
            </a:lvl1pPr>
          </a:lstStyle>
          <a:p>
            <a:pPr lvl="0"/>
            <a:r>
              <a:rPr lang="en-US"/>
              <a:t>Click to add optional disclaimer</a:t>
            </a:r>
          </a:p>
        </p:txBody>
      </p:sp>
      <p:sp>
        <p:nvSpPr>
          <p:cNvPr id="18" name="Purpose">
            <a:extLst>
              <a:ext uri="{FF2B5EF4-FFF2-40B4-BE49-F238E27FC236}">
                <a16:creationId xmlns:a16="http://schemas.microsoft.com/office/drawing/2014/main" id="{33265701-6D53-6A3D-4181-B4BB94559EC0}"/>
              </a:ext>
            </a:extLst>
          </p:cNvPr>
          <p:cNvSpPr/>
          <p:nvPr userDrawn="1">
            <p:custDataLst>
              <p:custData r:id="rId4"/>
            </p:custDataLst>
          </p:nvPr>
        </p:nvSpPr>
        <p:spPr>
          <a:xfrm>
            <a:off x="457200" y="6055200"/>
            <a:ext cx="11278800" cy="486144"/>
          </a:xfrm>
          <a:prstGeom prst="rect">
            <a:avLst/>
          </a:prstGeom>
          <a:noFill/>
          <a:ln/>
        </p:spPr>
        <p:txBody>
          <a:bodyPr wrap="square" lIns="0" tIns="0" rIns="0" bIns="0" rtlCol="0" anchor="t">
            <a:normAutofit/>
          </a:bodyPr>
          <a:lstStyle/>
          <a:p>
            <a:pPr algn="r">
              <a:lnSpc>
                <a:spcPct val="120000"/>
              </a:lnSpc>
              <a:spcAft>
                <a:spcPts val="0"/>
              </a:spcAft>
            </a:pPr>
            <a:r>
              <a:rPr lang="en-US" sz="1100">
                <a:solidFill>
                  <a:schemeClr val="lt2"/>
                </a:solidFill>
                <a:latin typeface="+mn-lt"/>
                <a:ea typeface="Noto Sans" pitchFamily="34" charset="-122"/>
                <a:cs typeface="Arial" panose="020B0604020202020204" pitchFamily="34" charset="0"/>
              </a:rPr>
              <a:t>We are leaders in risk, strategy and people. One company, with four global businesses,</a:t>
            </a:r>
          </a:p>
          <a:p>
            <a:pPr algn="r">
              <a:lnSpc>
                <a:spcPct val="120000"/>
              </a:lnSpc>
              <a:spcAft>
                <a:spcPts val="0"/>
              </a:spcAft>
            </a:pPr>
            <a:r>
              <a:rPr lang="en-US" sz="1100">
                <a:solidFill>
                  <a:schemeClr val="lt2"/>
                </a:solidFill>
                <a:latin typeface="+mn-lt"/>
                <a:ea typeface="Noto Sans" pitchFamily="34" charset="-122"/>
                <a:cs typeface="Arial" panose="020B0604020202020204" pitchFamily="34" charset="0"/>
              </a:rPr>
              <a:t>united by a shared purpose to build the confidence to thrive through the power of perspective.</a:t>
            </a:r>
            <a:endParaRPr lang="en-US" sz="1100">
              <a:solidFill>
                <a:schemeClr val="lt2"/>
              </a:solidFill>
              <a:latin typeface="+mn-lt"/>
            </a:endParaRPr>
          </a:p>
        </p:txBody>
      </p:sp>
      <p:sp>
        <p:nvSpPr>
          <p:cNvPr id="2" name="Slide Number Placeholder 3">
            <a:extLst>
              <a:ext uri="{FF2B5EF4-FFF2-40B4-BE49-F238E27FC236}">
                <a16:creationId xmlns:a16="http://schemas.microsoft.com/office/drawing/2014/main" id="{DE383406-A41F-86A0-6C9B-01677B288AC4}"/>
              </a:ext>
            </a:extLst>
          </p:cNvPr>
          <p:cNvSpPr txBox="1">
            <a:spLocks/>
          </p:cNvSpPr>
          <p:nvPr userDrawn="1">
            <p:custDataLst>
              <p:custData r:id="rId5"/>
            </p:custDataLst>
          </p:nvPr>
        </p:nvSpPr>
        <p:spPr>
          <a:xfrm>
            <a:off x="6210000" y="6602400"/>
            <a:ext cx="5526000"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700">
                <a:solidFill>
                  <a:schemeClr val="lt2"/>
                </a:solidFill>
              </a:rPr>
              <a:t>© 2026 Marsh. All rights reserved.</a:t>
            </a:r>
          </a:p>
        </p:txBody>
      </p:sp>
      <p:pic>
        <p:nvPicPr>
          <p:cNvPr id="4" name="MainBackLogo_WHITE">
            <a:extLst>
              <a:ext uri="{FF2B5EF4-FFF2-40B4-BE49-F238E27FC236}">
                <a16:creationId xmlns:a16="http://schemas.microsoft.com/office/drawing/2014/main" id="{6F8F3E77-9921-DF23-B0F2-248871E56CF4}"/>
              </a:ext>
            </a:extLst>
          </p:cNvPr>
          <p:cNvPicPr>
            <a:picLocks noChangeAspect="1"/>
          </p:cNvPicPr>
          <p:nvPr userDrawn="1"/>
        </p:nvPicPr>
        <p:blipFill>
          <a:blip r:embed="rId7"/>
          <a:srcRect/>
          <a:stretch/>
        </p:blipFill>
        <p:spPr bwMode="invGray">
          <a:xfrm>
            <a:off x="457200" y="496977"/>
            <a:ext cx="2639573" cy="395935"/>
          </a:xfrm>
          <a:prstGeom prst="rect">
            <a:avLst/>
          </a:prstGeom>
        </p:spPr>
      </p:pic>
      <p:pic>
        <p:nvPicPr>
          <p:cNvPr id="7" name="MainBackLogo_COLOUR" descr="The Guy Carpenter company logo." hidden="1">
            <a:extLst>
              <a:ext uri="{FF2B5EF4-FFF2-40B4-BE49-F238E27FC236}">
                <a16:creationId xmlns:a16="http://schemas.microsoft.com/office/drawing/2014/main" id="{9D75FC4B-1346-2E13-2BA1-898309D6D0B1}"/>
              </a:ext>
            </a:extLst>
          </p:cNvPr>
          <p:cNvPicPr>
            <a:picLocks noChangeAspect="1"/>
          </p:cNvPicPr>
          <p:nvPr userDrawn="1"/>
        </p:nvPicPr>
        <p:blipFill>
          <a:blip r:embed="rId8"/>
          <a:stretch>
            <a:fillRect/>
          </a:stretch>
        </p:blipFill>
        <p:spPr bwMode="invGray">
          <a:xfrm>
            <a:off x="457200" y="457200"/>
            <a:ext cx="2639573" cy="475489"/>
          </a:xfrm>
          <a:prstGeom prst="rect">
            <a:avLst/>
          </a:prstGeom>
        </p:spPr>
      </p:pic>
    </p:spTree>
    <p:custDataLst>
      <p:custData r:id="rId1"/>
    </p:custDataLst>
    <p:extLst>
      <p:ext uri="{BB962C8B-B14F-4D97-AF65-F5344CB8AC3E}">
        <p14:creationId xmlns:p14="http://schemas.microsoft.com/office/powerpoint/2010/main" val="18791853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custDataLst>
              <p:custData r:id="rId1"/>
            </p:custDataLst>
          </p:nvPr>
        </p:nvSpPr>
        <p:spPr>
          <a:xfrm>
            <a:off x="464400" y="1411200"/>
            <a:ext cx="7413473" cy="4532399"/>
          </a:xfrm>
        </p:spPr>
        <p:txBody>
          <a:bodyPr/>
          <a:lstStyle>
            <a:lvl1pPr>
              <a:defRPr/>
            </a:lvl1p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p>
        </p:txBody>
      </p:sp>
      <p:sp>
        <p:nvSpPr>
          <p:cNvPr id="4" name="Title 3">
            <a:extLst>
              <a:ext uri="{FF2B5EF4-FFF2-40B4-BE49-F238E27FC236}">
                <a16:creationId xmlns:a16="http://schemas.microsoft.com/office/drawing/2014/main" id="{E3687A39-A1EB-59AA-2F79-DB2DEA0CF268}"/>
              </a:ext>
            </a:extLst>
          </p:cNvPr>
          <p:cNvSpPr>
            <a:spLocks noGrp="1"/>
          </p:cNvSpPr>
          <p:nvPr>
            <p:ph type="title" hasCustomPrompt="1"/>
            <p:custDataLst>
              <p:custData r:id="rId2"/>
            </p:custDataLst>
          </p:nvPr>
        </p:nvSpPr>
        <p:spPr>
          <a:xfrm>
            <a:off x="457200" y="381600"/>
            <a:ext cx="7418209" cy="462985"/>
          </a:xfrm>
        </p:spPr>
        <p:txBody>
          <a:bodyPr/>
          <a:lstStyle>
            <a:lvl1pPr>
              <a:defRPr/>
            </a:lvl1pPr>
          </a:lstStyle>
          <a:p>
            <a:r>
              <a:rPr lang="en-US"/>
              <a:t>Click to add title</a:t>
            </a:r>
          </a:p>
        </p:txBody>
      </p:sp>
      <p:sp>
        <p:nvSpPr>
          <p:cNvPr id="6" name="Footer Placeholder 5">
            <a:extLst>
              <a:ext uri="{FF2B5EF4-FFF2-40B4-BE49-F238E27FC236}">
                <a16:creationId xmlns:a16="http://schemas.microsoft.com/office/drawing/2014/main" id="{BCFA0953-CC8E-69D0-A82A-0F0F688129BE}"/>
              </a:ext>
            </a:extLst>
          </p:cNvPr>
          <p:cNvSpPr>
            <a:spLocks noGrp="1"/>
          </p:cNvSpPr>
          <p:nvPr>
            <p:ph type="ftr" sz="quarter" idx="14"/>
          </p:nvPr>
        </p:nvSpPr>
        <p:spPr/>
        <p: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US" sz="700" b="0" i="0" u="none" strike="noStrike" kern="1200" cap="none" spc="0" normalizeH="0" baseline="0" noProof="0">
              <a:ln>
                <a:noFill/>
              </a:ln>
              <a:solidFill>
                <a:srgbClr val="000F47"/>
              </a:solidFill>
              <a:effectLst/>
              <a:uLnTx/>
              <a:uFillTx/>
              <a:latin typeface="Arial"/>
              <a:ea typeface="+mn-ea"/>
              <a:cs typeface="+mn-cs"/>
            </a:endParaRPr>
          </a:p>
        </p:txBody>
      </p:sp>
      <p:sp>
        <p:nvSpPr>
          <p:cNvPr id="5" name="Text Placeholder 6">
            <a:extLst>
              <a:ext uri="{FF2B5EF4-FFF2-40B4-BE49-F238E27FC236}">
                <a16:creationId xmlns:a16="http://schemas.microsoft.com/office/drawing/2014/main" id="{B02DF521-92AD-B26F-B619-26B1101B537C}"/>
              </a:ext>
            </a:extLst>
          </p:cNvPr>
          <p:cNvSpPr>
            <a:spLocks noGrp="1"/>
          </p:cNvSpPr>
          <p:nvPr>
            <p:ph type="body" sz="quarter" idx="12" hasCustomPrompt="1"/>
            <p:custDataLst>
              <p:custData r:id="rId3"/>
            </p:custDataLst>
          </p:nvPr>
        </p:nvSpPr>
        <p:spPr>
          <a:xfrm>
            <a:off x="457200" y="904972"/>
            <a:ext cx="7418209" cy="320400"/>
          </a:xfrm>
        </p:spPr>
        <p:txBody>
          <a:bodyPr/>
          <a:lstStyle>
            <a:lvl1pPr marL="0" indent="0">
              <a:buNone/>
              <a:defRPr sz="1600" b="0">
                <a:solidFill>
                  <a:schemeClr val="dk1"/>
                </a:solidFill>
              </a:defRPr>
            </a:lvl1pPr>
          </a:lstStyle>
          <a:p>
            <a:pPr lvl="0"/>
            <a:r>
              <a:rPr lang="en-US"/>
              <a:t>Click to add subtitle</a:t>
            </a:r>
          </a:p>
        </p:txBody>
      </p:sp>
      <p:sp>
        <p:nvSpPr>
          <p:cNvPr id="2" name="Rectangle 1">
            <a:extLst>
              <a:ext uri="{FF2B5EF4-FFF2-40B4-BE49-F238E27FC236}">
                <a16:creationId xmlns:a16="http://schemas.microsoft.com/office/drawing/2014/main" id="{482669DF-4890-299F-B929-153BD28A3503}"/>
              </a:ext>
            </a:extLst>
          </p:cNvPr>
          <p:cNvSpPr/>
          <p:nvPr userDrawn="1">
            <p:custDataLst>
              <p:custData r:id="rId4"/>
            </p:custDataLst>
          </p:nvPr>
        </p:nvSpPr>
        <p:spPr>
          <a:xfrm flipH="1">
            <a:off x="8333873" y="0"/>
            <a:ext cx="3858127"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sp>
        <p:nvSpPr>
          <p:cNvPr id="8" name="Slide Number Placeholder 5">
            <a:extLst>
              <a:ext uri="{FF2B5EF4-FFF2-40B4-BE49-F238E27FC236}">
                <a16:creationId xmlns:a16="http://schemas.microsoft.com/office/drawing/2014/main" id="{0B652AFF-4D45-B592-6142-2CF77D547CB7}"/>
              </a:ext>
            </a:extLst>
          </p:cNvPr>
          <p:cNvSpPr>
            <a:spLocks noGrp="1"/>
          </p:cNvSpPr>
          <p:nvPr>
            <p:ph type="sldNum" sz="quarter" idx="15"/>
          </p:nvPr>
        </p:nvSpPr>
        <p:spPr>
          <a:xfrm>
            <a:off x="11368800" y="6620400"/>
            <a:ext cx="363600" cy="108000"/>
          </a:xfrm>
        </p:spPr>
        <p:txBody>
          <a:bodyPr/>
          <a:lstStyle>
            <a:lvl1pP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CC823384-2074-4C75-9031-ACAC8BCA8354}" type="slidenum">
              <a:rPr kumimoji="0" lang="en-US" sz="7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00" b="0" i="0" u="none" strike="noStrike" kern="1200" cap="none" spc="0" normalizeH="0" baseline="0" noProof="0">
              <a:ln>
                <a:noFill/>
              </a:ln>
              <a:solidFill>
                <a:srgbClr val="FFFFFF"/>
              </a:solidFill>
              <a:effectLst/>
              <a:uLnTx/>
              <a:uFillTx/>
              <a:latin typeface="Arial"/>
              <a:ea typeface="+mn-ea"/>
              <a:cs typeface="+mn-cs"/>
            </a:endParaRPr>
          </a:p>
        </p:txBody>
      </p:sp>
      <p:sp>
        <p:nvSpPr>
          <p:cNvPr id="9" name="Copyright">
            <a:extLst>
              <a:ext uri="{FF2B5EF4-FFF2-40B4-BE49-F238E27FC236}">
                <a16:creationId xmlns:a16="http://schemas.microsoft.com/office/drawing/2014/main" id="{8BB2E829-361F-198B-0D24-12FC56095FA1}"/>
              </a:ext>
            </a:extLst>
          </p:cNvPr>
          <p:cNvSpPr txBox="1">
            <a:spLocks/>
          </p:cNvSpPr>
          <p:nvPr userDrawn="1">
            <p:custDataLst>
              <p:custData r:id="rId5"/>
            </p:custDataLst>
          </p:nvPr>
        </p:nvSpPr>
        <p:spPr>
          <a:xfrm>
            <a:off x="9978390" y="6606000"/>
            <a:ext cx="1390409"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Arial"/>
                <a:ea typeface="+mn-ea"/>
                <a:cs typeface="+mn-cs"/>
              </a:rPr>
              <a:t>© 2026 Marsh. All rights reserved.</a:t>
            </a:r>
          </a:p>
        </p:txBody>
      </p:sp>
      <p:sp>
        <p:nvSpPr>
          <p:cNvPr id="10" name="Footer Rule">
            <a:extLst>
              <a:ext uri="{FF2B5EF4-FFF2-40B4-BE49-F238E27FC236}">
                <a16:creationId xmlns:a16="http://schemas.microsoft.com/office/drawing/2014/main" id="{6F8D5A44-D708-4D10-FA0A-639CC267FC40}"/>
              </a:ext>
            </a:extLst>
          </p:cNvPr>
          <p:cNvSpPr/>
          <p:nvPr userDrawn="1">
            <p:custDataLst>
              <p:custData r:id="rId6"/>
            </p:custDataLst>
          </p:nvPr>
        </p:nvSpPr>
        <p:spPr>
          <a:xfrm>
            <a:off x="8333873" y="6400800"/>
            <a:ext cx="3402127" cy="0"/>
          </a:xfrm>
          <a:prstGeom prst="line">
            <a:avLst/>
          </a:prstGeom>
          <a:noFill/>
          <a:ln w="6350">
            <a:solidFill>
              <a:schemeClr val="bg1"/>
            </a:solidFill>
            <a:prstDash val="solid"/>
            <a:headEnd type="none"/>
            <a:tailEnd type="none"/>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CEECFF"/>
              </a:solidFill>
              <a:effectLst/>
              <a:uLnTx/>
              <a:uFillTx/>
              <a:latin typeface="Arial"/>
              <a:ea typeface="+mn-ea"/>
              <a:cs typeface="+mn-cs"/>
            </a:endParaRPr>
          </a:p>
        </p:txBody>
      </p:sp>
      <p:sp>
        <p:nvSpPr>
          <p:cNvPr id="11" name="Text Placeholder 12">
            <a:extLst>
              <a:ext uri="{FF2B5EF4-FFF2-40B4-BE49-F238E27FC236}">
                <a16:creationId xmlns:a16="http://schemas.microsoft.com/office/drawing/2014/main" id="{30FABF6C-3B19-3A48-9985-547351000EEA}"/>
              </a:ext>
            </a:extLst>
          </p:cNvPr>
          <p:cNvSpPr>
            <a:spLocks noGrp="1"/>
          </p:cNvSpPr>
          <p:nvPr>
            <p:ph type="body" sz="quarter" idx="16"/>
          </p:nvPr>
        </p:nvSpPr>
        <p:spPr>
          <a:xfrm>
            <a:off x="8789400" y="1636142"/>
            <a:ext cx="2946600" cy="4307457"/>
          </a:xfrm>
        </p:spPr>
        <p:txBody>
          <a:bodyPr/>
          <a:lstStyle>
            <a:lvl1pPr>
              <a:defRPr sz="1200">
                <a:solidFill>
                  <a:schemeClr val="accent4"/>
                </a:solidFill>
              </a:defRPr>
            </a:lvl1pPr>
            <a:lvl2pPr>
              <a:defRPr sz="1200">
                <a:solidFill>
                  <a:schemeClr val="accent4"/>
                </a:solidFill>
              </a:defRPr>
            </a:lvl2pPr>
            <a:lvl3pPr>
              <a:defRPr sz="1200">
                <a:solidFill>
                  <a:schemeClr val="accent4"/>
                </a:solidFill>
              </a:defRPr>
            </a:lvl3pPr>
            <a:lvl4pPr>
              <a:defRPr sz="1200">
                <a:solidFill>
                  <a:schemeClr val="accent4"/>
                </a:solidFill>
              </a:defRPr>
            </a:lvl4pPr>
            <a:lvl5pPr>
              <a:defRPr sz="12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8">
            <a:extLst>
              <a:ext uri="{FF2B5EF4-FFF2-40B4-BE49-F238E27FC236}">
                <a16:creationId xmlns:a16="http://schemas.microsoft.com/office/drawing/2014/main" id="{8F380A02-029F-16A0-7103-5CA125C62E34}"/>
              </a:ext>
            </a:extLst>
          </p:cNvPr>
          <p:cNvSpPr>
            <a:spLocks noGrp="1"/>
          </p:cNvSpPr>
          <p:nvPr>
            <p:ph type="body" sz="quarter" idx="18" hasCustomPrompt="1"/>
          </p:nvPr>
        </p:nvSpPr>
        <p:spPr>
          <a:xfrm>
            <a:off x="8789400" y="657254"/>
            <a:ext cx="2943000" cy="441325"/>
          </a:xfrm>
        </p:spPr>
        <p:txBody>
          <a:bodyPr/>
          <a:lstStyle>
            <a:lvl1pPr algn="ctr">
              <a:buNone/>
              <a:defRPr sz="2400">
                <a:solidFill>
                  <a:schemeClr val="accent5"/>
                </a:solidFill>
                <a:latin typeface="+mj-lt"/>
              </a:defRPr>
            </a:lvl1pPr>
          </a:lstStyle>
          <a:p>
            <a:pPr lvl="0"/>
            <a:r>
              <a:rPr lang="en-US"/>
              <a:t>Commentary</a:t>
            </a:r>
          </a:p>
        </p:txBody>
      </p:sp>
      <p:sp>
        <p:nvSpPr>
          <p:cNvPr id="13" name="Freeform 5" descr="Magnifier over three lines.">
            <a:extLst>
              <a:ext uri="{FF2B5EF4-FFF2-40B4-BE49-F238E27FC236}">
                <a16:creationId xmlns:a16="http://schemas.microsoft.com/office/drawing/2014/main" id="{995B6CF6-B456-EF38-99AC-8C211A64AF47}"/>
              </a:ext>
            </a:extLst>
          </p:cNvPr>
          <p:cNvSpPr>
            <a:spLocks noChangeAspect="1" noEditPoints="1"/>
          </p:cNvSpPr>
          <p:nvPr userDrawn="1">
            <p:custDataLst>
              <p:custData r:id="rId7"/>
            </p:custDataLst>
          </p:nvPr>
        </p:nvSpPr>
        <p:spPr bwMode="auto">
          <a:xfrm>
            <a:off x="7660996" y="6603490"/>
            <a:ext cx="223100" cy="144544"/>
          </a:xfrm>
          <a:custGeom>
            <a:avLst/>
            <a:gdLst>
              <a:gd name="T0" fmla="*/ 0 w 87"/>
              <a:gd name="T1" fmla="*/ 55 h 55"/>
              <a:gd name="T2" fmla="*/ 0 w 87"/>
              <a:gd name="T3" fmla="*/ 48 h 55"/>
              <a:gd name="T4" fmla="*/ 45 w 87"/>
              <a:gd name="T5" fmla="*/ 48 h 55"/>
              <a:gd name="T6" fmla="*/ 45 w 87"/>
              <a:gd name="T7" fmla="*/ 55 h 55"/>
              <a:gd name="T8" fmla="*/ 0 w 87"/>
              <a:gd name="T9" fmla="*/ 55 h 55"/>
              <a:gd name="T10" fmla="*/ 0 w 87"/>
              <a:gd name="T11" fmla="*/ 32 h 55"/>
              <a:gd name="T12" fmla="*/ 0 w 87"/>
              <a:gd name="T13" fmla="*/ 26 h 55"/>
              <a:gd name="T14" fmla="*/ 21 w 87"/>
              <a:gd name="T15" fmla="*/ 26 h 55"/>
              <a:gd name="T16" fmla="*/ 21 w 87"/>
              <a:gd name="T17" fmla="*/ 32 h 55"/>
              <a:gd name="T18" fmla="*/ 0 w 87"/>
              <a:gd name="T19" fmla="*/ 32 h 55"/>
              <a:gd name="T20" fmla="*/ 0 w 87"/>
              <a:gd name="T21" fmla="*/ 10 h 55"/>
              <a:gd name="T22" fmla="*/ 0 w 87"/>
              <a:gd name="T23" fmla="*/ 3 h 55"/>
              <a:gd name="T24" fmla="*/ 21 w 87"/>
              <a:gd name="T25" fmla="*/ 3 h 55"/>
              <a:gd name="T26" fmla="*/ 21 w 87"/>
              <a:gd name="T27" fmla="*/ 10 h 55"/>
              <a:gd name="T28" fmla="*/ 0 w 87"/>
              <a:gd name="T29" fmla="*/ 10 h 55"/>
              <a:gd name="T30" fmla="*/ 82 w 87"/>
              <a:gd name="T31" fmla="*/ 55 h 55"/>
              <a:gd name="T32" fmla="*/ 64 w 87"/>
              <a:gd name="T33" fmla="*/ 37 h 55"/>
              <a:gd name="T34" fmla="*/ 59 w 87"/>
              <a:gd name="T35" fmla="*/ 40 h 55"/>
              <a:gd name="T36" fmla="*/ 52 w 87"/>
              <a:gd name="T37" fmla="*/ 41 h 55"/>
              <a:gd name="T38" fmla="*/ 38 w 87"/>
              <a:gd name="T39" fmla="*/ 35 h 55"/>
              <a:gd name="T40" fmla="*/ 32 w 87"/>
              <a:gd name="T41" fmla="*/ 21 h 55"/>
              <a:gd name="T42" fmla="*/ 38 w 87"/>
              <a:gd name="T43" fmla="*/ 6 h 55"/>
              <a:gd name="T44" fmla="*/ 52 w 87"/>
              <a:gd name="T45" fmla="*/ 0 h 55"/>
              <a:gd name="T46" fmla="*/ 67 w 87"/>
              <a:gd name="T47" fmla="*/ 6 h 55"/>
              <a:gd name="T48" fmla="*/ 73 w 87"/>
              <a:gd name="T49" fmla="*/ 21 h 55"/>
              <a:gd name="T50" fmla="*/ 72 w 87"/>
              <a:gd name="T51" fmla="*/ 27 h 55"/>
              <a:gd name="T52" fmla="*/ 69 w 87"/>
              <a:gd name="T53" fmla="*/ 33 h 55"/>
              <a:gd name="T54" fmla="*/ 87 w 87"/>
              <a:gd name="T55" fmla="*/ 50 h 55"/>
              <a:gd name="T56" fmla="*/ 82 w 87"/>
              <a:gd name="T57" fmla="*/ 55 h 55"/>
              <a:gd name="T58" fmla="*/ 52 w 87"/>
              <a:gd name="T59" fmla="*/ 34 h 55"/>
              <a:gd name="T60" fmla="*/ 62 w 87"/>
              <a:gd name="T61" fmla="*/ 30 h 55"/>
              <a:gd name="T62" fmla="*/ 66 w 87"/>
              <a:gd name="T63" fmla="*/ 21 h 55"/>
              <a:gd name="T64" fmla="*/ 62 w 87"/>
              <a:gd name="T65" fmla="*/ 11 h 55"/>
              <a:gd name="T66" fmla="*/ 52 w 87"/>
              <a:gd name="T67" fmla="*/ 7 h 55"/>
              <a:gd name="T68" fmla="*/ 43 w 87"/>
              <a:gd name="T69" fmla="*/ 11 h 55"/>
              <a:gd name="T70" fmla="*/ 39 w 87"/>
              <a:gd name="T71" fmla="*/ 21 h 55"/>
              <a:gd name="T72" fmla="*/ 43 w 87"/>
              <a:gd name="T73" fmla="*/ 30 h 55"/>
              <a:gd name="T74" fmla="*/ 52 w 87"/>
              <a:gd name="T75" fmla="*/ 3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7" h="55">
                <a:moveTo>
                  <a:pt x="0" y="55"/>
                </a:moveTo>
                <a:cubicBezTo>
                  <a:pt x="0" y="48"/>
                  <a:pt x="0" y="48"/>
                  <a:pt x="0" y="48"/>
                </a:cubicBezTo>
                <a:cubicBezTo>
                  <a:pt x="45" y="48"/>
                  <a:pt x="45" y="48"/>
                  <a:pt x="45" y="48"/>
                </a:cubicBezTo>
                <a:cubicBezTo>
                  <a:pt x="45" y="55"/>
                  <a:pt x="45" y="55"/>
                  <a:pt x="45" y="55"/>
                </a:cubicBezTo>
                <a:lnTo>
                  <a:pt x="0" y="55"/>
                </a:lnTo>
                <a:close/>
                <a:moveTo>
                  <a:pt x="0" y="32"/>
                </a:moveTo>
                <a:cubicBezTo>
                  <a:pt x="0" y="26"/>
                  <a:pt x="0" y="26"/>
                  <a:pt x="0" y="26"/>
                </a:cubicBezTo>
                <a:cubicBezTo>
                  <a:pt x="21" y="26"/>
                  <a:pt x="21" y="26"/>
                  <a:pt x="21" y="26"/>
                </a:cubicBezTo>
                <a:cubicBezTo>
                  <a:pt x="21" y="32"/>
                  <a:pt x="21" y="32"/>
                  <a:pt x="21" y="32"/>
                </a:cubicBezTo>
                <a:lnTo>
                  <a:pt x="0" y="32"/>
                </a:lnTo>
                <a:close/>
                <a:moveTo>
                  <a:pt x="0" y="10"/>
                </a:moveTo>
                <a:cubicBezTo>
                  <a:pt x="0" y="3"/>
                  <a:pt x="0" y="3"/>
                  <a:pt x="0" y="3"/>
                </a:cubicBezTo>
                <a:cubicBezTo>
                  <a:pt x="21" y="3"/>
                  <a:pt x="21" y="3"/>
                  <a:pt x="21" y="3"/>
                </a:cubicBezTo>
                <a:cubicBezTo>
                  <a:pt x="21" y="10"/>
                  <a:pt x="21" y="10"/>
                  <a:pt x="21" y="10"/>
                </a:cubicBezTo>
                <a:lnTo>
                  <a:pt x="0" y="10"/>
                </a:lnTo>
                <a:close/>
                <a:moveTo>
                  <a:pt x="82" y="55"/>
                </a:moveTo>
                <a:cubicBezTo>
                  <a:pt x="64" y="37"/>
                  <a:pt x="64" y="37"/>
                  <a:pt x="64" y="37"/>
                </a:cubicBezTo>
                <a:cubicBezTo>
                  <a:pt x="63" y="39"/>
                  <a:pt x="61" y="40"/>
                  <a:pt x="59" y="40"/>
                </a:cubicBezTo>
                <a:cubicBezTo>
                  <a:pt x="57" y="41"/>
                  <a:pt x="55" y="41"/>
                  <a:pt x="52" y="41"/>
                </a:cubicBezTo>
                <a:cubicBezTo>
                  <a:pt x="47" y="41"/>
                  <a:pt x="42" y="39"/>
                  <a:pt x="38" y="35"/>
                </a:cubicBezTo>
                <a:cubicBezTo>
                  <a:pt x="34" y="31"/>
                  <a:pt x="32" y="26"/>
                  <a:pt x="32" y="21"/>
                </a:cubicBezTo>
                <a:cubicBezTo>
                  <a:pt x="32" y="15"/>
                  <a:pt x="34" y="10"/>
                  <a:pt x="38" y="6"/>
                </a:cubicBezTo>
                <a:cubicBezTo>
                  <a:pt x="42" y="2"/>
                  <a:pt x="47" y="0"/>
                  <a:pt x="52" y="0"/>
                </a:cubicBezTo>
                <a:cubicBezTo>
                  <a:pt x="58" y="0"/>
                  <a:pt x="63" y="2"/>
                  <a:pt x="67" y="6"/>
                </a:cubicBezTo>
                <a:cubicBezTo>
                  <a:pt x="71" y="10"/>
                  <a:pt x="73" y="15"/>
                  <a:pt x="73" y="21"/>
                </a:cubicBezTo>
                <a:cubicBezTo>
                  <a:pt x="73" y="23"/>
                  <a:pt x="73" y="25"/>
                  <a:pt x="72" y="27"/>
                </a:cubicBezTo>
                <a:cubicBezTo>
                  <a:pt x="72" y="29"/>
                  <a:pt x="71" y="31"/>
                  <a:pt x="69" y="33"/>
                </a:cubicBezTo>
                <a:cubicBezTo>
                  <a:pt x="87" y="50"/>
                  <a:pt x="87" y="50"/>
                  <a:pt x="87" y="50"/>
                </a:cubicBezTo>
                <a:lnTo>
                  <a:pt x="82" y="55"/>
                </a:lnTo>
                <a:close/>
                <a:moveTo>
                  <a:pt x="52" y="34"/>
                </a:moveTo>
                <a:cubicBezTo>
                  <a:pt x="56" y="34"/>
                  <a:pt x="60" y="33"/>
                  <a:pt x="62" y="30"/>
                </a:cubicBezTo>
                <a:cubicBezTo>
                  <a:pt x="65" y="28"/>
                  <a:pt x="66" y="24"/>
                  <a:pt x="66" y="21"/>
                </a:cubicBezTo>
                <a:cubicBezTo>
                  <a:pt x="66" y="17"/>
                  <a:pt x="65" y="13"/>
                  <a:pt x="62" y="11"/>
                </a:cubicBezTo>
                <a:cubicBezTo>
                  <a:pt x="60" y="8"/>
                  <a:pt x="56" y="7"/>
                  <a:pt x="52" y="7"/>
                </a:cubicBezTo>
                <a:cubicBezTo>
                  <a:pt x="49" y="7"/>
                  <a:pt x="45" y="8"/>
                  <a:pt x="43" y="11"/>
                </a:cubicBezTo>
                <a:cubicBezTo>
                  <a:pt x="40" y="13"/>
                  <a:pt x="39" y="17"/>
                  <a:pt x="39" y="21"/>
                </a:cubicBezTo>
                <a:cubicBezTo>
                  <a:pt x="39" y="24"/>
                  <a:pt x="40" y="28"/>
                  <a:pt x="43" y="30"/>
                </a:cubicBezTo>
                <a:cubicBezTo>
                  <a:pt x="45" y="33"/>
                  <a:pt x="49" y="34"/>
                  <a:pt x="52" y="3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F47"/>
              </a:solidFill>
              <a:effectLst/>
              <a:uLnTx/>
              <a:uFillTx/>
              <a:latin typeface="Arial"/>
              <a:ea typeface="+mn-ea"/>
              <a:cs typeface="+mn-cs"/>
            </a:endParaRPr>
          </a:p>
        </p:txBody>
      </p:sp>
      <p:sp>
        <p:nvSpPr>
          <p:cNvPr id="14" name="Rectangle 13">
            <a:hlinkClick r:id="" action="ppaction://noaction"/>
            <a:extLst>
              <a:ext uri="{FF2B5EF4-FFF2-40B4-BE49-F238E27FC236}">
                <a16:creationId xmlns:a16="http://schemas.microsoft.com/office/drawing/2014/main" id="{254B0EB5-0712-C992-0F83-AF03B45F943C}"/>
              </a:ext>
            </a:extLst>
          </p:cNvPr>
          <p:cNvSpPr/>
          <p:nvPr userDrawn="1"/>
        </p:nvSpPr>
        <p:spPr>
          <a:xfrm>
            <a:off x="7617075" y="6564920"/>
            <a:ext cx="310516" cy="2216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Arial"/>
              <a:ea typeface="+mn-ea"/>
              <a:cs typeface="+mn-cs"/>
            </a:endParaRPr>
          </a:p>
        </p:txBody>
      </p:sp>
      <p:sp>
        <p:nvSpPr>
          <p:cNvPr id="15" name="Freeform 40" descr="Simple house with roof.">
            <a:extLst>
              <a:ext uri="{FF2B5EF4-FFF2-40B4-BE49-F238E27FC236}">
                <a16:creationId xmlns:a16="http://schemas.microsoft.com/office/drawing/2014/main" id="{3ED4A666-2346-93C3-2516-9A8F043B0A48}"/>
              </a:ext>
            </a:extLst>
          </p:cNvPr>
          <p:cNvSpPr>
            <a:spLocks noChangeAspect="1" noEditPoints="1"/>
          </p:cNvSpPr>
          <p:nvPr userDrawn="1">
            <p:custDataLst>
              <p:custData r:id="rId8"/>
            </p:custDataLst>
          </p:nvPr>
        </p:nvSpPr>
        <p:spPr bwMode="auto">
          <a:xfrm>
            <a:off x="7293458" y="6585704"/>
            <a:ext cx="158364" cy="180116"/>
          </a:xfrm>
          <a:custGeom>
            <a:avLst/>
            <a:gdLst>
              <a:gd name="T0" fmla="*/ 79 w 794"/>
              <a:gd name="T1" fmla="*/ 815 h 894"/>
              <a:gd name="T2" fmla="*/ 256 w 794"/>
              <a:gd name="T3" fmla="*/ 815 h 894"/>
              <a:gd name="T4" fmla="*/ 256 w 794"/>
              <a:gd name="T5" fmla="*/ 500 h 894"/>
              <a:gd name="T6" fmla="*/ 537 w 794"/>
              <a:gd name="T7" fmla="*/ 500 h 894"/>
              <a:gd name="T8" fmla="*/ 537 w 794"/>
              <a:gd name="T9" fmla="*/ 815 h 894"/>
              <a:gd name="T10" fmla="*/ 714 w 794"/>
              <a:gd name="T11" fmla="*/ 815 h 894"/>
              <a:gd name="T12" fmla="*/ 714 w 794"/>
              <a:gd name="T13" fmla="*/ 338 h 894"/>
              <a:gd name="T14" fmla="*/ 397 w 794"/>
              <a:gd name="T15" fmla="*/ 99 h 894"/>
              <a:gd name="T16" fmla="*/ 79 w 794"/>
              <a:gd name="T17" fmla="*/ 338 h 894"/>
              <a:gd name="T18" fmla="*/ 79 w 794"/>
              <a:gd name="T19" fmla="*/ 815 h 894"/>
              <a:gd name="T20" fmla="*/ 0 w 794"/>
              <a:gd name="T21" fmla="*/ 894 h 894"/>
              <a:gd name="T22" fmla="*/ 0 w 794"/>
              <a:gd name="T23" fmla="*/ 299 h 894"/>
              <a:gd name="T24" fmla="*/ 397 w 794"/>
              <a:gd name="T25" fmla="*/ 0 h 894"/>
              <a:gd name="T26" fmla="*/ 794 w 794"/>
              <a:gd name="T27" fmla="*/ 299 h 894"/>
              <a:gd name="T28" fmla="*/ 794 w 794"/>
              <a:gd name="T29" fmla="*/ 894 h 894"/>
              <a:gd name="T30" fmla="*/ 458 w 794"/>
              <a:gd name="T31" fmla="*/ 894 h 894"/>
              <a:gd name="T32" fmla="*/ 458 w 794"/>
              <a:gd name="T33" fmla="*/ 580 h 894"/>
              <a:gd name="T34" fmla="*/ 336 w 794"/>
              <a:gd name="T35" fmla="*/ 580 h 894"/>
              <a:gd name="T36" fmla="*/ 336 w 794"/>
              <a:gd name="T37" fmla="*/ 894 h 894"/>
              <a:gd name="T38" fmla="*/ 0 w 794"/>
              <a:gd name="T39" fmla="*/ 894 h 894"/>
              <a:gd name="T40" fmla="*/ 397 w 794"/>
              <a:gd name="T41" fmla="*/ 457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4" h="894">
                <a:moveTo>
                  <a:pt x="79" y="815"/>
                </a:moveTo>
                <a:lnTo>
                  <a:pt x="256" y="815"/>
                </a:lnTo>
                <a:lnTo>
                  <a:pt x="256" y="500"/>
                </a:lnTo>
                <a:lnTo>
                  <a:pt x="537" y="500"/>
                </a:lnTo>
                <a:lnTo>
                  <a:pt x="537" y="815"/>
                </a:lnTo>
                <a:lnTo>
                  <a:pt x="714" y="815"/>
                </a:lnTo>
                <a:lnTo>
                  <a:pt x="714" y="338"/>
                </a:lnTo>
                <a:lnTo>
                  <a:pt x="397" y="99"/>
                </a:lnTo>
                <a:lnTo>
                  <a:pt x="79" y="338"/>
                </a:lnTo>
                <a:lnTo>
                  <a:pt x="79" y="815"/>
                </a:lnTo>
                <a:close/>
                <a:moveTo>
                  <a:pt x="0" y="894"/>
                </a:moveTo>
                <a:lnTo>
                  <a:pt x="0" y="299"/>
                </a:lnTo>
                <a:lnTo>
                  <a:pt x="397" y="0"/>
                </a:lnTo>
                <a:lnTo>
                  <a:pt x="794" y="299"/>
                </a:lnTo>
                <a:lnTo>
                  <a:pt x="794" y="894"/>
                </a:lnTo>
                <a:lnTo>
                  <a:pt x="458" y="894"/>
                </a:lnTo>
                <a:lnTo>
                  <a:pt x="458" y="580"/>
                </a:lnTo>
                <a:lnTo>
                  <a:pt x="336" y="580"/>
                </a:lnTo>
                <a:lnTo>
                  <a:pt x="336" y="894"/>
                </a:lnTo>
                <a:lnTo>
                  <a:pt x="0" y="894"/>
                </a:lnTo>
                <a:close/>
                <a:moveTo>
                  <a:pt x="397" y="457"/>
                </a:moveTo>
              </a:path>
            </a:pathLst>
          </a:custGeom>
          <a:solidFill>
            <a:srgbClr val="0B4BFF"/>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F47"/>
              </a:solidFill>
              <a:effectLst/>
              <a:uLnTx/>
              <a:uFillTx/>
              <a:latin typeface="Arial"/>
              <a:ea typeface="+mn-ea"/>
              <a:cs typeface="+mn-cs"/>
            </a:endParaRPr>
          </a:p>
        </p:txBody>
      </p:sp>
      <p:sp>
        <p:nvSpPr>
          <p:cNvPr id="16" name="Rectangle 15">
            <a:hlinkClick r:id="rId10" action="ppaction://hlinksldjump"/>
            <a:extLst>
              <a:ext uri="{FF2B5EF4-FFF2-40B4-BE49-F238E27FC236}">
                <a16:creationId xmlns:a16="http://schemas.microsoft.com/office/drawing/2014/main" id="{C1676797-6F9A-58DF-D60D-313E9D226092}"/>
              </a:ext>
            </a:extLst>
          </p:cNvPr>
          <p:cNvSpPr/>
          <p:nvPr userDrawn="1"/>
        </p:nvSpPr>
        <p:spPr>
          <a:xfrm>
            <a:off x="7244115" y="6564920"/>
            <a:ext cx="256625" cy="2216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FFFFFF"/>
              </a:solidFill>
              <a:effectLst/>
              <a:uLnTx/>
              <a:uFillTx/>
              <a:latin typeface="Arial"/>
              <a:ea typeface="+mn-ea"/>
              <a:cs typeface="+mn-cs"/>
            </a:endParaRPr>
          </a:p>
        </p:txBody>
      </p:sp>
      <p:cxnSp>
        <p:nvCxnSpPr>
          <p:cNvPr id="17" name="Straight Connector 16">
            <a:extLst>
              <a:ext uri="{FF2B5EF4-FFF2-40B4-BE49-F238E27FC236}">
                <a16:creationId xmlns:a16="http://schemas.microsoft.com/office/drawing/2014/main" id="{92335658-633D-8AE7-D1A9-592B46283C61}"/>
              </a:ext>
            </a:extLst>
          </p:cNvPr>
          <p:cNvCxnSpPr>
            <a:cxnSpLocks/>
          </p:cNvCxnSpPr>
          <p:nvPr userDrawn="1"/>
        </p:nvCxnSpPr>
        <p:spPr>
          <a:xfrm>
            <a:off x="7555977" y="6594010"/>
            <a:ext cx="0" cy="175772"/>
          </a:xfrm>
          <a:prstGeom prst="line">
            <a:avLst/>
          </a:prstGeom>
          <a:ln w="12700">
            <a:solidFill>
              <a:schemeClr val="accent6"/>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07267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0BB80-9982-5D70-98D4-096BF65C60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C23583-7C18-CE47-8C54-5C2E9AE788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057B7B-B935-D278-65DA-3A1772D66F70}"/>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5" name="Footer Placeholder 4">
            <a:extLst>
              <a:ext uri="{FF2B5EF4-FFF2-40B4-BE49-F238E27FC236}">
                <a16:creationId xmlns:a16="http://schemas.microsoft.com/office/drawing/2014/main" id="{216CFFC0-F549-BD01-9F8D-D0C5E2112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CEFD6-1009-2A40-38B2-4F8176765D71}"/>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712535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07E0-0A41-09A7-4404-384FCD3C4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B9A8A8-70D3-DA0E-8919-9EEBA1096F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04ECF9-C8FB-47AA-3DB1-F6E0BBB9A2E7}"/>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5" name="Footer Placeholder 4">
            <a:extLst>
              <a:ext uri="{FF2B5EF4-FFF2-40B4-BE49-F238E27FC236}">
                <a16:creationId xmlns:a16="http://schemas.microsoft.com/office/drawing/2014/main" id="{50D2EBDE-A887-7357-A110-524CF71047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E3A5DB-D5DA-80DB-60A1-054F4B6987CD}"/>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14184263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FB765-2D39-8652-1516-F857735450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BB73E2-63B8-D202-E029-83D26F9D82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8DCC06-9802-2A8B-265F-1D1D0DB174A0}"/>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5" name="Footer Placeholder 4">
            <a:extLst>
              <a:ext uri="{FF2B5EF4-FFF2-40B4-BE49-F238E27FC236}">
                <a16:creationId xmlns:a16="http://schemas.microsoft.com/office/drawing/2014/main" id="{F8E7FFE6-4BED-5CB0-2D48-D574B00AF6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61B44-969F-5090-2898-47ACB8910B15}"/>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1414905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3557-4032-AF9F-2E3A-4943F0B5DF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73BC3-D424-14D8-7EA0-7A4F2B16B6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ABD87B-4458-8B17-4362-234A6FD55F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8816D4-2786-7D9D-9737-292875AF9B4B}"/>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6" name="Footer Placeholder 5">
            <a:extLst>
              <a:ext uri="{FF2B5EF4-FFF2-40B4-BE49-F238E27FC236}">
                <a16:creationId xmlns:a16="http://schemas.microsoft.com/office/drawing/2014/main" id="{AA1D2E93-0975-36F3-D89D-BCB8C4DAE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CAB1C4-EE92-60CF-21FB-C33CC8258F92}"/>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120400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9B46D-CA58-23AA-6333-80643E5B38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A50C1B-1DB2-AADF-81F9-506871EE7C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A336EE-2CFF-A81B-2C05-96CE61304E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D46FC8-7786-90DD-634E-9E21AF2284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48DE9B-13C0-411B-CFFD-9431EE7345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149DF4-B4C9-0F08-B568-EB78FF5A2493}"/>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8" name="Footer Placeholder 7">
            <a:extLst>
              <a:ext uri="{FF2B5EF4-FFF2-40B4-BE49-F238E27FC236}">
                <a16:creationId xmlns:a16="http://schemas.microsoft.com/office/drawing/2014/main" id="{7F5B9B4A-AD39-84ED-62D5-3F17D035D5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0AC02F-DA80-6D6F-C6C5-5E8789D239B5}"/>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21947786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E8A0-737F-8D49-29E1-496B2AC21F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BB9188-35EF-842F-799C-4C80FE884B7A}"/>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4" name="Footer Placeholder 3">
            <a:extLst>
              <a:ext uri="{FF2B5EF4-FFF2-40B4-BE49-F238E27FC236}">
                <a16:creationId xmlns:a16="http://schemas.microsoft.com/office/drawing/2014/main" id="{B8525C7B-E714-5ADB-AE95-448437769D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C571B8-EA78-C343-584A-CAC5BA4E1BB6}"/>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10883339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F422FA-3859-FFFA-1749-FB338A0803E4}"/>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3" name="Footer Placeholder 2">
            <a:extLst>
              <a:ext uri="{FF2B5EF4-FFF2-40B4-BE49-F238E27FC236}">
                <a16:creationId xmlns:a16="http://schemas.microsoft.com/office/drawing/2014/main" id="{2F6C6672-C1A9-10FE-1A2F-8ED2F6F89B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32843A-0AF6-78FC-BB1D-108DCD74C7FD}"/>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40371761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D777-2ADF-DC3D-32C7-73D04B2885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7D7343-EF2B-E0DA-9935-AE5AB1F414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DF756F-858D-242F-D04E-E243FE45CF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B98E33-3BDA-09B0-DB34-381D8CD9160F}"/>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6" name="Footer Placeholder 5">
            <a:extLst>
              <a:ext uri="{FF2B5EF4-FFF2-40B4-BE49-F238E27FC236}">
                <a16:creationId xmlns:a16="http://schemas.microsoft.com/office/drawing/2014/main" id="{1AF7B468-DFF1-38D5-36A7-7FC3ACE47D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E38092-D954-45AC-5635-07904CDCE954}"/>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21853991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7396C-932C-2DB8-EF45-E0E3BDC315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2B668D-8372-3B90-6FBF-381D39D0DD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3FCCD5-B013-9B74-A4D1-CAE4BF6E34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8B33C-DE70-DF00-F234-28FF574B5AD2}"/>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6" name="Footer Placeholder 5">
            <a:extLst>
              <a:ext uri="{FF2B5EF4-FFF2-40B4-BE49-F238E27FC236}">
                <a16:creationId xmlns:a16="http://schemas.microsoft.com/office/drawing/2014/main" id="{037DBD26-21D1-BE3F-6053-6917573AEF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D56678-883E-2FAF-B70D-85C7E43B3825}"/>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7553386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D8ED-CF4B-2164-1894-58C1E673EA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6B574C-0A03-B8A0-C46D-297734DFDA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E7C83-05CF-9104-0299-646CDA2E6851}"/>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5" name="Footer Placeholder 4">
            <a:extLst>
              <a:ext uri="{FF2B5EF4-FFF2-40B4-BE49-F238E27FC236}">
                <a16:creationId xmlns:a16="http://schemas.microsoft.com/office/drawing/2014/main" id="{F9FB6D5F-7EB1-48A7-92B1-F458562F9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CEC79D-776C-CC3E-6B59-3A7E9CBD0730}"/>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40405566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7B12A3-0E31-62C3-001C-F6EE033C91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509B59-D2CE-1342-B721-F1DD5DC7C1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D4FF0-7517-EE51-CB8F-7214357D0B14}"/>
              </a:ext>
            </a:extLst>
          </p:cNvPr>
          <p:cNvSpPr>
            <a:spLocks noGrp="1"/>
          </p:cNvSpPr>
          <p:nvPr>
            <p:ph type="dt" sz="half" idx="10"/>
          </p:nvPr>
        </p:nvSpPr>
        <p:spPr/>
        <p:txBody>
          <a:bodyPr/>
          <a:lstStyle/>
          <a:p>
            <a:fld id="{FCB9F4B5-F0C0-46CC-9076-3A44F04B246D}" type="datetimeFigureOut">
              <a:rPr lang="en-US" smtClean="0"/>
              <a:t>9/22/2026</a:t>
            </a:fld>
            <a:endParaRPr lang="en-US"/>
          </a:p>
        </p:txBody>
      </p:sp>
      <p:sp>
        <p:nvSpPr>
          <p:cNvPr id="5" name="Footer Placeholder 4">
            <a:extLst>
              <a:ext uri="{FF2B5EF4-FFF2-40B4-BE49-F238E27FC236}">
                <a16:creationId xmlns:a16="http://schemas.microsoft.com/office/drawing/2014/main" id="{EADBC3EE-1000-A8B4-B1D4-9FD88C26D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49566-2BB3-9090-F73F-2267829CD05F}"/>
              </a:ext>
            </a:extLst>
          </p:cNvPr>
          <p:cNvSpPr>
            <a:spLocks noGrp="1"/>
          </p:cNvSpPr>
          <p:nvPr>
            <p:ph type="sldNum" sz="quarter" idx="12"/>
          </p:nvPr>
        </p:nvSpPr>
        <p:spPr/>
        <p:txBody>
          <a:bodyPr/>
          <a:lstStyle/>
          <a:p>
            <a:fld id="{14458881-D8F4-4AF9-9813-981CEF732338}" type="slidenum">
              <a:rPr lang="en-US" smtClean="0"/>
              <a:t>‹#›</a:t>
            </a:fld>
            <a:endParaRPr lang="en-US"/>
          </a:p>
        </p:txBody>
      </p:sp>
    </p:spTree>
    <p:extLst>
      <p:ext uri="{BB962C8B-B14F-4D97-AF65-F5344CB8AC3E}">
        <p14:creationId xmlns:p14="http://schemas.microsoft.com/office/powerpoint/2010/main" val="691359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bg2"/>
        </a:solidFill>
        <a:effectLst/>
      </p:bgPr>
    </p:bg>
    <p:spTree>
      <p:nvGrpSpPr>
        <p:cNvPr id="1" name=""/>
        <p:cNvGrpSpPr/>
        <p:nvPr/>
      </p:nvGrpSpPr>
      <p:grpSpPr>
        <a:xfrm>
          <a:off x="0" y="0"/>
          <a:ext cx="0" cy="0"/>
          <a:chOff x="0" y="0"/>
          <a:chExt cx="0" cy="0"/>
        </a:xfrm>
      </p:grpSpPr>
      <p:sp>
        <p:nvSpPr>
          <p:cNvPr id="7" name="Object3">
            <a:extLst>
              <a:ext uri="{FF2B5EF4-FFF2-40B4-BE49-F238E27FC236}">
                <a16:creationId xmlns:a16="http://schemas.microsoft.com/office/drawing/2014/main" id="{4FB774E6-1014-C600-9474-214312690AF7}"/>
              </a:ext>
            </a:extLst>
          </p:cNvPr>
          <p:cNvSpPr>
            <a:spLocks noChangeArrowheads="1"/>
          </p:cNvSpPr>
          <p:nvPr/>
        </p:nvSpPr>
        <p:spPr bwMode="auto">
          <a:xfrm>
            <a:off x="8713788" y="560388"/>
            <a:ext cx="2906712"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r" eaLnBrk="1" hangingPunct="1"/>
            <a:r>
              <a:rPr lang="en-US" altLang="en-MX" sz="1000" b="0" i="0">
                <a:latin typeface="Noto Sans" panose="020B0502040504020204" pitchFamily="34" charset="0"/>
                <a:ea typeface="Noto Sans" panose="020B0502040504020204" pitchFamily="34" charset="0"/>
                <a:cs typeface="Noto Sans" panose="020B0502040504020204" pitchFamily="34" charset="0"/>
              </a:rPr>
              <a:t>SEPTEMBER 12, 2025</a:t>
            </a:r>
          </a:p>
          <a:p>
            <a:pPr algn="r" eaLnBrk="1" hangingPunct="1"/>
            <a:r>
              <a:rPr lang="en-US" altLang="en-MX" sz="1000" b="0" i="0">
                <a:latin typeface="Noto Sans" panose="020B0502040504020204" pitchFamily="34" charset="0"/>
                <a:ea typeface="Noto Sans" panose="020B0502040504020204" pitchFamily="34" charset="0"/>
                <a:cs typeface="Noto Sans" panose="020B0502040504020204" pitchFamily="34" charset="0"/>
              </a:rPr>
              <a:t>CLIENT NAME</a:t>
            </a:r>
            <a:endParaRPr lang="en-US" altLang="en-MX" sz="1000" b="0" i="0">
              <a:latin typeface="Noto Sans" panose="020B0502040504020204" pitchFamily="34" charset="0"/>
            </a:endParaRPr>
          </a:p>
        </p:txBody>
      </p:sp>
      <p:sp>
        <p:nvSpPr>
          <p:cNvPr id="8" name="Subtitle 2">
            <a:extLst>
              <a:ext uri="{FF2B5EF4-FFF2-40B4-BE49-F238E27FC236}">
                <a16:creationId xmlns:a16="http://schemas.microsoft.com/office/drawing/2014/main" id="{CD3D1C91-11D7-8808-4141-A0E4C8DD0F62}"/>
              </a:ext>
            </a:extLst>
          </p:cNvPr>
          <p:cNvSpPr txBox="1">
            <a:spLocks/>
          </p:cNvSpPr>
          <p:nvPr/>
        </p:nvSpPr>
        <p:spPr>
          <a:xfrm>
            <a:off x="7478713" y="3122613"/>
            <a:ext cx="4141787" cy="339725"/>
          </a:xfrm>
          <a:prstGeom prst="rect">
            <a:avLst/>
          </a:prstGeom>
        </p:spPr>
        <p:txBody>
          <a:bodyPr lIns="0" tIns="0" rIns="0" bIns="0"/>
          <a:lstStyle>
            <a:lvl1pPr marL="0" indent="0" algn="r" defTabSz="457200" rtl="0" eaLnBrk="1" latinLnBrk="0" hangingPunct="1">
              <a:spcBef>
                <a:spcPts val="0"/>
              </a:spcBef>
              <a:spcAft>
                <a:spcPts val="0"/>
              </a:spcAft>
              <a:buFont typeface="Arial" panose="020B0604020202020204" pitchFamily="34" charset="0"/>
              <a:buNone/>
              <a:defRPr sz="1200" b="0" kern="1200" cap="none">
                <a:solidFill>
                  <a:schemeClr val="lt1"/>
                </a:solidFill>
                <a:latin typeface="+mn-lt"/>
                <a:ea typeface="+mn-ea"/>
                <a:cs typeface="+mn-cs"/>
              </a:defRPr>
            </a:lvl1pPr>
            <a:lvl2pPr marL="457200" indent="0" algn="ctr" defTabSz="457200" rtl="0" eaLnBrk="1" latinLnBrk="0" hangingPunct="1">
              <a:spcBef>
                <a:spcPts val="0"/>
              </a:spcBef>
              <a:spcAft>
                <a:spcPts val="600"/>
              </a:spcAft>
              <a:buFont typeface="Arial" panose="020B0604020202020204" pitchFamily="34" charset="0"/>
              <a:buNone/>
              <a:tabLst/>
              <a:defRPr sz="1500" kern="1200">
                <a:solidFill>
                  <a:schemeClr val="tx1">
                    <a:tint val="75000"/>
                  </a:schemeClr>
                </a:solidFill>
                <a:latin typeface="+mn-lt"/>
                <a:ea typeface="+mn-ea"/>
                <a:cs typeface="+mn-cs"/>
              </a:defRPr>
            </a:lvl2pPr>
            <a:lvl3pPr marL="9144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3pPr>
            <a:lvl4pPr marL="13716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4pPr>
            <a:lvl5pPr marL="18288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5pPr>
            <a:lvl6pPr marL="22860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6pPr>
            <a:lvl7pPr marL="27432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7pPr>
            <a:lvl8pPr marL="32004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8pPr>
            <a:lvl9pPr marL="3657600" indent="0" algn="ctr" defTabSz="457200" rtl="0" eaLnBrk="1" latinLnBrk="0" hangingPunct="1">
              <a:spcBef>
                <a:spcPts val="0"/>
              </a:spcBef>
              <a:spcAft>
                <a:spcPts val="600"/>
              </a:spcAft>
              <a:buFont typeface="Arial" panose="020B0604020202020204" pitchFamily="34" charset="0"/>
              <a:buNone/>
              <a:tabLst/>
              <a:defRPr sz="1200" kern="1200">
                <a:solidFill>
                  <a:schemeClr val="tx1">
                    <a:tint val="75000"/>
                  </a:schemeClr>
                </a:solidFill>
                <a:latin typeface="+mn-lt"/>
                <a:ea typeface="+mn-ea"/>
                <a:cs typeface="+mn-cs"/>
              </a:defRPr>
            </a:lvl9pPr>
          </a:lstStyle>
          <a:p>
            <a:pPr fontAlgn="auto">
              <a:defRPr/>
            </a:pPr>
            <a:r>
              <a:rPr lang="en-US" b="0" i="0">
                <a:solidFill>
                  <a:schemeClr val="tx1"/>
                </a:solidFill>
                <a:latin typeface="Noto Sans" panose="020B0502040504020204" pitchFamily="34" charset="0"/>
              </a:rPr>
              <a:t>Presenter 1, Title Location | Presenter 2, Title , Location</a:t>
            </a:r>
          </a:p>
        </p:txBody>
      </p:sp>
      <p:pic>
        <p:nvPicPr>
          <p:cNvPr id="9" name="Object 6" descr="preencoded.png">
            <a:extLst>
              <a:ext uri="{FF2B5EF4-FFF2-40B4-BE49-F238E27FC236}">
                <a16:creationId xmlns:a16="http://schemas.microsoft.com/office/drawing/2014/main" id="{D232B451-C54F-5ECB-AB01-BFE049932D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61" r="851" b="423"/>
          <a:stretch>
            <a:fillRect/>
          </a:stretch>
        </p:blipFill>
        <p:spPr bwMode="auto">
          <a:xfrm>
            <a:off x="571500" y="3536950"/>
            <a:ext cx="11042650" cy="334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phic 11">
            <a:extLst>
              <a:ext uri="{FF2B5EF4-FFF2-40B4-BE49-F238E27FC236}">
                <a16:creationId xmlns:a16="http://schemas.microsoft.com/office/drawing/2014/main" id="{0C2F144C-BA23-FC33-9B65-6D469C92AA3D}"/>
              </a:ext>
            </a:extLst>
          </p:cNvPr>
          <p:cNvPicPr>
            <a:picLocks noChangeAspect="1"/>
          </p:cNvPicPr>
          <p:nvPr/>
        </p:nvPicPr>
        <p:blipFill>
          <a:blip r:embed="rId3"/>
          <a:srcRect/>
          <a:stretch/>
        </p:blipFill>
        <p:spPr>
          <a:xfrm>
            <a:off x="569913" y="610553"/>
            <a:ext cx="3194050" cy="479106"/>
          </a:xfrm>
          <a:prstGeom prst="rect">
            <a:avLst/>
          </a:prstGeom>
        </p:spPr>
      </p:pic>
      <p:sp>
        <p:nvSpPr>
          <p:cNvPr id="2" name="Title 1"/>
          <p:cNvSpPr>
            <a:spLocks noGrp="1"/>
          </p:cNvSpPr>
          <p:nvPr>
            <p:ph type="ctrTitle"/>
          </p:nvPr>
        </p:nvSpPr>
        <p:spPr>
          <a:xfrm>
            <a:off x="571499" y="2631254"/>
            <a:ext cx="6906703" cy="750553"/>
          </a:xfrm>
          <a:prstGeom prst="rect">
            <a:avLst/>
          </a:prstGeom>
        </p:spPr>
        <p:txBody>
          <a:bodyPr vert="horz" lIns="0" tIns="0" rIns="0" bIns="0" anchor="b"/>
          <a:lstStyle>
            <a:lvl1pPr>
              <a:lnSpc>
                <a:spcPct val="90000"/>
              </a:lnSpc>
              <a:defRPr sz="4000" b="0" i="0" cap="none" baseline="0">
                <a:solidFill>
                  <a:schemeClr val="tx1"/>
                </a:solidFill>
                <a:latin typeface="Marsh Serif" pitchFamily="2" charset="77"/>
                <a:cs typeface="Marsh Serif" pitchFamily="2" charset="77"/>
              </a:defRPr>
            </a:lvl1pPr>
          </a:lstStyle>
          <a:p>
            <a:r>
              <a:rPr lang="en-US"/>
              <a:t>Click to edit Master title style</a:t>
            </a:r>
          </a:p>
        </p:txBody>
      </p:sp>
      <p:sp>
        <p:nvSpPr>
          <p:cNvPr id="3" name="Subtitle 2"/>
          <p:cNvSpPr>
            <a:spLocks noGrp="1"/>
          </p:cNvSpPr>
          <p:nvPr>
            <p:ph type="subTitle" idx="1"/>
          </p:nvPr>
        </p:nvSpPr>
        <p:spPr>
          <a:xfrm>
            <a:off x="7478202" y="2708908"/>
            <a:ext cx="4142298" cy="340038"/>
          </a:xfrm>
        </p:spPr>
        <p:txBody>
          <a:bodyPr/>
          <a:lstStyle>
            <a:lvl1pPr marL="0" indent="0" algn="r">
              <a:lnSpc>
                <a:spcPct val="100000"/>
              </a:lnSpc>
              <a:spcBef>
                <a:spcPts val="0"/>
              </a:spcBef>
              <a:spcAft>
                <a:spcPts val="0"/>
              </a:spcAft>
              <a:buNone/>
              <a:defRPr sz="1200" b="0" i="0" cap="none">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34315782"/>
      </p:ext>
    </p:extLst>
  </p:cSld>
  <p:clrMapOvr>
    <a:masterClrMapping/>
  </p:clrMapOvr>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1609725"/>
            <a:ext cx="11049000" cy="4514301"/>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8" name="Text Placeholder 5"/>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
        <p:nvSpPr>
          <p:cNvPr id="2"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1849168114"/>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1609725"/>
            <a:ext cx="11049000" cy="4170589"/>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8" name="Text Placeholder 5"/>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
        <p:nvSpPr>
          <p:cNvPr id="2"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3599567818"/>
      </p:ext>
    </p:extLst>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ext Placeholder 5"/>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
        <p:nvSpPr>
          <p:cNvPr id="8"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3366546625"/>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Only - Dark">
    <p:bg>
      <p:bgPr>
        <a:solidFill>
          <a:schemeClr val="tx1"/>
        </a:solidFill>
        <a:effectLst/>
      </p:bgPr>
    </p:bg>
    <p:spTree>
      <p:nvGrpSpPr>
        <p:cNvPr id="1" name=""/>
        <p:cNvGrpSpPr/>
        <p:nvPr/>
      </p:nvGrpSpPr>
      <p:grpSpPr>
        <a:xfrm>
          <a:off x="0" y="0"/>
          <a:ext cx="0" cy="0"/>
          <a:chOff x="0" y="0"/>
          <a:chExt cx="0" cy="0"/>
        </a:xfrm>
      </p:grpSpPr>
      <p:sp>
        <p:nvSpPr>
          <p:cNvPr id="7" name="Text Placeholder 5"/>
          <p:cNvSpPr>
            <a:spLocks noGrp="1"/>
          </p:cNvSpPr>
          <p:nvPr>
            <p:ph type="body" sz="quarter" idx="13"/>
          </p:nvPr>
        </p:nvSpPr>
        <p:spPr>
          <a:xfrm>
            <a:off x="541020" y="282330"/>
            <a:ext cx="11171556" cy="451644"/>
          </a:xfrm>
        </p:spPr>
        <p:txBody>
          <a:bodyPr/>
          <a:lstStyle>
            <a:lvl1pPr marL="0" indent="0">
              <a:buNone/>
              <a:defRPr sz="3200" b="0" i="0">
                <a:solidFill>
                  <a:schemeClr val="bg2"/>
                </a:solidFill>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
        <p:nvSpPr>
          <p:cNvPr id="8"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2" name="Slide Number Placeholder 3">
            <a:extLst>
              <a:ext uri="{FF2B5EF4-FFF2-40B4-BE49-F238E27FC236}">
                <a16:creationId xmlns:a16="http://schemas.microsoft.com/office/drawing/2014/main" id="{1C61AD9C-7C29-B40F-BFE4-BEDD2FC5912F}"/>
              </a:ext>
            </a:extLst>
          </p:cNvPr>
          <p:cNvSpPr txBox="1">
            <a:spLocks/>
          </p:cNvSpPr>
          <p:nvPr userDrawn="1"/>
        </p:nvSpPr>
        <p:spPr>
          <a:xfrm>
            <a:off x="11233150" y="6538913"/>
            <a:ext cx="387350" cy="122237"/>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D6AB713A-D976-DA4D-A71B-D71FA4B820A6}" type="slidenum">
              <a:rPr lang="en-US" sz="700" b="0" i="0" smtClean="0">
                <a:solidFill>
                  <a:schemeClr val="bg2"/>
                </a:solidFill>
                <a:latin typeface="Noto Sans" panose="020B0502040504020204" pitchFamily="34" charset="0"/>
                <a:ea typeface="Noto Sans" panose="020B0502040504020204" pitchFamily="34" charset="0"/>
                <a:cs typeface="Noto Sans" panose="020B0502040504020204" pitchFamily="34" charset="0"/>
              </a:rPr>
              <a:pPr fontAlgn="auto">
                <a:spcBef>
                  <a:spcPts val="0"/>
                </a:spcBef>
                <a:spcAft>
                  <a:spcPts val="0"/>
                </a:spcAft>
                <a:defRPr/>
              </a:pPr>
              <a:t>‹#›</a:t>
            </a:fld>
            <a:endParaRPr lang="en-US" sz="700" b="0" i="0">
              <a:solidFill>
                <a:schemeClr val="bg2"/>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Object9">
            <a:extLst>
              <a:ext uri="{FF2B5EF4-FFF2-40B4-BE49-F238E27FC236}">
                <a16:creationId xmlns:a16="http://schemas.microsoft.com/office/drawing/2014/main" id="{5D9328B6-682B-C3DC-92E3-8FDED680409D}"/>
              </a:ext>
            </a:extLst>
          </p:cNvPr>
          <p:cNvSpPr>
            <a:spLocks noChangeShapeType="1"/>
          </p:cNvSpPr>
          <p:nvPr userDrawn="1"/>
        </p:nvSpPr>
        <p:spPr bwMode="auto">
          <a:xfrm>
            <a:off x="571500" y="6357938"/>
            <a:ext cx="110490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MX" b="0" i="0">
              <a:solidFill>
                <a:schemeClr val="bg2"/>
              </a:solidFill>
              <a:latin typeface="Noto Sans" panose="020B0502040504020204" pitchFamily="34" charset="0"/>
            </a:endParaRPr>
          </a:p>
        </p:txBody>
      </p:sp>
      <p:pic>
        <p:nvPicPr>
          <p:cNvPr id="4" name="Graphic 4">
            <a:extLst>
              <a:ext uri="{FF2B5EF4-FFF2-40B4-BE49-F238E27FC236}">
                <a16:creationId xmlns:a16="http://schemas.microsoft.com/office/drawing/2014/main" id="{8B648BF1-BA80-7E40-F700-4CA2977588B0}"/>
              </a:ext>
            </a:extLst>
          </p:cNvPr>
          <p:cNvPicPr>
            <a:picLocks noChangeAspect="1"/>
          </p:cNvPicPr>
          <p:nvPr userDrawn="1"/>
        </p:nvPicPr>
        <p:blipFill>
          <a:blip r:embed="rId2"/>
          <a:srcRect/>
          <a:stretch/>
        </p:blipFill>
        <p:spPr>
          <a:xfrm>
            <a:off x="569913" y="6501090"/>
            <a:ext cx="1382712" cy="207406"/>
          </a:xfrm>
          <a:prstGeom prst="rect">
            <a:avLst/>
          </a:prstGeom>
        </p:spPr>
      </p:pic>
    </p:spTree>
    <p:extLst>
      <p:ext uri="{BB962C8B-B14F-4D97-AF65-F5344CB8AC3E}">
        <p14:creationId xmlns:p14="http://schemas.microsoft.com/office/powerpoint/2010/main" val="1431900219"/>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DF643D3A-7B82-CF70-F48C-9A55906B565F}"/>
              </a:ext>
            </a:extLst>
          </p:cNvPr>
          <p:cNvSpPr txBox="1">
            <a:spLocks/>
          </p:cNvSpPr>
          <p:nvPr userDrawn="1"/>
        </p:nvSpPr>
        <p:spPr>
          <a:xfrm>
            <a:off x="11233150" y="6538913"/>
            <a:ext cx="387350" cy="122237"/>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D6AB713A-D976-DA4D-A71B-D71FA4B820A6}" type="slidenum">
              <a:rPr lang="en-US" sz="700" b="0" i="0" smtClean="0">
                <a:latin typeface="Noto Sans" panose="020B0502040504020204" pitchFamily="34" charset="0"/>
              </a:rPr>
              <a:pPr fontAlgn="auto">
                <a:spcBef>
                  <a:spcPts val="0"/>
                </a:spcBef>
                <a:spcAft>
                  <a:spcPts val="0"/>
                </a:spcAft>
                <a:defRPr/>
              </a:pPr>
              <a:t>‹#›</a:t>
            </a:fld>
            <a:endParaRPr lang="en-US" sz="700" b="0" i="0">
              <a:latin typeface="Noto Sans" panose="020B0502040504020204" pitchFamily="34" charset="0"/>
            </a:endParaRPr>
          </a:p>
        </p:txBody>
      </p:sp>
      <p:pic>
        <p:nvPicPr>
          <p:cNvPr id="3" name="Graphic 4">
            <a:extLst>
              <a:ext uri="{FF2B5EF4-FFF2-40B4-BE49-F238E27FC236}">
                <a16:creationId xmlns:a16="http://schemas.microsoft.com/office/drawing/2014/main" id="{E6F699CD-E026-A784-779D-88653048B9F6}"/>
              </a:ext>
            </a:extLst>
          </p:cNvPr>
          <p:cNvPicPr>
            <a:picLocks noChangeAspect="1"/>
          </p:cNvPicPr>
          <p:nvPr userDrawn="1"/>
        </p:nvPicPr>
        <p:blipFill>
          <a:blip r:embed="rId2"/>
          <a:srcRect/>
          <a:stretch/>
        </p:blipFill>
        <p:spPr>
          <a:xfrm>
            <a:off x="569913" y="6501091"/>
            <a:ext cx="1382712" cy="207406"/>
          </a:xfrm>
          <a:prstGeom prst="rect">
            <a:avLst/>
          </a:prstGeom>
        </p:spPr>
      </p:pic>
      <p:sp>
        <p:nvSpPr>
          <p:cNvPr id="4" name="Text Placeholder 5">
            <a:extLst>
              <a:ext uri="{FF2B5EF4-FFF2-40B4-BE49-F238E27FC236}">
                <a16:creationId xmlns:a16="http://schemas.microsoft.com/office/drawing/2014/main" id="{B931C77B-8028-4354-0C0A-07A3193D8AD1}"/>
              </a:ext>
            </a:extLst>
          </p:cNvPr>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
        <p:nvSpPr>
          <p:cNvPr id="5" name="Text Placeholder 6">
            <a:extLst>
              <a:ext uri="{FF2B5EF4-FFF2-40B4-BE49-F238E27FC236}">
                <a16:creationId xmlns:a16="http://schemas.microsoft.com/office/drawing/2014/main" id="{5D2A5E32-FF77-CB67-94B0-D4A96C86F017}"/>
              </a:ext>
            </a:extLst>
          </p:cNvPr>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41060427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1500" y="1609725"/>
            <a:ext cx="5410200"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4" name="Content Placeholder 3"/>
          <p:cNvSpPr>
            <a:spLocks noGrp="1"/>
          </p:cNvSpPr>
          <p:nvPr>
            <p:ph sz="half" idx="2"/>
          </p:nvPr>
        </p:nvSpPr>
        <p:spPr>
          <a:xfrm>
            <a:off x="6210300" y="1609725"/>
            <a:ext cx="5410200"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8"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9" name="Text Placeholder 5"/>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3717306983"/>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71500" y="1609725"/>
            <a:ext cx="3529584"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4" name="Content Placeholder 3"/>
          <p:cNvSpPr>
            <a:spLocks noGrp="1"/>
          </p:cNvSpPr>
          <p:nvPr>
            <p:ph sz="quarter" idx="2"/>
          </p:nvPr>
        </p:nvSpPr>
        <p:spPr>
          <a:xfrm>
            <a:off x="4346846" y="1609726"/>
            <a:ext cx="3529584"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5" name="Content Placeholder 4"/>
          <p:cNvSpPr>
            <a:spLocks noGrp="1"/>
          </p:cNvSpPr>
          <p:nvPr>
            <p:ph sz="half" idx="3"/>
          </p:nvPr>
        </p:nvSpPr>
        <p:spPr>
          <a:xfrm>
            <a:off x="8095078" y="1609725"/>
            <a:ext cx="3525422"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17"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18" name="Text Placeholder 5"/>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2484617688"/>
      </p:ext>
    </p:extLst>
  </p:cSld>
  <p:clrMapOvr>
    <a:masterClrMapping/>
  </p:clrMapOvr>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71499" y="1609725"/>
            <a:ext cx="2568791" cy="4511675"/>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4" name="Content Placeholder 3"/>
          <p:cNvSpPr>
            <a:spLocks noGrp="1"/>
          </p:cNvSpPr>
          <p:nvPr>
            <p:ph sz="quarter" idx="2"/>
          </p:nvPr>
        </p:nvSpPr>
        <p:spPr>
          <a:xfrm>
            <a:off x="3384712" y="1609725"/>
            <a:ext cx="2587752" cy="4511675"/>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5" name="Content Placeholder 4"/>
          <p:cNvSpPr>
            <a:spLocks noGrp="1"/>
          </p:cNvSpPr>
          <p:nvPr>
            <p:ph sz="quarter" idx="3"/>
          </p:nvPr>
        </p:nvSpPr>
        <p:spPr>
          <a:xfrm>
            <a:off x="6223781" y="1609726"/>
            <a:ext cx="2569464"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6" name="Content Placeholder 5"/>
          <p:cNvSpPr>
            <a:spLocks noGrp="1"/>
          </p:cNvSpPr>
          <p:nvPr>
            <p:ph sz="quarter" idx="4"/>
          </p:nvPr>
        </p:nvSpPr>
        <p:spPr>
          <a:xfrm>
            <a:off x="9051036" y="1609726"/>
            <a:ext cx="2569464" cy="4514850"/>
          </a:xfrm>
        </p:spPr>
        <p:txBody>
          <a:bodyPr/>
          <a:lstStyle>
            <a:lvl1pPr>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25" name="Text Placeholder 6"/>
          <p:cNvSpPr>
            <a:spLocks noGrp="1"/>
          </p:cNvSpPr>
          <p:nvPr>
            <p:ph type="body" sz="quarter" idx="12"/>
          </p:nvPr>
        </p:nvSpPr>
        <p:spPr>
          <a:xfrm>
            <a:off x="571500" y="851449"/>
            <a:ext cx="11141076" cy="320400"/>
          </a:xfrm>
        </p:spPr>
        <p:txBody>
          <a:bodyPr/>
          <a:lstStyle>
            <a:lvl1pPr marL="0" indent="0">
              <a:buNone/>
              <a:defRPr sz="12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26" name="Text Placeholder 5"/>
          <p:cNvSpPr>
            <a:spLocks noGrp="1"/>
          </p:cNvSpPr>
          <p:nvPr>
            <p:ph type="body" sz="quarter" idx="13"/>
          </p:nvPr>
        </p:nvSpPr>
        <p:spPr>
          <a:xfrm>
            <a:off x="541020" y="282330"/>
            <a:ext cx="11171556" cy="451644"/>
          </a:xfrm>
        </p:spPr>
        <p:txBody>
          <a:bodyPr/>
          <a:lstStyle>
            <a:lvl1pPr marL="0" indent="0">
              <a:buNone/>
              <a:defRPr sz="3200" b="0" i="0">
                <a:latin typeface="Marsh Serif" pitchFamily="2" charset="77"/>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648548950"/>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Agenda">
    <p:bg>
      <p:bgPr>
        <a:solidFill>
          <a:schemeClr val="bg2"/>
        </a:solidFill>
        <a:effectLst/>
      </p:bgPr>
    </p:bg>
    <p:spTree>
      <p:nvGrpSpPr>
        <p:cNvPr id="1" name=""/>
        <p:cNvGrpSpPr/>
        <p:nvPr/>
      </p:nvGrpSpPr>
      <p:grpSpPr>
        <a:xfrm>
          <a:off x="0" y="0"/>
          <a:ext cx="0" cy="0"/>
          <a:chOff x="0" y="0"/>
          <a:chExt cx="0" cy="0"/>
        </a:xfrm>
      </p:grpSpPr>
      <p:sp>
        <p:nvSpPr>
          <p:cNvPr id="2" name="Object2">
            <a:extLst>
              <a:ext uri="{FF2B5EF4-FFF2-40B4-BE49-F238E27FC236}">
                <a16:creationId xmlns:a16="http://schemas.microsoft.com/office/drawing/2014/main" id="{BC9B9144-B34D-16E3-C8EE-62E7BFFF051D}"/>
              </a:ext>
            </a:extLst>
          </p:cNvPr>
          <p:cNvSpPr>
            <a:spLocks noChangeArrowheads="1"/>
          </p:cNvSpPr>
          <p:nvPr/>
        </p:nvSpPr>
        <p:spPr bwMode="auto">
          <a:xfrm>
            <a:off x="530225" y="342900"/>
            <a:ext cx="5451475"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eaLnBrk="1" hangingPunct="1"/>
            <a:r>
              <a:rPr lang="en-US" altLang="en-MX" sz="6600" b="0" i="0">
                <a:latin typeface="Marsh Serif" pitchFamily="2" charset="77"/>
                <a:ea typeface="Victor Serif Test" pitchFamily="2" charset="77"/>
                <a:cs typeface="Victor Serif Test" pitchFamily="2" charset="77"/>
              </a:rPr>
              <a:t>Agenda</a:t>
            </a:r>
            <a:endParaRPr lang="en-US" altLang="en-MX" sz="6600" b="0" i="0">
              <a:latin typeface="Noto Sans" panose="020B0502040504020204" pitchFamily="34" charset="0"/>
            </a:endParaRPr>
          </a:p>
        </p:txBody>
      </p:sp>
      <p:sp>
        <p:nvSpPr>
          <p:cNvPr id="3" name="Object5">
            <a:extLst>
              <a:ext uri="{FF2B5EF4-FFF2-40B4-BE49-F238E27FC236}">
                <a16:creationId xmlns:a16="http://schemas.microsoft.com/office/drawing/2014/main" id="{E90A9ADE-2DED-CD49-008B-33B60660C313}"/>
              </a:ext>
            </a:extLst>
          </p:cNvPr>
          <p:cNvSpPr>
            <a:spLocks noChangeShapeType="1"/>
          </p:cNvSpPr>
          <p:nvPr/>
        </p:nvSpPr>
        <p:spPr bwMode="auto">
          <a:xfrm rot="16200000">
            <a:off x="3078162" y="3348038"/>
            <a:ext cx="60102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MX" b="0" i="0">
              <a:latin typeface="Noto Sans" panose="020B0502040504020204" pitchFamily="34" charset="0"/>
            </a:endParaRPr>
          </a:p>
        </p:txBody>
      </p:sp>
      <p:pic>
        <p:nvPicPr>
          <p:cNvPr id="4" name="Graphic 5">
            <a:extLst>
              <a:ext uri="{FF2B5EF4-FFF2-40B4-BE49-F238E27FC236}">
                <a16:creationId xmlns:a16="http://schemas.microsoft.com/office/drawing/2014/main" id="{0785DB38-1BD7-A420-2FE6-F411881DEB26}"/>
              </a:ext>
            </a:extLst>
          </p:cNvPr>
          <p:cNvPicPr>
            <a:picLocks noChangeAspect="1"/>
          </p:cNvPicPr>
          <p:nvPr/>
        </p:nvPicPr>
        <p:blipFill>
          <a:blip r:embed="rId2"/>
          <a:srcRect/>
          <a:stretch/>
        </p:blipFill>
        <p:spPr>
          <a:xfrm>
            <a:off x="569913" y="6501091"/>
            <a:ext cx="1382712" cy="207406"/>
          </a:xfrm>
          <a:prstGeom prst="rect">
            <a:avLst/>
          </a:prstGeom>
        </p:spPr>
      </p:pic>
      <p:sp>
        <p:nvSpPr>
          <p:cNvPr id="10" name="Text Placeholder 1"/>
          <p:cNvSpPr>
            <a:spLocks noGrp="1"/>
          </p:cNvSpPr>
          <p:nvPr>
            <p:ph type="body" sz="quarter" idx="12"/>
          </p:nvPr>
        </p:nvSpPr>
        <p:spPr>
          <a:xfrm>
            <a:off x="6232215" y="547687"/>
            <a:ext cx="5388285" cy="5806219"/>
          </a:xfrm>
        </p:spPr>
        <p:txBody>
          <a:bodyPr/>
          <a:lstStyle>
            <a:lvl1pPr marL="342900" indent="-342900">
              <a:buFont typeface="+mj-lt"/>
              <a:buAutoNum type="arabicPeriod"/>
              <a:defRPr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Tree>
    <p:extLst>
      <p:ext uri="{BB962C8B-B14F-4D97-AF65-F5344CB8AC3E}">
        <p14:creationId xmlns:p14="http://schemas.microsoft.com/office/powerpoint/2010/main" val="2997911867"/>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Divider Slide">
    <p:bg>
      <p:bgPr>
        <a:solidFill>
          <a:schemeClr val="bg2"/>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26262" y="499730"/>
            <a:ext cx="7319006" cy="5621670"/>
          </a:xfrm>
          <a:prstGeom prst="rect">
            <a:avLst/>
          </a:prstGeom>
        </p:spPr>
        <p:txBody>
          <a:bodyPr anchor="t" anchorCtr="0"/>
          <a:lstStyle>
            <a:lvl1pPr>
              <a:defRPr sz="6600" b="0" i="0">
                <a:solidFill>
                  <a:schemeClr val="tx1"/>
                </a:solidFill>
                <a:latin typeface="Marsh Serif" pitchFamily="2" charset="77"/>
              </a:defRPr>
            </a:lvl1pPr>
          </a:lstStyle>
          <a:p>
            <a:r>
              <a:rPr lang="en-US"/>
              <a:t>Click to edit Master title style</a:t>
            </a:r>
          </a:p>
        </p:txBody>
      </p:sp>
      <p:sp>
        <p:nvSpPr>
          <p:cNvPr id="8" name="Text Placeholder 7"/>
          <p:cNvSpPr>
            <a:spLocks noGrp="1"/>
          </p:cNvSpPr>
          <p:nvPr>
            <p:ph type="body" sz="quarter" idx="10"/>
          </p:nvPr>
        </p:nvSpPr>
        <p:spPr>
          <a:xfrm>
            <a:off x="7298100" y="1825983"/>
            <a:ext cx="4322400" cy="5032017"/>
          </a:xfrm>
        </p:spPr>
        <p:txBody>
          <a:bodyPr anchor="b"/>
          <a:lstStyle>
            <a:lvl1pPr marL="0" indent="0" algn="r">
              <a:buNone/>
              <a:defRPr sz="24200" b="0" i="0">
                <a:solidFill>
                  <a:schemeClr val="tx1"/>
                </a:solidFill>
                <a:latin typeface="Marsh Serif" pitchFamily="2" charset="77"/>
                <a:ea typeface="Noto Sans" panose="020B0502040504020204" pitchFamily="34" charset="0"/>
                <a:cs typeface="Noto Sans" panose="020B0502040504020204" pitchFamily="34" charset="0"/>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pic>
        <p:nvPicPr>
          <p:cNvPr id="5" name="Graphic 5">
            <a:extLst>
              <a:ext uri="{FF2B5EF4-FFF2-40B4-BE49-F238E27FC236}">
                <a16:creationId xmlns:a16="http://schemas.microsoft.com/office/drawing/2014/main" id="{3DC1E9E2-E004-EBF3-DD03-7E1CB78ED290}"/>
              </a:ext>
            </a:extLst>
          </p:cNvPr>
          <p:cNvPicPr>
            <a:picLocks noChangeAspect="1"/>
          </p:cNvPicPr>
          <p:nvPr userDrawn="1"/>
        </p:nvPicPr>
        <p:blipFill>
          <a:blip r:embed="rId2"/>
          <a:srcRect/>
          <a:stretch/>
        </p:blipFill>
        <p:spPr>
          <a:xfrm>
            <a:off x="569913" y="6501091"/>
            <a:ext cx="1382712" cy="207406"/>
          </a:xfrm>
          <a:prstGeom prst="rect">
            <a:avLst/>
          </a:prstGeom>
        </p:spPr>
      </p:pic>
    </p:spTree>
    <p:extLst>
      <p:ext uri="{BB962C8B-B14F-4D97-AF65-F5344CB8AC3E}">
        <p14:creationId xmlns:p14="http://schemas.microsoft.com/office/powerpoint/2010/main" val="1501199447"/>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Back Cover">
    <p:bg>
      <p:bgPr>
        <a:solidFill>
          <a:schemeClr val="bg2"/>
        </a:solidFill>
        <a:effectLst/>
      </p:bgPr>
    </p:bg>
    <p:spTree>
      <p:nvGrpSpPr>
        <p:cNvPr id="1" name=""/>
        <p:cNvGrpSpPr/>
        <p:nvPr/>
      </p:nvGrpSpPr>
      <p:grpSpPr>
        <a:xfrm>
          <a:off x="0" y="0"/>
          <a:ext cx="0" cy="0"/>
          <a:chOff x="0" y="0"/>
          <a:chExt cx="0" cy="0"/>
        </a:xfrm>
      </p:grpSpPr>
      <p:sp>
        <p:nvSpPr>
          <p:cNvPr id="2" name="FileRef" hidden="1">
            <a:extLst>
              <a:ext uri="{FF2B5EF4-FFF2-40B4-BE49-F238E27FC236}">
                <a16:creationId xmlns:a16="http://schemas.microsoft.com/office/drawing/2014/main" id="{CDFDBB9C-5122-0BED-58CD-C79A28E30E28}"/>
              </a:ext>
            </a:extLst>
          </p:cNvPr>
          <p:cNvSpPr txBox="1">
            <a:spLocks noChangeArrowheads="1"/>
          </p:cNvSpPr>
          <p:nvPr/>
        </p:nvSpPr>
        <p:spPr bwMode="auto">
          <a:xfrm>
            <a:off x="7175500" y="5727700"/>
            <a:ext cx="453231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r" eaLnBrk="1" hangingPunct="1">
              <a:spcBef>
                <a:spcPts val="1800"/>
              </a:spcBef>
            </a:pPr>
            <a:r>
              <a:rPr lang="en-US" altLang="en-MX" sz="800" b="0" i="0">
                <a:solidFill>
                  <a:srgbClr val="FFFFFF"/>
                </a:solidFill>
                <a:latin typeface="Noto Sans" panose="020B0502040504020204" pitchFamily="34" charset="0"/>
              </a:rPr>
              <a:t>{</a:t>
            </a:r>
            <a:r>
              <a:rPr lang="en-US" altLang="en-MX" sz="800" b="0" i="0" err="1">
                <a:solidFill>
                  <a:srgbClr val="FFFFFF"/>
                </a:solidFill>
                <a:latin typeface="Noto Sans" panose="020B0502040504020204" pitchFamily="34" charset="0"/>
              </a:rPr>
              <a:t>FileRef</a:t>
            </a:r>
            <a:r>
              <a:rPr lang="en-US" altLang="en-MX" sz="800" b="0" i="0">
                <a:solidFill>
                  <a:srgbClr val="FFFFFF"/>
                </a:solidFill>
                <a:latin typeface="Noto Sans" panose="020B0502040504020204" pitchFamily="34" charset="0"/>
              </a:rPr>
              <a:t>}</a:t>
            </a:r>
          </a:p>
        </p:txBody>
      </p:sp>
      <p:pic>
        <p:nvPicPr>
          <p:cNvPr id="3" name="MainBackLogo_COLOUR" descr="The Marsh McLennan company logo." hidden="1">
            <a:extLst>
              <a:ext uri="{FF2B5EF4-FFF2-40B4-BE49-F238E27FC236}">
                <a16:creationId xmlns:a16="http://schemas.microsoft.com/office/drawing/2014/main" id="{D3A138FA-A595-4EEC-373B-D77CD7B5D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invGray">
          <a:xfrm>
            <a:off x="485775" y="346075"/>
            <a:ext cx="3362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CoverStrip_COLOUR" descr="A logo showing all the companies in the Marsh McLennan group." hidden="1">
            <a:extLst>
              <a:ext uri="{FF2B5EF4-FFF2-40B4-BE49-F238E27FC236}">
                <a16:creationId xmlns:a16="http://schemas.microsoft.com/office/drawing/2014/main" id="{FC02ACD2-132F-C652-1AC2-25D2840CE2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invGray">
          <a:xfrm>
            <a:off x="465138" y="6227763"/>
            <a:ext cx="3913187"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pyright">
            <a:extLst>
              <a:ext uri="{FF2B5EF4-FFF2-40B4-BE49-F238E27FC236}">
                <a16:creationId xmlns:a16="http://schemas.microsoft.com/office/drawing/2014/main" id="{6D299506-251D-8F21-C5F7-45535484B835}"/>
              </a:ext>
            </a:extLst>
          </p:cNvPr>
          <p:cNvSpPr txBox="1">
            <a:spLocks noChangeArrowheads="1"/>
          </p:cNvSpPr>
          <p:nvPr/>
        </p:nvSpPr>
        <p:spPr bwMode="auto">
          <a:xfrm>
            <a:off x="3829050" y="6094413"/>
            <a:ext cx="4533900"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lstStyle>
            <a:lvl1pPr indent="-4572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eaLnBrk="1" hangingPunct="1">
              <a:spcBef>
                <a:spcPts val="1800"/>
              </a:spcBef>
            </a:pPr>
            <a:r>
              <a:rPr lang="en-US" altLang="en-MX" sz="800" b="0" i="0">
                <a:solidFill>
                  <a:srgbClr val="000F47"/>
                </a:solidFill>
                <a:latin typeface="Noto Sans" panose="020B0502040504020204" pitchFamily="34" charset="0"/>
              </a:rPr>
              <a:t>© 2026 Marsh Re</a:t>
            </a:r>
          </a:p>
        </p:txBody>
      </p:sp>
      <p:pic>
        <p:nvPicPr>
          <p:cNvPr id="7" name="Graphic 9">
            <a:extLst>
              <a:ext uri="{FF2B5EF4-FFF2-40B4-BE49-F238E27FC236}">
                <a16:creationId xmlns:a16="http://schemas.microsoft.com/office/drawing/2014/main" id="{B21C3732-29AB-74A4-2444-6FF3748AA6D5}"/>
              </a:ext>
            </a:extLst>
          </p:cNvPr>
          <p:cNvPicPr>
            <a:picLocks noChangeAspect="1"/>
          </p:cNvPicPr>
          <p:nvPr/>
        </p:nvPicPr>
        <p:blipFill>
          <a:blip r:embed="rId5"/>
          <a:srcRect/>
          <a:stretch/>
        </p:blipFill>
        <p:spPr>
          <a:xfrm>
            <a:off x="4498975" y="610553"/>
            <a:ext cx="3194050" cy="479106"/>
          </a:xfrm>
          <a:prstGeom prst="rect">
            <a:avLst/>
          </a:prstGeom>
        </p:spPr>
      </p:pic>
      <p:sp>
        <p:nvSpPr>
          <p:cNvPr id="16" name="Text Placeholder 11"/>
          <p:cNvSpPr>
            <a:spLocks noGrp="1"/>
          </p:cNvSpPr>
          <p:nvPr>
            <p:ph type="body" sz="quarter" idx="10"/>
          </p:nvPr>
        </p:nvSpPr>
        <p:spPr>
          <a:xfrm>
            <a:off x="571500" y="1609200"/>
            <a:ext cx="11049000" cy="3200400"/>
          </a:xfrm>
          <a:prstGeom prst="rect">
            <a:avLst/>
          </a:prstGeom>
        </p:spPr>
        <p:txBody>
          <a:bodyPr>
            <a:noAutofit/>
          </a:bodyPr>
          <a:lstStyle>
            <a:lvl1pPr marL="0" indent="0">
              <a:spcBef>
                <a:spcPts val="0"/>
              </a:spcBef>
              <a:spcAft>
                <a:spcPts val="400"/>
              </a:spcAft>
              <a:buNone/>
              <a:defRPr sz="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edit Master text styles</a:t>
            </a:r>
          </a:p>
        </p:txBody>
      </p:sp>
      <p:sp>
        <p:nvSpPr>
          <p:cNvPr id="9" name="FileRef" hidden="1">
            <a:extLst>
              <a:ext uri="{FF2B5EF4-FFF2-40B4-BE49-F238E27FC236}">
                <a16:creationId xmlns:a16="http://schemas.microsoft.com/office/drawing/2014/main" id="{C41B1C54-36E6-EED5-7927-FDA2EDC8DE10}"/>
              </a:ext>
            </a:extLst>
          </p:cNvPr>
          <p:cNvSpPr txBox="1"/>
          <p:nvPr userDrawn="1">
            <p:custDataLst>
              <p:custData r:id="rId1"/>
            </p:custDataLst>
          </p:nvPr>
        </p:nvSpPr>
        <p:spPr>
          <a:xfrm>
            <a:off x="7174800" y="5727600"/>
            <a:ext cx="4532400" cy="396000"/>
          </a:xfrm>
          <a:prstGeom prst="rect">
            <a:avLst/>
          </a:prstGeom>
          <a:noFill/>
        </p:spPr>
        <p:txBody>
          <a:bodyPr wrap="none" lIns="0" tIns="0" rIns="0" bIns="0" rtlCol="0" anchor="b" anchorCtr="0">
            <a:noAutofit/>
          </a:bodyPr>
          <a:lstStyle/>
          <a:p>
            <a:pPr indent="-457200" algn="r">
              <a:spcBef>
                <a:spcPts val="1800"/>
              </a:spcBef>
            </a:pPr>
            <a:r>
              <a:rPr lang="en-US" sz="800" b="0" i="0">
                <a:solidFill>
                  <a:schemeClr val="lt1"/>
                </a:solidFill>
                <a:latin typeface="Noto Sans" panose="020B0502040504020204" pitchFamily="34" charset="0"/>
              </a:rPr>
              <a:t>{</a:t>
            </a:r>
            <a:r>
              <a:rPr lang="en-US" sz="800" b="0" i="0" err="1">
                <a:solidFill>
                  <a:schemeClr val="lt1"/>
                </a:solidFill>
                <a:latin typeface="Noto Sans" panose="020B0502040504020204" pitchFamily="34" charset="0"/>
              </a:rPr>
              <a:t>FileRef</a:t>
            </a:r>
            <a:r>
              <a:rPr lang="en-US" sz="800" b="0" i="0">
                <a:solidFill>
                  <a:schemeClr val="lt1"/>
                </a:solidFill>
                <a:latin typeface="Noto Sans" panose="020B0502040504020204" pitchFamily="34" charset="0"/>
              </a:rPr>
              <a:t>}</a:t>
            </a:r>
          </a:p>
        </p:txBody>
      </p:sp>
      <p:pic>
        <p:nvPicPr>
          <p:cNvPr id="12" name="MainBackLogo_COLOUR" hidden="1">
            <a:extLst>
              <a:ext uri="{FF2B5EF4-FFF2-40B4-BE49-F238E27FC236}">
                <a16:creationId xmlns:a16="http://schemas.microsoft.com/office/drawing/2014/main" id="{AFEC2C1E-D7C7-A14A-0391-269D3B612B8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invGray">
          <a:xfrm>
            <a:off x="486029" y="345567"/>
            <a:ext cx="3044958" cy="335281"/>
          </a:xfrm>
          <a:prstGeom prst="rect">
            <a:avLst/>
          </a:prstGeom>
        </p:spPr>
      </p:pic>
    </p:spTree>
    <p:extLst>
      <p:ext uri="{BB962C8B-B14F-4D97-AF65-F5344CB8AC3E}">
        <p14:creationId xmlns:p14="http://schemas.microsoft.com/office/powerpoint/2010/main" val="2352597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lvl1pPr>
              <a:defRPr b="0" i="0">
                <a:latin typeface="Noto Sans" panose="020B0502040504020204" pitchFamily="34" charset="0"/>
              </a:defRPr>
            </a:lvl1pPr>
          </a:lstStyle>
          <a:p>
            <a:r>
              <a:rPr lang="en-US"/>
              <a:t>Click to add title</a:t>
            </a:r>
          </a:p>
        </p:txBody>
      </p:sp>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2"/>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591732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lvl1pPr>
              <a:defRPr b="0" i="0">
                <a:latin typeface="Noto Sans" panose="020B0502040504020204" pitchFamily="34" charset="0"/>
              </a:defRPr>
            </a:lvl1pPr>
          </a:lstStyle>
          <a:p>
            <a:r>
              <a:rPr lang="en-US"/>
              <a:t>Click to add title</a:t>
            </a:r>
          </a:p>
        </p:txBody>
      </p:sp>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2"/>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946070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lvl1pPr>
              <a:defRPr b="0" i="0">
                <a:latin typeface="Noto Sans" panose="020B0502040504020204" pitchFamily="34" charset="0"/>
              </a:defRPr>
            </a:lvl1pPr>
          </a:lstStyle>
          <a:p>
            <a:r>
              <a:rPr lang="en-US"/>
              <a:t>Click to add title</a:t>
            </a:r>
          </a:p>
        </p:txBody>
      </p:sp>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2"/>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262397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lvl1pPr>
              <a:defRPr b="0" i="0">
                <a:latin typeface="Noto Sans" panose="020B0502040504020204" pitchFamily="34" charset="0"/>
              </a:defRPr>
            </a:lvl1pPr>
          </a:lstStyle>
          <a:p>
            <a:r>
              <a:rPr lang="en-US"/>
              <a:t>Click to add title</a:t>
            </a:r>
          </a:p>
        </p:txBody>
      </p:sp>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2"/>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7342080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275793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089307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1778119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0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690848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8071230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2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938697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3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297077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ingle Char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68385" y="1308100"/>
            <a:ext cx="11065313" cy="596900"/>
          </a:xfrm>
        </p:spPr>
        <p:txBody>
          <a:bodyPr/>
          <a:lstStyle>
            <a:lvl1pPr marL="0" indent="0">
              <a:spcBef>
                <a:spcPts val="0"/>
              </a:spcBef>
              <a:buNone/>
              <a:defRPr sz="1600" b="0" i="0">
                <a:solidFill>
                  <a:schemeClr val="accent2"/>
                </a:solidFill>
                <a:latin typeface="Noto Sans" panose="020B0502040504020204" pitchFamily="34" charset="0"/>
                <a:ea typeface="Noto Sans" panose="020B0502040504020204" pitchFamily="34" charset="0"/>
                <a:cs typeface="Noto Sans" panose="020B0502040504020204" pitchFamily="34" charset="0"/>
              </a:defRPr>
            </a:lvl1pPr>
            <a:lvl2pPr marL="226785" indent="0">
              <a:buNone/>
              <a:defRPr/>
            </a:lvl2pPr>
            <a:lvl3pPr marL="511168" indent="0">
              <a:buNone/>
              <a:defRPr/>
            </a:lvl3pPr>
            <a:lvl4pPr marL="687557" indent="0">
              <a:buNone/>
              <a:defRPr/>
            </a:lvl4pPr>
            <a:lvl5pPr marL="867545" indent="0">
              <a:buNone/>
              <a:defRPr/>
            </a:lvl5pPr>
          </a:lstStyle>
          <a:p>
            <a:pPr lvl="0"/>
            <a:r>
              <a:rPr lang="en-US"/>
              <a:t>Click to edit Master text styles</a:t>
            </a:r>
          </a:p>
        </p:txBody>
      </p:sp>
      <p:sp>
        <p:nvSpPr>
          <p:cNvPr id="6" name="Chart Placeholder 5"/>
          <p:cNvSpPr>
            <a:spLocks noGrp="1"/>
          </p:cNvSpPr>
          <p:nvPr>
            <p:ph type="chart" sz="quarter" idx="11"/>
          </p:nvPr>
        </p:nvSpPr>
        <p:spPr>
          <a:xfrm>
            <a:off x="568385" y="1905004"/>
            <a:ext cx="11065313" cy="4378325"/>
          </a:xfrm>
        </p:spPr>
        <p:txBody>
          <a:bodyPr/>
          <a:lstStyle>
            <a:lvl1pPr marL="0" indent="0">
              <a:buNone/>
              <a:defRPr sz="1200" b="0" i="0">
                <a:latin typeface="Noto Sans" panose="020B0502040504020204" pitchFamily="34" charset="0"/>
                <a:ea typeface="Noto Sans" panose="020B0502040504020204" pitchFamily="34" charset="0"/>
                <a:cs typeface="Noto Sans" panose="020B0502040504020204" pitchFamily="34" charset="0"/>
              </a:defRPr>
            </a:lvl1pPr>
          </a:lstStyle>
          <a:p>
            <a:endParaRPr lang="en-GB"/>
          </a:p>
        </p:txBody>
      </p:sp>
    </p:spTree>
    <p:extLst>
      <p:ext uri="{BB962C8B-B14F-4D97-AF65-F5344CB8AC3E}">
        <p14:creationId xmlns:p14="http://schemas.microsoft.com/office/powerpoint/2010/main" val="4203530363"/>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4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453196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5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543540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6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287778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891097" y="6029960"/>
            <a:ext cx="4546800" cy="1097280"/>
          </a:xfrm>
        </p:spPr>
        <p:txBody>
          <a:bodyPr anchor="ctr">
            <a:spAutoFit/>
          </a:bodyPr>
          <a:lstStyle>
            <a:lvl1pPr algn="l">
              <a:defRPr sz="600" b="0" i="0">
                <a:latin typeface="Noto Sans" panose="020B0502040504020204" pitchFamily="34" charset="0"/>
              </a:defRPr>
            </a:lvl1pPr>
          </a:lstStyle>
          <a:p>
            <a:pPr>
              <a:spcAft>
                <a:spcPts val="600"/>
              </a:spcAft>
              <a:buFont typeface="Arial" panose="020B0604020202020204" pitchFamily="34" charset="0"/>
              <a:buNone/>
            </a:pPr>
            <a:r>
              <a:rPr lang="en-US"/>
              <a:t>Source: GC Securities</a:t>
            </a:r>
          </a:p>
        </p:txBody>
      </p:sp>
      <p:sp>
        <p:nvSpPr>
          <p:cNvPr id="6" name="Text Placeholder 5"/>
          <p:cNvSpPr>
            <a:spLocks noGrp="1"/>
          </p:cNvSpPr>
          <p:nvPr>
            <p:ph type="body" sz="quarter" idx="12" hasCustomPrompt="1"/>
            <p:custDataLst>
              <p:custData r:id="rId1"/>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grpSp>
        <p:nvGrpSpPr>
          <p:cNvPr id="12" name="Group 11">
            <a:extLst>
              <a:ext uri="{FF2B5EF4-FFF2-40B4-BE49-F238E27FC236}">
                <a16:creationId xmlns:a16="http://schemas.microsoft.com/office/drawing/2014/main" id="{059A7B78-E45C-2A3D-4CAE-9EB3425FE609}"/>
              </a:ext>
            </a:extLst>
          </p:cNvPr>
          <p:cNvGrpSpPr/>
          <p:nvPr userDrawn="1"/>
        </p:nvGrpSpPr>
        <p:grpSpPr>
          <a:xfrm>
            <a:off x="0" y="1372848"/>
            <a:ext cx="12192000" cy="4895528"/>
            <a:chOff x="0" y="1372848"/>
            <a:chExt cx="8122920" cy="4895528"/>
          </a:xfrm>
        </p:grpSpPr>
        <p:cxnSp>
          <p:nvCxnSpPr>
            <p:cNvPr id="5" name="Straight Connector 4">
              <a:extLst>
                <a:ext uri="{FF2B5EF4-FFF2-40B4-BE49-F238E27FC236}">
                  <a16:creationId xmlns:a16="http://schemas.microsoft.com/office/drawing/2014/main" id="{FA79B256-E94C-757B-A18B-A238507881FE}"/>
                </a:ext>
              </a:extLst>
            </p:cNvPr>
            <p:cNvCxnSpPr>
              <a:cxnSpLocks/>
            </p:cNvCxnSpPr>
            <p:nvPr userDrawn="1"/>
          </p:nvCxnSpPr>
          <p:spPr>
            <a:xfrm>
              <a:off x="0" y="1372848"/>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446CC72-40DA-E66D-0244-BDCEC5279EE5}"/>
                </a:ext>
              </a:extLst>
            </p:cNvPr>
            <p:cNvCxnSpPr>
              <a:cxnSpLocks/>
            </p:cNvCxnSpPr>
            <p:nvPr userDrawn="1"/>
          </p:nvCxnSpPr>
          <p:spPr>
            <a:xfrm>
              <a:off x="0" y="6268376"/>
              <a:ext cx="8122920" cy="0"/>
            </a:xfrm>
            <a:prstGeom prst="line">
              <a:avLst/>
            </a:prstGeom>
            <a:ln w="12700">
              <a:solidFill>
                <a:srgbClr val="011F52"/>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610270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a:xfrm>
            <a:off x="485776" y="355601"/>
            <a:ext cx="11223623" cy="495299"/>
          </a:xfrm>
          <a:prstGeom prst="rect">
            <a:avLst/>
          </a:prstGeom>
        </p:spPr>
        <p:txBody>
          <a:bodyPr/>
          <a:lstStyle>
            <a:lvl1pPr>
              <a:defRPr b="0" i="0">
                <a:latin typeface="Noto Sans" panose="020B0502040504020204" pitchFamily="34" charset="0"/>
              </a:defRPr>
            </a:lvl1pPr>
          </a:lstStyle>
          <a:p>
            <a:r>
              <a:rPr lang="en-US"/>
              <a:t>Click to add title</a:t>
            </a:r>
          </a:p>
        </p:txBody>
      </p:sp>
      <p:sp>
        <p:nvSpPr>
          <p:cNvPr id="3" name="Content Placeholder 2"/>
          <p:cNvSpPr>
            <a:spLocks noGrp="1"/>
          </p:cNvSpPr>
          <p:nvPr>
            <p:ph idx="1" hasCustomPrompt="1"/>
            <p:custDataLst>
              <p:custData r:id="rId2"/>
            </p:custDataLst>
          </p:nvPr>
        </p:nvSpPr>
        <p:spPr/>
        <p:txBody>
          <a:bodyPr/>
          <a:lstStyle>
            <a:lvl1pPr>
              <a:defRPr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a:t>
            </a:r>
          </a:p>
        </p:txBody>
      </p:sp>
      <p:sp>
        <p:nvSpPr>
          <p:cNvPr id="7" name="Text Placeholder 6"/>
          <p:cNvSpPr>
            <a:spLocks noGrp="1"/>
          </p:cNvSpPr>
          <p:nvPr>
            <p:ph type="body" sz="quarter" idx="12" hasCustomPrompt="1"/>
            <p:custDataLst>
              <p:custData r:id="rId3"/>
            </p:custDataLst>
          </p:nvPr>
        </p:nvSpPr>
        <p:spPr>
          <a:xfrm>
            <a:off x="485776" y="806400"/>
            <a:ext cx="11226800"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spTree>
    <p:extLst>
      <p:ext uri="{BB962C8B-B14F-4D97-AF65-F5344CB8AC3E}">
        <p14:creationId xmlns:p14="http://schemas.microsoft.com/office/powerpoint/2010/main" val="26552642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9_Title Only">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a:xfrm>
            <a:off x="485776" y="355601"/>
            <a:ext cx="11223623" cy="495299"/>
          </a:xfrm>
          <a:prstGeom prst="rect">
            <a:avLst/>
          </a:prstGeom>
        </p:spPr>
        <p:txBody>
          <a:bodyPr/>
          <a:lstStyle>
            <a:lvl1pPr>
              <a:defRPr b="0" i="0">
                <a:latin typeface="Noto Sans" panose="020B0502040504020204" pitchFamily="34" charset="0"/>
              </a:defRPr>
            </a:lvl1pPr>
          </a:lstStyle>
          <a:p>
            <a:r>
              <a:rPr lang="en-US"/>
              <a:t>Click to add title</a:t>
            </a:r>
          </a:p>
        </p:txBody>
      </p:sp>
      <p:sp>
        <p:nvSpPr>
          <p:cNvPr id="6" name="Text Placeholder 5"/>
          <p:cNvSpPr>
            <a:spLocks noGrp="1"/>
          </p:cNvSpPr>
          <p:nvPr>
            <p:ph type="body" sz="quarter" idx="12" hasCustomPrompt="1"/>
            <p:custDataLst>
              <p:custData r:id="rId2"/>
            </p:custDataLst>
          </p:nvPr>
        </p:nvSpPr>
        <p:spPr>
          <a:xfrm>
            <a:off x="485775" y="806400"/>
            <a:ext cx="11225025" cy="320400"/>
          </a:xfrm>
        </p:spPr>
        <p:txBody>
          <a:bodyPr/>
          <a:lstStyle>
            <a:lvl1pPr marL="0" indent="0">
              <a:buNone/>
              <a:defRPr b="0" i="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subtitle</a:t>
            </a:r>
          </a:p>
        </p:txBody>
      </p:sp>
    </p:spTree>
    <p:extLst>
      <p:ext uri="{BB962C8B-B14F-4D97-AF65-F5344CB8AC3E}">
        <p14:creationId xmlns:p14="http://schemas.microsoft.com/office/powerpoint/2010/main" val="67470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Agenda">
    <p:bg>
      <p:bgPr>
        <a:solidFill>
          <a:srgbClr val="011F52"/>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BFED26F-A95B-E44E-8707-E9C9C09E6F92}"/>
              </a:ext>
            </a:extLst>
          </p:cNvPr>
          <p:cNvSpPr>
            <a:spLocks noGrp="1"/>
          </p:cNvSpPr>
          <p:nvPr>
            <p:ph type="body" sz="quarter" idx="12" hasCustomPrompt="1"/>
            <p:custDataLst>
              <p:custData r:id="rId2"/>
            </p:custDataLst>
          </p:nvPr>
        </p:nvSpPr>
        <p:spPr>
          <a:xfrm>
            <a:off x="485775" y="362464"/>
            <a:ext cx="5495925" cy="5758935"/>
          </a:xfrm>
        </p:spPr>
        <p:txBody>
          <a:bodyPr/>
          <a:lstStyle>
            <a:lvl1pPr marL="233363" indent="-233363">
              <a:lnSpc>
                <a:spcPct val="90000"/>
              </a:lnSpc>
              <a:spcBef>
                <a:spcPts val="900"/>
              </a:spcBef>
              <a:buFont typeface="+mj-lt"/>
              <a:buAutoNum type="arabicPeriod"/>
              <a:tabLst/>
              <a:defRPr b="0" i="0">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a:buNone/>
              <a:defRPr/>
            </a:lvl2pPr>
          </a:lstStyle>
          <a:p>
            <a:pPr lvl="0"/>
            <a:r>
              <a:rPr lang="en-US"/>
              <a:t>Click to add topic</a:t>
            </a:r>
          </a:p>
        </p:txBody>
      </p:sp>
      <p:sp>
        <p:nvSpPr>
          <p:cNvPr id="4" name="Text Placeholder 3"/>
          <p:cNvSpPr>
            <a:spLocks noGrp="1"/>
          </p:cNvSpPr>
          <p:nvPr>
            <p:ph type="body" sz="quarter" idx="13" hasCustomPrompt="1"/>
            <p:custDataLst>
              <p:custData r:id="rId3"/>
            </p:custDataLst>
          </p:nvPr>
        </p:nvSpPr>
        <p:spPr>
          <a:xfrm>
            <a:off x="486000" y="4896000"/>
            <a:ext cx="11224800" cy="1846800"/>
          </a:xfrm>
        </p:spPr>
        <p:txBody>
          <a:bodyPr/>
          <a:lstStyle>
            <a:lvl1pPr marL="0" indent="0" algn="r">
              <a:buNone/>
              <a:defRPr sz="12000" b="0" i="0">
                <a:solidFill>
                  <a:schemeClr val="l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Agenda</a:t>
            </a:r>
          </a:p>
        </p:txBody>
      </p:sp>
    </p:spTree>
    <p:custDataLst>
      <p:custData r:id="rId1"/>
    </p:custDataLst>
    <p:extLst>
      <p:ext uri="{BB962C8B-B14F-4D97-AF65-F5344CB8AC3E}">
        <p14:creationId xmlns:p14="http://schemas.microsoft.com/office/powerpoint/2010/main" val="32005035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Back Cover">
    <p:bg>
      <p:bgPr>
        <a:solidFill>
          <a:srgbClr val="011F52"/>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FC753E0-B94D-2E44-B2BB-5A42BBF574D5}"/>
              </a:ext>
            </a:extLst>
          </p:cNvPr>
          <p:cNvSpPr txBox="1"/>
          <p:nvPr>
            <p:custDataLst>
              <p:custData r:id="rId2"/>
            </p:custDataLst>
          </p:nvPr>
        </p:nvSpPr>
        <p:spPr>
          <a:xfrm>
            <a:off x="474201" y="5360804"/>
            <a:ext cx="5936537" cy="535794"/>
          </a:xfrm>
          <a:prstGeom prst="rect">
            <a:avLst/>
          </a:prstGeom>
          <a:noFill/>
        </p:spPr>
        <p:txBody>
          <a:bodyPr wrap="squar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a:solidFill>
                <a:schemeClr val="lt1"/>
              </a:solidFill>
              <a:effectLst/>
              <a:latin typeface="Noto Sans" panose="020B0502040504020204" pitchFamily="34" charset="0"/>
              <a:ea typeface="+mn-ea"/>
              <a:cs typeface="+mn-cs"/>
            </a:endParaRPr>
          </a:p>
        </p:txBody>
      </p:sp>
      <p:sp>
        <p:nvSpPr>
          <p:cNvPr id="4" name="Text Placeholder 11">
            <a:extLst>
              <a:ext uri="{FF2B5EF4-FFF2-40B4-BE49-F238E27FC236}">
                <a16:creationId xmlns:a16="http://schemas.microsoft.com/office/drawing/2014/main" id="{DB97647A-7060-6441-95B5-4F3CABC16890}"/>
              </a:ext>
            </a:extLst>
          </p:cNvPr>
          <p:cNvSpPr>
            <a:spLocks noGrp="1"/>
          </p:cNvSpPr>
          <p:nvPr>
            <p:ph type="body" sz="quarter" idx="10" hasCustomPrompt="1"/>
            <p:custDataLst>
              <p:custData r:id="rId3"/>
            </p:custDataLst>
          </p:nvPr>
        </p:nvSpPr>
        <p:spPr>
          <a:xfrm>
            <a:off x="485775" y="1609200"/>
            <a:ext cx="11223625" cy="3200400"/>
          </a:xfrm>
        </p:spPr>
        <p:txBody>
          <a:bodyPr anchor="t" anchorCtr="0">
            <a:normAutofit/>
          </a:bodyPr>
          <a:lstStyle>
            <a:lvl1pPr marL="0" indent="0">
              <a:spcBef>
                <a:spcPts val="400"/>
              </a:spcBef>
              <a:buNone/>
              <a:defRPr sz="800" b="0" i="0">
                <a:solidFill>
                  <a:schemeClr val="lt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optional disclaimer</a:t>
            </a:r>
          </a:p>
        </p:txBody>
      </p:sp>
      <p:sp>
        <p:nvSpPr>
          <p:cNvPr id="5" name="Copyright">
            <a:extLst>
              <a:ext uri="{FF2B5EF4-FFF2-40B4-BE49-F238E27FC236}">
                <a16:creationId xmlns:a16="http://schemas.microsoft.com/office/drawing/2014/main" id="{09BA50B2-6484-EC4D-AF6E-8573FB70C5FE}"/>
              </a:ext>
            </a:extLst>
          </p:cNvPr>
          <p:cNvSpPr txBox="1"/>
          <p:nvPr userDrawn="1">
            <p:custDataLst>
              <p:custData r:id="rId4"/>
            </p:custDataLst>
          </p:nvPr>
        </p:nvSpPr>
        <p:spPr>
          <a:xfrm>
            <a:off x="7174800" y="6094800"/>
            <a:ext cx="4532400" cy="309600"/>
          </a:xfrm>
          <a:prstGeom prst="rect">
            <a:avLst/>
          </a:prstGeom>
          <a:noFill/>
        </p:spPr>
        <p:txBody>
          <a:bodyPr wrap="none" lIns="0" tIns="0" rIns="0" bIns="0" rtlCol="0" anchor="b" anchorCtr="0">
            <a:noAutofit/>
          </a:bodyPr>
          <a:lstStyle/>
          <a:p>
            <a:pPr indent="-457200" algn="r">
              <a:spcBef>
                <a:spcPts val="1800"/>
              </a:spcBef>
            </a:pPr>
            <a:r>
              <a:rPr lang="en-US" sz="800" b="0" i="0">
                <a:solidFill>
                  <a:schemeClr val="lt1"/>
                </a:solidFill>
                <a:latin typeface="Noto Sans" panose="020B0502040504020204" pitchFamily="34" charset="0"/>
              </a:rPr>
              <a:t>Copyright © 2025 Guy Carpenter &amp; Company, LLC. All rights reserved.</a:t>
            </a:r>
          </a:p>
        </p:txBody>
      </p:sp>
      <p:sp>
        <p:nvSpPr>
          <p:cNvPr id="6" name="FileRef" hidden="1">
            <a:extLst>
              <a:ext uri="{FF2B5EF4-FFF2-40B4-BE49-F238E27FC236}">
                <a16:creationId xmlns:a16="http://schemas.microsoft.com/office/drawing/2014/main" id="{09BA50B2-6484-EC4D-AF6E-8573FB70C5FE}"/>
              </a:ext>
            </a:extLst>
          </p:cNvPr>
          <p:cNvSpPr txBox="1"/>
          <p:nvPr userDrawn="1">
            <p:custDataLst>
              <p:custData r:id="rId5"/>
            </p:custDataLst>
          </p:nvPr>
        </p:nvSpPr>
        <p:spPr>
          <a:xfrm>
            <a:off x="7174800" y="5727600"/>
            <a:ext cx="4532400" cy="396000"/>
          </a:xfrm>
          <a:prstGeom prst="rect">
            <a:avLst/>
          </a:prstGeom>
          <a:noFill/>
        </p:spPr>
        <p:txBody>
          <a:bodyPr wrap="none" lIns="0" tIns="0" rIns="0" bIns="0" rtlCol="0" anchor="b" anchorCtr="0">
            <a:noAutofit/>
          </a:bodyPr>
          <a:lstStyle/>
          <a:p>
            <a:pPr indent="-457200" algn="r">
              <a:spcBef>
                <a:spcPts val="1800"/>
              </a:spcBef>
            </a:pPr>
            <a:r>
              <a:rPr lang="en-US" sz="800" b="0" i="0">
                <a:solidFill>
                  <a:schemeClr val="lt1"/>
                </a:solidFill>
                <a:latin typeface="Noto Sans" panose="020B0502040504020204" pitchFamily="34" charset="0"/>
              </a:rPr>
              <a:t>{</a:t>
            </a:r>
            <a:r>
              <a:rPr lang="en-US" sz="800" b="0" i="0" err="1">
                <a:solidFill>
                  <a:schemeClr val="lt1"/>
                </a:solidFill>
                <a:latin typeface="Noto Sans" panose="020B0502040504020204" pitchFamily="34" charset="0"/>
              </a:rPr>
              <a:t>FileRef</a:t>
            </a:r>
            <a:r>
              <a:rPr lang="en-US" sz="800" b="0" i="0">
                <a:solidFill>
                  <a:schemeClr val="lt1"/>
                </a:solidFill>
                <a:latin typeface="Noto Sans" panose="020B0502040504020204" pitchFamily="34" charset="0"/>
              </a:rPr>
              <a:t>}</a:t>
            </a:r>
          </a:p>
        </p:txBody>
      </p:sp>
      <p:sp>
        <p:nvSpPr>
          <p:cNvPr id="7" name="TextBox 6">
            <a:extLst>
              <a:ext uri="{FF2B5EF4-FFF2-40B4-BE49-F238E27FC236}">
                <a16:creationId xmlns:a16="http://schemas.microsoft.com/office/drawing/2014/main" id="{AFC753E0-B94D-2E44-B2BB-5A42BBF574D5}"/>
              </a:ext>
            </a:extLst>
          </p:cNvPr>
          <p:cNvSpPr txBox="1"/>
          <p:nvPr userDrawn="1">
            <p:custDataLst>
              <p:custData r:id="rId6"/>
            </p:custDataLst>
          </p:nvPr>
        </p:nvSpPr>
        <p:spPr>
          <a:xfrm>
            <a:off x="475200" y="6206400"/>
            <a:ext cx="5936537" cy="216000"/>
          </a:xfrm>
          <a:prstGeom prst="rect">
            <a:avLst/>
          </a:prstGeom>
          <a:noFill/>
        </p:spPr>
        <p:txBody>
          <a:bodyPr wrap="squar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kern="1200">
                <a:solidFill>
                  <a:schemeClr val="lt1"/>
                </a:solidFill>
                <a:effectLst/>
                <a:latin typeface="Noto Sans" panose="020B0502040504020204" pitchFamily="34" charset="0"/>
                <a:ea typeface="+mn-ea"/>
                <a:cs typeface="+mn-cs"/>
              </a:rPr>
              <a:t>A business of Marsh McLennan</a:t>
            </a:r>
          </a:p>
        </p:txBody>
      </p:sp>
      <p:pic>
        <p:nvPicPr>
          <p:cNvPr id="3" name="MainBackLogo_WHITE">
            <a:extLst>
              <a:ext uri="{FF2B5EF4-FFF2-40B4-BE49-F238E27FC236}">
                <a16:creationId xmlns:a16="http://schemas.microsoft.com/office/drawing/2014/main" id="{6EB5FFB4-A510-4058-A120-812DA918425B}"/>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invGray">
          <a:xfrm>
            <a:off x="486029" y="345567"/>
            <a:ext cx="3044958" cy="335281"/>
          </a:xfrm>
          <a:prstGeom prst="rect">
            <a:avLst/>
          </a:prstGeom>
        </p:spPr>
      </p:pic>
      <p:pic>
        <p:nvPicPr>
          <p:cNvPr id="9" name="MainBackLogo_COLOUR" hidden="1">
            <a:extLst>
              <a:ext uri="{FF2B5EF4-FFF2-40B4-BE49-F238E27FC236}">
                <a16:creationId xmlns:a16="http://schemas.microsoft.com/office/drawing/2014/main" id="{5168EE87-0683-4400-BECC-286AD785730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invGray">
          <a:xfrm>
            <a:off x="486029" y="345567"/>
            <a:ext cx="3044958" cy="335281"/>
          </a:xfrm>
          <a:prstGeom prst="rect">
            <a:avLst/>
          </a:prstGeom>
        </p:spPr>
      </p:pic>
    </p:spTree>
    <p:custDataLst>
      <p:custData r:id="rId1"/>
    </p:custDataLst>
    <p:extLst>
      <p:ext uri="{BB962C8B-B14F-4D97-AF65-F5344CB8AC3E}">
        <p14:creationId xmlns:p14="http://schemas.microsoft.com/office/powerpoint/2010/main" val="5272340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customXml" Target="../../customXml/item29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customXml" Target="../../customXml/item127.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customXml" Target="../../customXml/item28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customXml" Target="../../customXml/item2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customXml" Target="../../customXml/item9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customXml" Target="../../customXml/item259.xml"/><Relationship Id="rId30" Type="http://schemas.openxmlformats.org/officeDocument/2006/relationships/customXml" Target="../../customXml/item68.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21" Type="http://schemas.openxmlformats.org/officeDocument/2006/relationships/slideLayout" Target="../slideLayouts/slideLayout55.xml"/><Relationship Id="rId34" Type="http://schemas.openxmlformats.org/officeDocument/2006/relationships/tags" Target="../tags/tag2.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theme" Target="../theme/theme3.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image" Target="../media/image11.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image" Target="../media/image15.emf"/><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oleObject" Target="../embeddings/oleObject1.bin"/><Relationship Id="rId8" Type="http://schemas.openxmlformats.org/officeDocument/2006/relationships/slideLayout" Target="../slideLayouts/slideLayout42.xml"/><Relationship Id="rId3"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5" name="Footer Rule">
            <a:extLst>
              <a:ext uri="{FF2B5EF4-FFF2-40B4-BE49-F238E27FC236}">
                <a16:creationId xmlns:a16="http://schemas.microsoft.com/office/drawing/2014/main" id="{BD955FAD-75A5-2D64-CA2C-BAD2BD804A6E}"/>
              </a:ext>
            </a:extLst>
          </p:cNvPr>
          <p:cNvSpPr/>
          <p:nvPr userDrawn="1">
            <p:custDataLst>
              <p:custData r:id="rId26"/>
            </p:custDataLst>
          </p:nvPr>
        </p:nvSpPr>
        <p:spPr>
          <a:xfrm>
            <a:off x="457200" y="6400800"/>
            <a:ext cx="11278800" cy="0"/>
          </a:xfrm>
          <a:prstGeom prst="line">
            <a:avLst/>
          </a:prstGeom>
          <a:noFill/>
          <a:ln w="6350">
            <a:solidFill>
              <a:schemeClr val="dk1"/>
            </a:solidFill>
            <a:prstDash val="solid"/>
            <a:headEnd type="none"/>
            <a:tailEnd type="none"/>
          </a:ln>
        </p:spPr>
        <p:txBody>
          <a:bodyPr lIns="0" tIns="0" rIns="0" bIns="0"/>
          <a:lstStyle/>
          <a:p>
            <a:endParaRPr lang="en-US" sz="700">
              <a:solidFill>
                <a:schemeClr val="tx1"/>
              </a:solidFill>
            </a:endParaRPr>
          </a:p>
        </p:txBody>
      </p:sp>
      <p:sp>
        <p:nvSpPr>
          <p:cNvPr id="3" name="Text Placeholder 2"/>
          <p:cNvSpPr>
            <a:spLocks noGrp="1"/>
          </p:cNvSpPr>
          <p:nvPr>
            <p:ph type="body" idx="1"/>
            <p:custDataLst>
              <p:custData r:id="rId27"/>
            </p:custDataLst>
          </p:nvPr>
        </p:nvSpPr>
        <p:spPr>
          <a:xfrm>
            <a:off x="457200" y="1411200"/>
            <a:ext cx="11278800" cy="4878000"/>
          </a:xfrm>
          <a:prstGeom prst="rect">
            <a:avLst/>
          </a:prstGeom>
        </p:spPr>
        <p:txBody>
          <a:bodyPr vert="horz" lIns="0" tIns="0" rIns="0" bIns="0" rtlCol="0" anchor="t">
            <a:noAutofit/>
          </a:bodyPr>
          <a:lstStyle/>
          <a:p>
            <a:pPr lvl="0"/>
            <a:r>
              <a:rPr lang="en-US"/>
              <a:t>Click to add text</a:t>
            </a:r>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2" name="Title Placeholder 1">
            <a:extLst>
              <a:ext uri="{FF2B5EF4-FFF2-40B4-BE49-F238E27FC236}">
                <a16:creationId xmlns:a16="http://schemas.microsoft.com/office/drawing/2014/main" id="{C8BF2755-4D67-7808-1948-919E7A634DA2}"/>
              </a:ext>
            </a:extLst>
          </p:cNvPr>
          <p:cNvSpPr>
            <a:spLocks noGrp="1"/>
          </p:cNvSpPr>
          <p:nvPr>
            <p:ph type="title"/>
            <p:custDataLst>
              <p:custData r:id="rId28"/>
            </p:custDataLst>
          </p:nvPr>
        </p:nvSpPr>
        <p:spPr>
          <a:xfrm>
            <a:off x="457200" y="381600"/>
            <a:ext cx="11278800" cy="462985"/>
          </a:xfrm>
          <a:prstGeom prst="rect">
            <a:avLst/>
          </a:prstGeom>
        </p:spPr>
        <p:txBody>
          <a:bodyPr vert="horz" lIns="0" tIns="0" rIns="0" bIns="0" rtlCol="0" anchor="t" anchorCtr="0">
            <a:noAutofit/>
          </a:bodyPr>
          <a:lstStyle/>
          <a:p>
            <a:r>
              <a:rPr lang="en-US"/>
              <a:t>Click to add title</a:t>
            </a:r>
            <a:endParaRPr lang="en-GB"/>
          </a:p>
        </p:txBody>
      </p:sp>
      <p:sp>
        <p:nvSpPr>
          <p:cNvPr id="5" name="Footer Placeholder">
            <a:extLst>
              <a:ext uri="{FF2B5EF4-FFF2-40B4-BE49-F238E27FC236}">
                <a16:creationId xmlns:a16="http://schemas.microsoft.com/office/drawing/2014/main" id="{E438964E-4D0C-57EA-04BE-4C762CBC4FDC}"/>
              </a:ext>
            </a:extLst>
          </p:cNvPr>
          <p:cNvSpPr>
            <a:spLocks noGrp="1"/>
          </p:cNvSpPr>
          <p:nvPr>
            <p:ph type="ftr" sz="quarter" idx="3"/>
            <p:custDataLst>
              <p:custData r:id="rId29"/>
            </p:custDataLst>
          </p:nvPr>
        </p:nvSpPr>
        <p:spPr>
          <a:xfrm>
            <a:off x="2374500" y="6570000"/>
            <a:ext cx="3607200" cy="154800"/>
          </a:xfrm>
          <a:prstGeom prst="rect">
            <a:avLst/>
          </a:prstGeom>
        </p:spPr>
        <p:txBody>
          <a:bodyPr vert="horz" lIns="0" tIns="0" rIns="0" bIns="0" rtlCol="0" anchor="b" anchorCtr="0"/>
          <a:lstStyle>
            <a:lvl1pPr algn="l">
              <a:spcAft>
                <a:spcPts val="600"/>
              </a:spcAft>
              <a:defRPr sz="700">
                <a:solidFill>
                  <a:schemeClr val="dk1"/>
                </a:solidFill>
              </a:defRPr>
            </a:lvl1pPr>
          </a:lstStyle>
          <a:p>
            <a:endParaRPr lang="en-GB">
              <a:solidFill>
                <a:schemeClr val="dk1"/>
              </a:solidFill>
            </a:endParaRPr>
          </a:p>
        </p:txBody>
      </p:sp>
      <p:sp>
        <p:nvSpPr>
          <p:cNvPr id="7" name="Slide Number Placeholder">
            <a:extLst>
              <a:ext uri="{FF2B5EF4-FFF2-40B4-BE49-F238E27FC236}">
                <a16:creationId xmlns:a16="http://schemas.microsoft.com/office/drawing/2014/main" id="{9C9C7E4E-E9E6-7D7F-C6BB-0458042DD118}"/>
              </a:ext>
            </a:extLst>
          </p:cNvPr>
          <p:cNvSpPr>
            <a:spLocks noGrp="1"/>
          </p:cNvSpPr>
          <p:nvPr>
            <p:ph type="sldNum" sz="quarter" idx="4"/>
            <p:custDataLst>
              <p:custData r:id="rId30"/>
            </p:custDataLst>
          </p:nvPr>
        </p:nvSpPr>
        <p:spPr>
          <a:xfrm>
            <a:off x="11368800" y="6620400"/>
            <a:ext cx="363600" cy="108000"/>
          </a:xfrm>
          <a:prstGeom prst="rect">
            <a:avLst/>
          </a:prstGeom>
        </p:spPr>
        <p:txBody>
          <a:bodyPr vert="horz" lIns="0" tIns="0" rIns="0" bIns="0" rtlCol="0" anchor="ctr"/>
          <a:lstStyle>
            <a:lvl1pPr algn="r">
              <a:defRPr sz="700">
                <a:solidFill>
                  <a:schemeClr val="dk1"/>
                </a:solidFill>
              </a:defRPr>
            </a:lvl1pPr>
          </a:lstStyle>
          <a:p>
            <a:fld id="{CC823384-2074-4C75-9031-ACAC8BCA8354}" type="slidenum">
              <a:rPr lang="en-GB" smtClean="0"/>
              <a:pPr/>
              <a:t>‹#›</a:t>
            </a:fld>
            <a:endParaRPr lang="en-GB"/>
          </a:p>
        </p:txBody>
      </p:sp>
      <p:pic>
        <p:nvPicPr>
          <p:cNvPr id="9" name="ContentLogo_WHITE" descr="The Guy Carpenter company logo." hidden="1">
            <a:extLst>
              <a:ext uri="{FF2B5EF4-FFF2-40B4-BE49-F238E27FC236}">
                <a16:creationId xmlns:a16="http://schemas.microsoft.com/office/drawing/2014/main" id="{48F1AAE0-213E-0776-6DEA-3257CE58B4B7}"/>
              </a:ext>
            </a:extLst>
          </p:cNvPr>
          <p:cNvPicPr>
            <a:picLocks noChangeAspect="1"/>
          </p:cNvPicPr>
          <p:nvPr userDrawn="1"/>
        </p:nvPicPr>
        <p:blipFill>
          <a:blip r:embed="rId32"/>
          <a:stretch>
            <a:fillRect/>
          </a:stretch>
        </p:blipFill>
        <p:spPr bwMode="invGray">
          <a:xfrm>
            <a:off x="457200" y="6519672"/>
            <a:ext cx="1014986" cy="182880"/>
          </a:xfrm>
          <a:prstGeom prst="rect">
            <a:avLst/>
          </a:prstGeom>
        </p:spPr>
      </p:pic>
      <p:pic>
        <p:nvPicPr>
          <p:cNvPr id="10" name="ContentLogo_COLOUR" descr="The Guy Carpenter company logo.">
            <a:extLst>
              <a:ext uri="{FF2B5EF4-FFF2-40B4-BE49-F238E27FC236}">
                <a16:creationId xmlns:a16="http://schemas.microsoft.com/office/drawing/2014/main" id="{D99CF8FA-2E12-3A22-DCB7-CD977EF63C12}"/>
              </a:ext>
            </a:extLst>
          </p:cNvPr>
          <p:cNvPicPr>
            <a:picLocks noChangeAspect="1"/>
          </p:cNvPicPr>
          <p:nvPr userDrawn="1"/>
        </p:nvPicPr>
        <p:blipFill>
          <a:blip r:embed="rId33"/>
          <a:stretch>
            <a:fillRect/>
          </a:stretch>
        </p:blipFill>
        <p:spPr bwMode="invGray">
          <a:xfrm>
            <a:off x="457200" y="6537960"/>
            <a:ext cx="1097282" cy="164592"/>
          </a:xfrm>
          <a:prstGeom prst="rect">
            <a:avLst/>
          </a:prstGeom>
        </p:spPr>
      </p:pic>
      <p:sp>
        <p:nvSpPr>
          <p:cNvPr id="12" name="Copyright">
            <a:extLst>
              <a:ext uri="{FF2B5EF4-FFF2-40B4-BE49-F238E27FC236}">
                <a16:creationId xmlns:a16="http://schemas.microsoft.com/office/drawing/2014/main" id="{F56C4D36-0B9B-0B29-F1F6-22FC1801F726}"/>
              </a:ext>
            </a:extLst>
          </p:cNvPr>
          <p:cNvSpPr txBox="1">
            <a:spLocks/>
          </p:cNvSpPr>
          <p:nvPr userDrawn="1">
            <p:custDataLst>
              <p:custData r:id="rId31"/>
            </p:custDataLst>
          </p:nvPr>
        </p:nvSpPr>
        <p:spPr>
          <a:xfrm>
            <a:off x="6210000" y="6606000"/>
            <a:ext cx="5158800"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700">
                <a:solidFill>
                  <a:schemeClr val="tx1"/>
                </a:solidFill>
              </a:rPr>
              <a:t>© 2026 Marsh. All rights reserved.</a:t>
            </a:r>
          </a:p>
        </p:txBody>
      </p:sp>
    </p:spTree>
    <p:custDataLst>
      <p:custData r:id="rId25"/>
    </p:custDataLst>
    <p:extLst>
      <p:ext uri="{BB962C8B-B14F-4D97-AF65-F5344CB8AC3E}">
        <p14:creationId xmlns:p14="http://schemas.microsoft.com/office/powerpoint/2010/main" val="577282148"/>
      </p:ext>
    </p:extLst>
  </p:cSld>
  <p:clrMap bg1="lt1" tx1="dk1" bg2="lt2" tx2="dk2" accent1="accent1" accent2="accent2" accent3="accent3" accent4="accent4" accent5="accent5" accent6="accent6" hlink="hlink" folHlink="folHlink"/>
  <p:sldLayoutIdLst>
    <p:sldLayoutId id="2147483720" r:id="rId1"/>
    <p:sldLayoutId id="2147483715" r:id="rId2"/>
    <p:sldLayoutId id="2147483730" r:id="rId3"/>
    <p:sldLayoutId id="2147483719" r:id="rId4"/>
    <p:sldLayoutId id="2147483729" r:id="rId5"/>
    <p:sldLayoutId id="2147483672" r:id="rId6"/>
    <p:sldLayoutId id="2147483716" r:id="rId7"/>
    <p:sldLayoutId id="2147483717" r:id="rId8"/>
    <p:sldLayoutId id="2147483718" r:id="rId9"/>
    <p:sldLayoutId id="2147483728" r:id="rId10"/>
    <p:sldLayoutId id="2147483725" r:id="rId11"/>
    <p:sldLayoutId id="2147483724" r:id="rId12"/>
    <p:sldLayoutId id="2147483726" r:id="rId13"/>
    <p:sldLayoutId id="2147483727" r:id="rId14"/>
    <p:sldLayoutId id="2147483731" r:id="rId15"/>
    <p:sldLayoutId id="2147483732" r:id="rId16"/>
    <p:sldLayoutId id="2147483733" r:id="rId17"/>
    <p:sldLayoutId id="2147483734" r:id="rId18"/>
    <p:sldLayoutId id="2147483735" r:id="rId19"/>
    <p:sldLayoutId id="2147483736" r:id="rId20"/>
    <p:sldLayoutId id="2147483710" r:id="rId21"/>
    <p:sldLayoutId id="2147483723" r:id="rId22"/>
    <p:sldLayoutId id="2147483912" r:id="rId23"/>
  </p:sldLayoutIdLst>
  <p:hf hdr="0" dt="0"/>
  <p:txStyles>
    <p:titleStyle>
      <a:lvl1pPr algn="l" defTabSz="457200" rtl="0" eaLnBrk="1" latinLnBrk="0" hangingPunct="1">
        <a:lnSpc>
          <a:spcPct val="100000"/>
        </a:lnSpc>
        <a:spcBef>
          <a:spcPct val="0"/>
        </a:spcBef>
        <a:buNone/>
        <a:defRPr sz="3200" b="0" i="0" kern="1200">
          <a:solidFill>
            <a:schemeClr val="dk1"/>
          </a:solidFill>
          <a:latin typeface="+mj-lt"/>
          <a:ea typeface="+mj-ea"/>
          <a:cs typeface="+mj-cs"/>
        </a:defRPr>
      </a:lvl1pPr>
    </p:titleStyle>
    <p:bodyStyle>
      <a:lvl1pPr marL="228600" indent="-228600" algn="l" defTabSz="457200" rtl="0" eaLnBrk="1" latinLnBrk="0" hangingPunct="1">
        <a:spcBef>
          <a:spcPts val="0"/>
        </a:spcBef>
        <a:spcAft>
          <a:spcPts val="600"/>
        </a:spcAft>
        <a:buFont typeface="Arial" panose="020B0604020202020204" pitchFamily="34" charset="0"/>
        <a:buChar char="•"/>
        <a:defRPr sz="1600" b="0" kern="1200">
          <a:solidFill>
            <a:schemeClr val="dk1"/>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500" kern="1200">
          <a:solidFill>
            <a:schemeClr val="dk1"/>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dk1"/>
          </a:solidFill>
          <a:latin typeface="+mn-lt"/>
          <a:ea typeface="+mn-ea"/>
          <a:cs typeface="+mn-cs"/>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92" userDrawn="1">
          <p15:clr>
            <a:srgbClr val="F26B43"/>
          </p15:clr>
        </p15:guide>
        <p15:guide id="7" pos="3912">
          <p15:clr>
            <a:srgbClr val="F26B43"/>
          </p15:clr>
        </p15:guide>
        <p15:guide id="13" pos="288" userDrawn="1">
          <p15:clr>
            <a:srgbClr val="F26B43"/>
          </p15:clr>
        </p15:guide>
        <p15:guide id="19" pos="3768">
          <p15:clr>
            <a:srgbClr val="F26B43"/>
          </p15:clr>
        </p15:guide>
        <p15:guide id="27" orient="horz" pos="4224" userDrawn="1">
          <p15:clr>
            <a:srgbClr val="F26B43"/>
          </p15:clr>
        </p15:guide>
        <p15:guide id="29" orient="horz" pos="4032" userDrawn="1">
          <p15:clr>
            <a:srgbClr val="F26B43"/>
          </p15:clr>
        </p15:guide>
        <p15:guide id="31" orient="horz" pos="607" userDrawn="1">
          <p15:clr>
            <a:srgbClr val="F26B43"/>
          </p15:clr>
        </p15:guide>
        <p15:guide id="35" orient="horz" pos="888" userDrawn="1">
          <p15:clr>
            <a:srgbClr val="F26B43"/>
          </p15:clr>
        </p15:guide>
        <p15:guide id="38" orient="horz" pos="3960" userDrawn="1">
          <p15:clr>
            <a:srgbClr val="F26B43"/>
          </p15:clr>
        </p15:guide>
        <p15:guide id="39" pos="3840" userDrawn="1">
          <p15:clr>
            <a:srgbClr val="F26B43"/>
          </p15:clr>
        </p15:guide>
        <p15:guide id="40" orient="horz"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2B9AF5-4FD7-1471-ABB0-6BB21B4243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96159B-5C24-FDDB-13AA-B9C1CB3D0D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675A6C-2676-08E0-E6E7-8C8EAED4EE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B9F4B5-F0C0-46CC-9076-3A44F04B246D}" type="datetimeFigureOut">
              <a:rPr lang="en-US" smtClean="0"/>
              <a:t>9/22/2026</a:t>
            </a:fld>
            <a:endParaRPr lang="en-US"/>
          </a:p>
        </p:txBody>
      </p:sp>
      <p:sp>
        <p:nvSpPr>
          <p:cNvPr id="5" name="Footer Placeholder 4">
            <a:extLst>
              <a:ext uri="{FF2B5EF4-FFF2-40B4-BE49-F238E27FC236}">
                <a16:creationId xmlns:a16="http://schemas.microsoft.com/office/drawing/2014/main" id="{DA9E0E9F-3D33-F2B9-2E8F-9CE2ECC419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D7536E2-E937-69B6-969A-1F674A51D5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458881-D8F4-4AF9-9813-981CEF732338}" type="slidenum">
              <a:rPr lang="en-US" smtClean="0"/>
              <a:t>‹#›</a:t>
            </a:fld>
            <a:endParaRPr lang="en-US"/>
          </a:p>
        </p:txBody>
      </p:sp>
    </p:spTree>
    <p:extLst>
      <p:ext uri="{BB962C8B-B14F-4D97-AF65-F5344CB8AC3E}">
        <p14:creationId xmlns:p14="http://schemas.microsoft.com/office/powerpoint/2010/main" val="3775958219"/>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345B017-4CE4-3C9E-6D3E-97638DFC8F07}"/>
              </a:ext>
            </a:extLst>
          </p:cNvPr>
          <p:cNvGraphicFramePr>
            <a:graphicFrameLocks noChangeAspect="1"/>
          </p:cNvGraphicFramePr>
          <p:nvPr userDrawn="1">
            <p:custDataLst>
              <p:tags r:id="rId34"/>
            </p:custDataLst>
            <p:extLst>
              <p:ext uri="{D42A27DB-BD31-4B8C-83A1-F6EECF244321}">
                <p14:modId xmlns:p14="http://schemas.microsoft.com/office/powerpoint/2010/main" val="29342203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384" imgH="385" progId="TCLayout.ActiveDocument.1">
                  <p:embed/>
                </p:oleObj>
              </mc:Choice>
              <mc:Fallback>
                <p:oleObj name="think-cell Slide" r:id="rId35" imgW="384" imgH="385" progId="TCLayout.ActiveDocument.1">
                  <p:embed/>
                  <p:pic>
                    <p:nvPicPr>
                      <p:cNvPr id="2" name="think-cell data - do not delete" hidden="1">
                        <a:extLst>
                          <a:ext uri="{FF2B5EF4-FFF2-40B4-BE49-F238E27FC236}">
                            <a16:creationId xmlns:a16="http://schemas.microsoft.com/office/drawing/2014/main" id="{E345B017-4CE4-3C9E-6D3E-97638DFC8F07}"/>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13" name="Slide Number Placeholder 3">
            <a:extLst>
              <a:ext uri="{FF2B5EF4-FFF2-40B4-BE49-F238E27FC236}">
                <a16:creationId xmlns:a16="http://schemas.microsoft.com/office/drawing/2014/main" id="{7FF9FD49-FC51-8D8B-1DB0-31605FDDE68D}"/>
              </a:ext>
            </a:extLst>
          </p:cNvPr>
          <p:cNvSpPr txBox="1">
            <a:spLocks/>
          </p:cNvSpPr>
          <p:nvPr/>
        </p:nvSpPr>
        <p:spPr>
          <a:xfrm>
            <a:off x="11233150" y="6538913"/>
            <a:ext cx="387350" cy="122237"/>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D6AB713A-D976-DA4D-A71B-D71FA4B820A6}" type="slidenum">
              <a:rPr lang="en-US" sz="700" b="0" i="0" smtClean="0">
                <a:latin typeface="Noto Sans" panose="020B0502040504020204" pitchFamily="34" charset="0"/>
                <a:ea typeface="Noto Sans" panose="020B0502040504020204" pitchFamily="34" charset="0"/>
                <a:cs typeface="Noto Sans" panose="020B0502040504020204" pitchFamily="34" charset="0"/>
              </a:rPr>
              <a:pPr fontAlgn="auto">
                <a:spcBef>
                  <a:spcPts val="0"/>
                </a:spcBef>
                <a:spcAft>
                  <a:spcPts val="0"/>
                </a:spcAft>
                <a:defRPr/>
              </a:pPr>
              <a:t>‹#›</a:t>
            </a:fld>
            <a:endParaRPr lang="en-US" sz="700" b="0" i="0">
              <a:latin typeface="Noto Sans" panose="020B0502040504020204" pitchFamily="34" charset="0"/>
              <a:ea typeface="Noto Sans" panose="020B0502040504020204" pitchFamily="34" charset="0"/>
              <a:cs typeface="Noto Sans" panose="020B0502040504020204" pitchFamily="34" charset="0"/>
            </a:endParaRPr>
          </a:p>
        </p:txBody>
      </p:sp>
      <p:sp>
        <p:nvSpPr>
          <p:cNvPr id="1027" name="Object9">
            <a:extLst>
              <a:ext uri="{FF2B5EF4-FFF2-40B4-BE49-F238E27FC236}">
                <a16:creationId xmlns:a16="http://schemas.microsoft.com/office/drawing/2014/main" id="{8BA17BE8-0C49-B5BE-A8CC-8ABC91D84C42}"/>
              </a:ext>
            </a:extLst>
          </p:cNvPr>
          <p:cNvSpPr>
            <a:spLocks noChangeShapeType="1"/>
          </p:cNvSpPr>
          <p:nvPr/>
        </p:nvSpPr>
        <p:spPr bwMode="auto">
          <a:xfrm>
            <a:off x="571500" y="6357938"/>
            <a:ext cx="11049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MX" b="0" i="0">
              <a:latin typeface="Noto Sans" panose="020B0502040504020204" pitchFamily="34" charset="0"/>
            </a:endParaRPr>
          </a:p>
        </p:txBody>
      </p:sp>
      <p:sp>
        <p:nvSpPr>
          <p:cNvPr id="1028" name="Text Placeholder 2">
            <a:extLst>
              <a:ext uri="{FF2B5EF4-FFF2-40B4-BE49-F238E27FC236}">
                <a16:creationId xmlns:a16="http://schemas.microsoft.com/office/drawing/2014/main" id="{19B45B66-A933-2601-2CD9-62AEBD6AA92F}"/>
              </a:ext>
            </a:extLst>
          </p:cNvPr>
          <p:cNvSpPr>
            <a:spLocks noGrp="1" noChangeArrowheads="1"/>
          </p:cNvSpPr>
          <p:nvPr>
            <p:ph type="body" idx="1"/>
          </p:nvPr>
        </p:nvSpPr>
        <p:spPr bwMode="auto">
          <a:xfrm>
            <a:off x="571500" y="1609725"/>
            <a:ext cx="11049000"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MX"/>
              <a:t>Click to add text</a:t>
            </a:r>
          </a:p>
        </p:txBody>
      </p:sp>
      <p:pic>
        <p:nvPicPr>
          <p:cNvPr id="5" name="Graphic 4">
            <a:extLst>
              <a:ext uri="{FF2B5EF4-FFF2-40B4-BE49-F238E27FC236}">
                <a16:creationId xmlns:a16="http://schemas.microsoft.com/office/drawing/2014/main" id="{347D263C-8AED-405B-58CA-E2A3E4CA0F45}"/>
              </a:ext>
            </a:extLst>
          </p:cNvPr>
          <p:cNvPicPr>
            <a:picLocks noChangeAspect="1"/>
          </p:cNvPicPr>
          <p:nvPr/>
        </p:nvPicPr>
        <p:blipFill>
          <a:blip r:embed="rId37"/>
          <a:srcRect/>
          <a:stretch/>
        </p:blipFill>
        <p:spPr>
          <a:xfrm>
            <a:off x="569913" y="6501091"/>
            <a:ext cx="1382712" cy="207406"/>
          </a:xfrm>
          <a:prstGeom prst="rect">
            <a:avLst/>
          </a:prstGeom>
        </p:spPr>
      </p:pic>
    </p:spTree>
    <p:extLst>
      <p:ext uri="{BB962C8B-B14F-4D97-AF65-F5344CB8AC3E}">
        <p14:creationId xmlns:p14="http://schemas.microsoft.com/office/powerpoint/2010/main" val="2048067423"/>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 id="2147483758" r:id="rId21"/>
    <p:sldLayoutId id="2147483759" r:id="rId22"/>
    <p:sldLayoutId id="2147483760" r:id="rId23"/>
    <p:sldLayoutId id="2147483761" r:id="rId24"/>
    <p:sldLayoutId id="2147483762" r:id="rId25"/>
    <p:sldLayoutId id="2147483763" r:id="rId26"/>
    <p:sldLayoutId id="2147483764" r:id="rId27"/>
    <p:sldLayoutId id="2147483765" r:id="rId28"/>
    <p:sldLayoutId id="2147483766" r:id="rId29"/>
    <p:sldLayoutId id="2147483767" r:id="rId30"/>
    <p:sldLayoutId id="2147483768" r:id="rId31"/>
    <p:sldLayoutId id="2147483769" r:id="rId32"/>
  </p:sldLayoutIdLst>
  <p:hf hdr="0" dt="0"/>
  <p:txStyles>
    <p:titleStyle>
      <a:lvl1pPr algn="l" defTabSz="457200" rtl="0" eaLnBrk="1" fontAlgn="base" hangingPunct="1">
        <a:lnSpc>
          <a:spcPct val="80000"/>
        </a:lnSpc>
        <a:spcBef>
          <a:spcPct val="0"/>
        </a:spcBef>
        <a:spcAft>
          <a:spcPct val="0"/>
        </a:spcAft>
        <a:defRPr sz="3000" b="1" kern="1200">
          <a:solidFill>
            <a:schemeClr val="accent1"/>
          </a:solidFill>
          <a:latin typeface="+mj-lt"/>
          <a:ea typeface="+mj-ea"/>
          <a:cs typeface="+mj-cs"/>
        </a:defRPr>
      </a:lvl1pPr>
      <a:lvl2pPr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2pPr>
      <a:lvl3pPr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3pPr>
      <a:lvl4pPr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4pPr>
      <a:lvl5pPr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5pPr>
      <a:lvl6pPr marL="457200"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6pPr>
      <a:lvl7pPr marL="914400"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7pPr>
      <a:lvl8pPr marL="1371600"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8pPr>
      <a:lvl9pPr marL="1828800" algn="l" defTabSz="457200" rtl="0" eaLnBrk="1" fontAlgn="base" hangingPunct="1">
        <a:lnSpc>
          <a:spcPct val="80000"/>
        </a:lnSpc>
        <a:spcBef>
          <a:spcPct val="0"/>
        </a:spcBef>
        <a:spcAft>
          <a:spcPct val="0"/>
        </a:spcAft>
        <a:defRPr sz="3000" b="1">
          <a:solidFill>
            <a:schemeClr val="accent1"/>
          </a:solidFill>
          <a:latin typeface="Arial" panose="020B0604020202020204" pitchFamily="34" charset="0"/>
        </a:defRPr>
      </a:lvl9pPr>
    </p:titleStyle>
    <p:bodyStyle>
      <a:lvl1pPr marL="228600" indent="-228600" algn="l" defTabSz="457200" rtl="0" eaLnBrk="1" fontAlgn="base" hangingPunct="1">
        <a:spcBef>
          <a:spcPct val="0"/>
        </a:spcBef>
        <a:spcAft>
          <a:spcPts val="600"/>
        </a:spcAft>
        <a:buFont typeface="Arial"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223838" algn="l" defTabSz="457200" rtl="0" eaLnBrk="1" fontAlgn="base" hangingPunct="1">
        <a:spcBef>
          <a:spcPct val="0"/>
        </a:spcBef>
        <a:spcAft>
          <a:spcPts val="600"/>
        </a:spcAft>
        <a:buFont typeface="Arial" panose="020B0604020202020204" pitchFamily="34" charset="0"/>
        <a:buChar char="–"/>
        <a:defRPr sz="1500" kern="1200">
          <a:solidFill>
            <a:schemeClr val="tx1"/>
          </a:solidFill>
          <a:latin typeface="+mn-lt"/>
          <a:ea typeface="+mn-ea"/>
          <a:cs typeface="+mn-cs"/>
        </a:defRPr>
      </a:lvl2pPr>
      <a:lvl3pPr marL="685800" indent="-228600" algn="l" defTabSz="457200" rtl="0" eaLnBrk="1" fontAlgn="base" hangingPunct="1">
        <a:spcBef>
          <a:spcPct val="0"/>
        </a:spcBef>
        <a:spcAft>
          <a:spcPts val="600"/>
        </a:spcAft>
        <a:buFont typeface="Arial" panose="020B0604020202020204" pitchFamily="34" charset="0"/>
        <a:buChar char="•"/>
        <a:defRPr sz="1200" kern="1200">
          <a:solidFill>
            <a:schemeClr val="tx1"/>
          </a:solidFill>
          <a:latin typeface="+mn-lt"/>
          <a:ea typeface="+mn-ea"/>
          <a:cs typeface="+mn-cs"/>
        </a:defRPr>
      </a:lvl3pPr>
      <a:lvl4pPr marL="914400" indent="-223838" algn="l" defTabSz="457200" rtl="0" eaLnBrk="1" fontAlgn="base" hangingPunct="1">
        <a:spcBef>
          <a:spcPct val="0"/>
        </a:spcBef>
        <a:spcAft>
          <a:spcPts val="600"/>
        </a:spcAft>
        <a:buFont typeface="Arial" panose="020B0604020202020204" pitchFamily="34" charset="0"/>
        <a:buChar char="–"/>
        <a:defRPr sz="1200" kern="1200">
          <a:solidFill>
            <a:schemeClr val="tx1"/>
          </a:solidFill>
          <a:latin typeface="+mn-lt"/>
          <a:ea typeface="+mn-ea"/>
          <a:cs typeface="+mn-cs"/>
        </a:defRPr>
      </a:lvl4pPr>
      <a:lvl5pPr marL="1143000" indent="-228600" algn="l" defTabSz="457200" rtl="0" eaLnBrk="1" fontAlgn="base" hangingPunct="1">
        <a:spcBef>
          <a:spcPct val="0"/>
        </a:spcBef>
        <a:spcAft>
          <a:spcPts val="600"/>
        </a:spcAft>
        <a:buFont typeface="Arial" panose="020B0604020202020204" pitchFamily="34" charset="0"/>
        <a:buChar char="•"/>
        <a:defRPr sz="1200" kern="1200">
          <a:solidFill>
            <a:schemeClr val="tx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ustomXml" Target="../../customXml/item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customXml" Target="../../customXml/item49.xml"/><Relationship Id="rId1" Type="http://schemas.openxmlformats.org/officeDocument/2006/relationships/customXml" Target="../../customXml/item77.xml"/><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3.xml"/><Relationship Id="rId1" Type="http://schemas.openxmlformats.org/officeDocument/2006/relationships/customXml" Target="../../customXml/item10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 Id="rId5" Type="http://schemas.openxmlformats.org/officeDocument/2006/relationships/chart" Target="../charts/chart7.xml"/><Relationship Id="rId4" Type="http://schemas.openxmlformats.org/officeDocument/2006/relationships/chart" Target="../charts/chart6.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customXml" Target="../../customXml/item133.xml"/><Relationship Id="rId1" Type="http://schemas.openxmlformats.org/officeDocument/2006/relationships/customXml" Target="../../customXml/item166.xml"/><Relationship Id="rId5" Type="http://schemas.openxmlformats.org/officeDocument/2006/relationships/chart" Target="../charts/chart9.xml"/><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10.png"/><Relationship Id="rId2" Type="http://schemas.microsoft.com/office/2014/relationships/chartEx" Target="../charts/chartEx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customXml" Target="../../customXml/item225.xml"/><Relationship Id="rId3" Type="http://schemas.openxmlformats.org/officeDocument/2006/relationships/customXml" Target="../../customXml/item63.xml"/><Relationship Id="rId7" Type="http://schemas.openxmlformats.org/officeDocument/2006/relationships/customXml" Target="../../customXml/item248.xml"/><Relationship Id="rId2" Type="http://schemas.openxmlformats.org/officeDocument/2006/relationships/customXml" Target="../../customXml/item91.xml"/><Relationship Id="rId1" Type="http://schemas.openxmlformats.org/officeDocument/2006/relationships/customXml" Target="../../customXml/item196.xml"/><Relationship Id="rId6" Type="http://schemas.openxmlformats.org/officeDocument/2006/relationships/customXml" Target="../../customXml/item7.xml"/><Relationship Id="rId5" Type="http://schemas.openxmlformats.org/officeDocument/2006/relationships/customXml" Target="../../customXml/item270.xml"/><Relationship Id="rId10" Type="http://schemas.openxmlformats.org/officeDocument/2006/relationships/notesSlide" Target="../notesSlides/notesSlide6.xml"/><Relationship Id="rId4" Type="http://schemas.openxmlformats.org/officeDocument/2006/relationships/customXml" Target="../../customXml/item35.xml"/><Relationship Id="rId9"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ustomXml" Target="../../customXml/item181.xml"/><Relationship Id="rId7" Type="http://schemas.openxmlformats.org/officeDocument/2006/relationships/notesSlide" Target="../notesSlides/notesSlide7.xml"/><Relationship Id="rId2" Type="http://schemas.openxmlformats.org/officeDocument/2006/relationships/customXml" Target="../../customXml/item152.xml"/><Relationship Id="rId1" Type="http://schemas.openxmlformats.org/officeDocument/2006/relationships/customXml" Target="../../customXml/item119.xml"/><Relationship Id="rId6" Type="http://schemas.openxmlformats.org/officeDocument/2006/relationships/slideLayout" Target="../slideLayouts/slideLayout4.xml"/><Relationship Id="rId5" Type="http://schemas.openxmlformats.org/officeDocument/2006/relationships/customXml" Target="../../customXml/item292.xml"/><Relationship Id="rId4" Type="http://schemas.openxmlformats.org/officeDocument/2006/relationships/customXml" Target="../../customXml/item21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customXml" Target="../../customXml/item1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B297098-B32B-B763-E55F-98616A32D5C1}"/>
              </a:ext>
            </a:extLst>
          </p:cNvPr>
          <p:cNvSpPr>
            <a:spLocks noGrp="1"/>
          </p:cNvSpPr>
          <p:nvPr>
            <p:ph type="body" sz="quarter" idx="11"/>
            <p:custDataLst>
              <p:custData r:id="rId1"/>
            </p:custDataLst>
          </p:nvPr>
        </p:nvSpPr>
        <p:spPr>
          <a:xfrm>
            <a:off x="9722734" y="428400"/>
            <a:ext cx="2013266" cy="536400"/>
          </a:xfrm>
        </p:spPr>
        <p:txBody>
          <a:bodyPr/>
          <a:lstStyle/>
          <a:p>
            <a:r>
              <a:rPr lang="en-US" dirty="0"/>
              <a:t>September 24, 2026</a:t>
            </a:r>
          </a:p>
        </p:txBody>
      </p:sp>
      <p:sp>
        <p:nvSpPr>
          <p:cNvPr id="2" name="Title 1">
            <a:extLst>
              <a:ext uri="{FF2B5EF4-FFF2-40B4-BE49-F238E27FC236}">
                <a16:creationId xmlns:a16="http://schemas.microsoft.com/office/drawing/2014/main" id="{240DAD55-9F84-AFE5-E294-A50AAAD33B33}"/>
              </a:ext>
            </a:extLst>
          </p:cNvPr>
          <p:cNvSpPr>
            <a:spLocks noGrp="1"/>
          </p:cNvSpPr>
          <p:nvPr>
            <p:ph type="ctrTitle"/>
          </p:nvPr>
        </p:nvSpPr>
        <p:spPr>
          <a:xfrm>
            <a:off x="457200" y="2149018"/>
            <a:ext cx="8189089" cy="540115"/>
          </a:xfrm>
        </p:spPr>
        <p:txBody>
          <a:bodyPr/>
          <a:lstStyle/>
          <a:p>
            <a:r>
              <a:rPr lang="en-US" dirty="0"/>
              <a:t>The State of the Reinsurance Market - Evolving Market Dynamics</a:t>
            </a:r>
          </a:p>
        </p:txBody>
      </p:sp>
      <p:sp>
        <p:nvSpPr>
          <p:cNvPr id="9" name="Text Placeholder 8">
            <a:extLst>
              <a:ext uri="{FF2B5EF4-FFF2-40B4-BE49-F238E27FC236}">
                <a16:creationId xmlns:a16="http://schemas.microsoft.com/office/drawing/2014/main" id="{03A75DB0-CEAE-4C2A-0775-FEE480832017}"/>
              </a:ext>
            </a:extLst>
          </p:cNvPr>
          <p:cNvSpPr>
            <a:spLocks noGrp="1"/>
          </p:cNvSpPr>
          <p:nvPr>
            <p:ph type="body" sz="quarter" idx="10"/>
          </p:nvPr>
        </p:nvSpPr>
        <p:spPr>
          <a:xfrm>
            <a:off x="9722734" y="2751164"/>
            <a:ext cx="2013266" cy="388800"/>
          </a:xfrm>
        </p:spPr>
        <p:txBody>
          <a:bodyPr/>
          <a:lstStyle/>
          <a:p>
            <a:r>
              <a:rPr lang="en-US" dirty="0"/>
              <a:t>Will Meacock</a:t>
            </a:r>
          </a:p>
        </p:txBody>
      </p:sp>
    </p:spTree>
    <p:extLst>
      <p:ext uri="{BB962C8B-B14F-4D97-AF65-F5344CB8AC3E}">
        <p14:creationId xmlns:p14="http://schemas.microsoft.com/office/powerpoint/2010/main" val="2446082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F3CA-CD1D-F3A8-53E0-05AD2F1FEEF7}"/>
              </a:ext>
            </a:extLst>
          </p:cNvPr>
          <p:cNvSpPr>
            <a:spLocks noGrp="1"/>
          </p:cNvSpPr>
          <p:nvPr>
            <p:ph type="title"/>
          </p:nvPr>
        </p:nvSpPr>
        <p:spPr/>
        <p:txBody>
          <a:bodyPr/>
          <a:lstStyle/>
          <a:p>
            <a:r>
              <a:rPr lang="en-US"/>
              <a:t>Agenda</a:t>
            </a:r>
          </a:p>
        </p:txBody>
      </p:sp>
      <p:graphicFrame>
        <p:nvGraphicFramePr>
          <p:cNvPr id="6" name="Table 5">
            <a:extLst>
              <a:ext uri="{FF2B5EF4-FFF2-40B4-BE49-F238E27FC236}">
                <a16:creationId xmlns:a16="http://schemas.microsoft.com/office/drawing/2014/main" id="{CBB2690B-5235-6A73-60E2-F85E4BC09446}"/>
              </a:ext>
            </a:extLst>
          </p:cNvPr>
          <p:cNvGraphicFramePr>
            <a:graphicFrameLocks noGrp="1"/>
          </p:cNvGraphicFramePr>
          <p:nvPr>
            <p:extLst>
              <p:ext uri="{D42A27DB-BD31-4B8C-83A1-F6EECF244321}">
                <p14:modId xmlns:p14="http://schemas.microsoft.com/office/powerpoint/2010/main" val="2120291031"/>
              </p:ext>
            </p:extLst>
          </p:nvPr>
        </p:nvGraphicFramePr>
        <p:xfrm>
          <a:off x="6667200" y="477000"/>
          <a:ext cx="4828778" cy="4389120"/>
        </p:xfrm>
        <a:graphic>
          <a:graphicData uri="http://schemas.openxmlformats.org/drawingml/2006/table">
            <a:tbl>
              <a:tblPr firstRow="1" bandRow="1"/>
              <a:tblGrid>
                <a:gridCol w="694182">
                  <a:extLst>
                    <a:ext uri="{9D8B030D-6E8A-4147-A177-3AD203B41FA5}">
                      <a16:colId xmlns:a16="http://schemas.microsoft.com/office/drawing/2014/main" val="2243605504"/>
                    </a:ext>
                  </a:extLst>
                </a:gridCol>
                <a:gridCol w="4134596">
                  <a:extLst>
                    <a:ext uri="{9D8B030D-6E8A-4147-A177-3AD203B41FA5}">
                      <a16:colId xmlns:a16="http://schemas.microsoft.com/office/drawing/2014/main" val="2593177168"/>
                    </a:ext>
                  </a:extLst>
                </a:gridCol>
              </a:tblGrid>
              <a:tr h="731520">
                <a:tc gridSpan="2">
                  <a:txBody>
                    <a:bodyPr/>
                    <a:lstStyle/>
                    <a:p>
                      <a:r>
                        <a:rPr lang="en-US" sz="2400" b="0">
                          <a:solidFill>
                            <a:schemeClr val="tx1"/>
                          </a:solidFill>
                          <a:latin typeface="+mj-lt"/>
                        </a:rPr>
                        <a:t>Market Overview</a:t>
                      </a:r>
                    </a:p>
                  </a:txBody>
                  <a:tcPr marL="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endParaRP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825286813"/>
                  </a:ext>
                </a:extLst>
              </a:tr>
              <a:tr h="731520">
                <a:tc>
                  <a:txBody>
                    <a:bodyPr/>
                    <a:lstStyle/>
                    <a:p>
                      <a:r>
                        <a:rPr lang="en-US" sz="3000" b="0">
                          <a:solidFill>
                            <a:schemeClr val="accent1"/>
                          </a:solidFill>
                          <a:latin typeface="+mj-lt"/>
                        </a:rPr>
                        <a:t>1</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r>
                        <a:rPr lang="en-US" sz="1600" b="0" dirty="0">
                          <a:solidFill>
                            <a:schemeClr val="tx1"/>
                          </a:solidFill>
                        </a:rPr>
                        <a:t>Market Cycle</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990021636"/>
                  </a:ext>
                </a:extLst>
              </a:tr>
              <a:tr h="731520">
                <a:tc>
                  <a:txBody>
                    <a:bodyPr/>
                    <a:lstStyle/>
                    <a:p>
                      <a:r>
                        <a:rPr lang="en-US" sz="3000" b="0">
                          <a:solidFill>
                            <a:schemeClr val="accent1"/>
                          </a:solidFill>
                          <a:latin typeface="+mj-lt"/>
                        </a:rPr>
                        <a:t>2</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F47"/>
                          </a:solidFill>
                          <a:effectLst/>
                          <a:uLnTx/>
                          <a:uFillTx/>
                          <a:latin typeface="Arial"/>
                          <a:ea typeface="+mn-ea"/>
                          <a:cs typeface="+mn-cs"/>
                        </a:rPr>
                        <a:t>Loss and Performance</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992960809"/>
                  </a:ext>
                </a:extLst>
              </a:tr>
              <a:tr h="731520">
                <a:tc>
                  <a:txBody>
                    <a:bodyPr/>
                    <a:lstStyle/>
                    <a:p>
                      <a:r>
                        <a:rPr lang="en-US" sz="3000" b="0">
                          <a:solidFill>
                            <a:schemeClr val="accent1"/>
                          </a:solidFill>
                          <a:latin typeface="+mj-lt"/>
                        </a:rPr>
                        <a:t>3</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F47"/>
                          </a:solidFill>
                          <a:effectLst/>
                          <a:uLnTx/>
                          <a:uFillTx/>
                          <a:latin typeface="Arial"/>
                          <a:ea typeface="+mn-ea"/>
                          <a:cs typeface="+mn-cs"/>
                        </a:rPr>
                        <a:t>Capital and Rating Agency Overview</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043325542"/>
                  </a:ext>
                </a:extLst>
              </a:tr>
              <a:tr h="731520">
                <a:tc>
                  <a:txBody>
                    <a:bodyPr/>
                    <a:lstStyle/>
                    <a:p>
                      <a:r>
                        <a:rPr lang="en-US" sz="3000" b="0" dirty="0">
                          <a:solidFill>
                            <a:schemeClr val="accent1"/>
                          </a:solidFill>
                          <a:latin typeface="+mj-lt"/>
                        </a:rPr>
                        <a:t>4</a:t>
                      </a: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F47"/>
                          </a:solidFill>
                          <a:effectLst/>
                          <a:uLnTx/>
                          <a:uFillTx/>
                          <a:latin typeface="Arial"/>
                          <a:ea typeface="+mn-ea"/>
                          <a:cs typeface="+mn-cs"/>
                        </a:rPr>
                        <a:t>Conclusion</a:t>
                      </a: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998648"/>
                  </a:ext>
                </a:extLst>
              </a:tr>
              <a:tr h="731520">
                <a:tc gridSpan="2">
                  <a:txBody>
                    <a:bodyPr/>
                    <a:lstStyle/>
                    <a:p>
                      <a:pPr marL="0" algn="l" defTabSz="457200" rtl="0" eaLnBrk="1" latinLnBrk="0" hangingPunct="1"/>
                      <a:endParaRPr lang="en-US" sz="2400" b="0" kern="1200" dirty="0">
                        <a:solidFill>
                          <a:schemeClr val="tx1"/>
                        </a:solidFill>
                        <a:latin typeface="+mj-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F47"/>
                        </a:solidFill>
                        <a:effectLst/>
                        <a:uLnTx/>
                        <a:uFillTx/>
                        <a:latin typeface="Arial"/>
                        <a:ea typeface="+mn-ea"/>
                        <a:cs typeface="+mn-cs"/>
                      </a:endParaRPr>
                    </a:p>
                  </a:txBody>
                  <a:tcPr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99889642"/>
                  </a:ext>
                </a:extLst>
              </a:tr>
            </a:tbl>
          </a:graphicData>
        </a:graphic>
      </p:graphicFrame>
    </p:spTree>
    <p:extLst>
      <p:ext uri="{BB962C8B-B14F-4D97-AF65-F5344CB8AC3E}">
        <p14:creationId xmlns:p14="http://schemas.microsoft.com/office/powerpoint/2010/main" val="1419405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Reinsurers continue to report strong returns</a:t>
            </a:r>
          </a:p>
        </p:txBody>
      </p:sp>
      <p:sp>
        <p:nvSpPr>
          <p:cNvPr id="5" name="Text Placeholder 9">
            <a:extLst>
              <a:ext uri="{FF2B5EF4-FFF2-40B4-BE49-F238E27FC236}">
                <a16:creationId xmlns:a16="http://schemas.microsoft.com/office/drawing/2014/main" id="{4874ABF8-39BB-A6CB-C994-7D2424062C94}"/>
              </a:ext>
            </a:extLst>
          </p:cNvPr>
          <p:cNvSpPr>
            <a:spLocks noGrp="1"/>
          </p:cNvSpPr>
          <p:nvPr>
            <p:ph type="body" sz="quarter" idx="12"/>
          </p:nvPr>
        </p:nvSpPr>
        <p:spPr/>
        <p:txBody>
          <a:bodyPr/>
          <a:lstStyle/>
          <a:p>
            <a:r>
              <a:rPr lang="en-US"/>
              <a:t>Strong Performance Exceeds Social Inflation and Large Loss Events in 2026</a:t>
            </a:r>
          </a:p>
        </p:txBody>
      </p:sp>
      <p:graphicFrame>
        <p:nvGraphicFramePr>
          <p:cNvPr id="8" name="Table 7"/>
          <p:cNvGraphicFramePr>
            <a:graphicFrameLocks noGrp="1"/>
          </p:cNvGraphicFramePr>
          <p:nvPr>
            <p:extLst>
              <p:ext uri="{D42A27DB-BD31-4B8C-83A1-F6EECF244321}">
                <p14:modId xmlns:p14="http://schemas.microsoft.com/office/powerpoint/2010/main" val="3370233590"/>
              </p:ext>
            </p:extLst>
          </p:nvPr>
        </p:nvGraphicFramePr>
        <p:xfrm>
          <a:off x="2423160" y="1499997"/>
          <a:ext cx="9309240" cy="4511675"/>
        </p:xfrm>
        <a:graphic>
          <a:graphicData uri="http://schemas.openxmlformats.org/drawingml/2006/table">
            <a:tbl>
              <a:tblPr firstRow="1" bandRow="1"/>
              <a:tblGrid>
                <a:gridCol w="9309240">
                  <a:extLst>
                    <a:ext uri="{9D8B030D-6E8A-4147-A177-3AD203B41FA5}">
                      <a16:colId xmlns:a16="http://schemas.microsoft.com/office/drawing/2014/main" val="2867811268"/>
                    </a:ext>
                  </a:extLst>
                </a:gridCol>
              </a:tblGrid>
              <a:tr h="831249">
                <a:tc>
                  <a:txBody>
                    <a:bodyPr/>
                    <a:lstStyle/>
                    <a:p>
                      <a:pPr marL="0" marR="0" lvl="0" indent="0" algn="l">
                        <a:lnSpc>
                          <a:spcPct val="100000"/>
                        </a:lnSpc>
                        <a:spcBef>
                          <a:spcPts val="0"/>
                        </a:spcBef>
                        <a:spcAft>
                          <a:spcPts val="0"/>
                        </a:spcAft>
                        <a:buClrTx/>
                        <a:buSzTx/>
                        <a:buNone/>
                      </a:pPr>
                      <a:r>
                        <a:rPr lang="en-US" sz="1200" b="1" i="0" u="none" strike="noStrike" kern="1200" cap="none" spc="0" normalizeH="0" baseline="0" noProof="0" dirty="0">
                          <a:ln>
                            <a:noFill/>
                          </a:ln>
                          <a:solidFill>
                            <a:srgbClr val="CB7E03"/>
                          </a:solidFill>
                          <a:effectLst/>
                          <a:uLnTx/>
                          <a:uFillTx/>
                          <a:latin typeface="Arial"/>
                        </a:rPr>
                        <a:t>Return on Equity (ROE) Remains Strong </a:t>
                      </a:r>
                      <a:endParaRPr lang="en-US" sz="1200" dirty="0">
                        <a:solidFill>
                          <a:srgbClr val="CB7E03"/>
                        </a:solidFill>
                      </a:endParaRPr>
                    </a:p>
                    <a:p>
                      <a:pPr marL="0" marR="0" lvl="0" indent="0" algn="l">
                        <a:lnSpc>
                          <a:spcPct val="100000"/>
                        </a:lnSpc>
                        <a:spcBef>
                          <a:spcPts val="0"/>
                        </a:spcBef>
                        <a:spcAft>
                          <a:spcPts val="0"/>
                        </a:spcAft>
                        <a:buClrTx/>
                        <a:buSzTx/>
                        <a:buFont typeface="Arial"/>
                        <a:buNone/>
                      </a:pPr>
                      <a:r>
                        <a:rPr lang="en-US" sz="1200" b="0" i="0" u="none" strike="noStrike" kern="1200" cap="none" spc="0" normalizeH="0" baseline="0" noProof="0" dirty="0">
                          <a:ln>
                            <a:noFill/>
                          </a:ln>
                          <a:solidFill>
                            <a:schemeClr val="tx1"/>
                          </a:solidFill>
                          <a:effectLst/>
                          <a:uLnTx/>
                          <a:uFillTx/>
                          <a:latin typeface="Arial"/>
                        </a:rPr>
                        <a:t>Strong earnings were reported in 1H26 with an ROE of 18.4%. Analysts forecast a full-year 2026 ROE of 16.7%. Reinsurers continue to generate record performance, despite softening market.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95992280"/>
                  </a:ext>
                </a:extLst>
              </a:tr>
              <a:tr h="917240">
                <a:tc>
                  <a:txBody>
                    <a:bodyPr/>
                    <a:lstStyle/>
                    <a:p>
                      <a:pPr marL="0" indent="0">
                        <a:spcAft>
                          <a:spcPts val="0"/>
                        </a:spcAft>
                        <a:buNone/>
                      </a:pPr>
                      <a:r>
                        <a:rPr lang="en-US" sz="1200" b="1" i="0" u="none" strike="noStrike" noProof="0" dirty="0">
                          <a:solidFill>
                            <a:srgbClr val="CB7E03"/>
                          </a:solidFill>
                          <a:latin typeface="Arial"/>
                        </a:rPr>
                        <a:t>Continued Strong Underwriting (UW) and Investment Income</a:t>
                      </a:r>
                      <a:endParaRPr lang="en-US" sz="1200" dirty="0">
                        <a:solidFill>
                          <a:srgbClr val="CB7E03"/>
                        </a:solidFill>
                      </a:endParaRPr>
                    </a:p>
                    <a:p>
                      <a:pPr marL="0" lvl="0" indent="0">
                        <a:spcAft>
                          <a:spcPts val="0"/>
                        </a:spcAft>
                        <a:buFont typeface="Arial"/>
                        <a:buNone/>
                      </a:pPr>
                      <a:r>
                        <a:rPr lang="en-US" sz="1200" b="0" i="0" u="none" strike="noStrike" noProof="0" dirty="0">
                          <a:solidFill>
                            <a:schemeClr val="tx1"/>
                          </a:solidFill>
                          <a:latin typeface="Arial"/>
                        </a:rPr>
                        <a:t>The Marsh Re Reinsurance Composite's Combined Ratio (CR) of 85.2% in 1H26 </a:t>
                      </a:r>
                      <a:r>
                        <a:rPr lang="en-US" sz="1200" b="0" i="0" u="none" strike="noStrike" noProof="0" dirty="0">
                          <a:solidFill>
                            <a:schemeClr val="tx1"/>
                          </a:solidFill>
                          <a:latin typeface="+mn-lt"/>
                        </a:rPr>
                        <a:t>compared to 87.6% in 2025, 89.6% in 2024 and 86.9% in</a:t>
                      </a:r>
                      <a:r>
                        <a:rPr lang="en-US" sz="1200" b="0" i="0" u="none" strike="noStrike" noProof="0" dirty="0">
                          <a:solidFill>
                            <a:schemeClr val="tx1"/>
                          </a:solidFill>
                          <a:latin typeface="Arial"/>
                        </a:rPr>
                        <a:t> 2023. The investment income contribution to earnings remains strong as higher-for-longer bond yields provide a significant tailwind.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70184169"/>
                  </a:ext>
                </a:extLst>
              </a:tr>
              <a:tr h="1100688">
                <a:tc>
                  <a:txBody>
                    <a:bodyPr/>
                    <a:lstStyle/>
                    <a:p>
                      <a:pPr marL="0" marR="0" lvl="0" indent="0" algn="l">
                        <a:lnSpc>
                          <a:spcPct val="100000"/>
                        </a:lnSpc>
                        <a:spcBef>
                          <a:spcPts val="0"/>
                        </a:spcBef>
                        <a:spcAft>
                          <a:spcPts val="0"/>
                        </a:spcAft>
                        <a:buClrTx/>
                        <a:buSzTx/>
                        <a:buNone/>
                      </a:pPr>
                      <a:r>
                        <a:rPr lang="en-US" sz="1200" b="1" i="0" u="none" strike="noStrike" noProof="0" dirty="0">
                          <a:solidFill>
                            <a:srgbClr val="CB7E03"/>
                          </a:solidFill>
                          <a:latin typeface="Arial"/>
                        </a:rPr>
                        <a:t>Catastrophe (Cat) Losses Impacted by Secondary Perils; Reinsurers Share of Losses Remains Low </a:t>
                      </a:r>
                    </a:p>
                    <a:p>
                      <a:pPr marL="0" marR="0" lvl="0" indent="0" algn="l" rtl="0" eaLnBrk="1" latinLnBrk="0" hangingPunct="1">
                        <a:lnSpc>
                          <a:spcPct val="100000"/>
                        </a:lnSpc>
                        <a:spcBef>
                          <a:spcPts val="0"/>
                        </a:spcBef>
                        <a:spcAft>
                          <a:spcPts val="0"/>
                        </a:spcAft>
                        <a:buClrTx/>
                        <a:buSzTx/>
                        <a:buFont typeface="Arial"/>
                        <a:buNone/>
                      </a:pPr>
                      <a:r>
                        <a:rPr lang="en-US" sz="1200" b="0" i="0" u="none" strike="noStrike" noProof="0" dirty="0">
                          <a:solidFill>
                            <a:schemeClr val="tx1"/>
                          </a:solidFill>
                          <a:latin typeface="+mn-lt"/>
                        </a:rPr>
                        <a:t>Worldwide, insured significant losses were $41B for 1H26, driven by Severe Convective Storm (SCS) losses in the US, falls </a:t>
                      </a:r>
                      <a:r>
                        <a:rPr lang="en-US" sz="1200" b="0" i="0" u="none" strike="noStrike" noProof="0" dirty="0">
                          <a:solidFill>
                            <a:schemeClr val="tx1"/>
                          </a:solidFill>
                          <a:latin typeface="Arial"/>
                        </a:rPr>
                        <a:t>below the five-year average. Higher </a:t>
                      </a:r>
                      <a:r>
                        <a:rPr lang="en-US" sz="1200" b="0" i="0" u="none" strike="noStrike" kern="1200" noProof="0" dirty="0">
                          <a:solidFill>
                            <a:schemeClr val="tx1"/>
                          </a:solidFill>
                          <a:latin typeface="Arial"/>
                          <a:ea typeface="+mn-ea"/>
                          <a:cs typeface="+mn-cs"/>
                        </a:rPr>
                        <a:t>attachment points and the </a:t>
                      </a:r>
                      <a:r>
                        <a:rPr lang="en-US" sz="1200" b="0" i="0" u="none" strike="noStrike" kern="1200" noProof="0" dirty="0">
                          <a:solidFill>
                            <a:schemeClr val="tx1"/>
                          </a:solidFill>
                          <a:latin typeface="+mn-lt"/>
                          <a:ea typeface="+mn-ea"/>
                          <a:cs typeface="+mn-cs"/>
                        </a:rPr>
                        <a:t>types and severity of events have kept reinsurers' share of large losses below previous </a:t>
                      </a:r>
                      <a:r>
                        <a:rPr lang="en-US" sz="1200" b="0" i="0" u="none" strike="noStrike" kern="1200" noProof="0" dirty="0">
                          <a:solidFill>
                            <a:schemeClr val="tx1"/>
                          </a:solidFill>
                          <a:latin typeface="Arial"/>
                          <a:ea typeface="+mn-ea"/>
                          <a:cs typeface="+mn-cs"/>
                        </a:rPr>
                        <a:t>levels.</a:t>
                      </a:r>
                    </a:p>
                  </a:txBody>
                  <a:tcPr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049595354"/>
                  </a:ext>
                </a:extLst>
              </a:tr>
              <a:tr h="831249">
                <a:tc>
                  <a:txBody>
                    <a:bodyPr/>
                    <a:lstStyle/>
                    <a:p>
                      <a:pPr marL="0" marR="0" lvl="0" indent="0" algn="l" rtl="0" eaLnBrk="1" fontAlgn="auto" latinLnBrk="0" hangingPunct="1">
                        <a:lnSpc>
                          <a:spcPct val="100000"/>
                        </a:lnSpc>
                        <a:spcBef>
                          <a:spcPts val="0"/>
                        </a:spcBef>
                        <a:spcAft>
                          <a:spcPts val="0"/>
                        </a:spcAft>
                        <a:buClrTx/>
                        <a:buSzTx/>
                        <a:buFontTx/>
                        <a:buNone/>
                      </a:pPr>
                      <a:r>
                        <a:rPr lang="en-US" sz="1200" b="1" i="0" u="none" strike="noStrike" kern="1200" cap="none" spc="0" normalizeH="0" baseline="0" noProof="0" dirty="0">
                          <a:ln>
                            <a:noFill/>
                          </a:ln>
                          <a:solidFill>
                            <a:srgbClr val="CB7E03"/>
                          </a:solidFill>
                          <a:effectLst/>
                          <a:uLnTx/>
                          <a:uFillTx/>
                          <a:latin typeface="+mn-lt"/>
                          <a:ea typeface="+mn-ea"/>
                          <a:cs typeface="+mn-cs"/>
                        </a:rPr>
                        <a:t>Overall Reserves</a:t>
                      </a:r>
                      <a:r>
                        <a:rPr kumimoji="0" lang="en-US" sz="1200" b="1" i="0" u="none" strike="noStrike" kern="1200" cap="none" spc="0" normalizeH="0" baseline="0" noProof="0" dirty="0">
                          <a:ln>
                            <a:noFill/>
                          </a:ln>
                          <a:solidFill>
                            <a:srgbClr val="CB7E03"/>
                          </a:solidFill>
                          <a:effectLst/>
                          <a:uLnTx/>
                          <a:uFillTx/>
                          <a:latin typeface="+mn-lt"/>
                          <a:ea typeface="+mn-ea"/>
                          <a:cs typeface="+mn-cs"/>
                        </a:rPr>
                        <a:t> </a:t>
                      </a:r>
                      <a:r>
                        <a:rPr lang="en-US" sz="1200" b="1" i="0" u="none" strike="noStrike" kern="1200" cap="none" spc="0" normalizeH="0" baseline="0" noProof="0" dirty="0">
                          <a:ln>
                            <a:noFill/>
                          </a:ln>
                          <a:solidFill>
                            <a:srgbClr val="CB7E03"/>
                          </a:solidFill>
                          <a:effectLst/>
                          <a:uLnTx/>
                          <a:uFillTx/>
                          <a:latin typeface="+mn-lt"/>
                          <a:ea typeface="+mn-ea"/>
                          <a:cs typeface="+mn-cs"/>
                        </a:rPr>
                        <a:t>Remain Adequate</a:t>
                      </a:r>
                      <a:endParaRPr kumimoji="0" lang="en-US" sz="1200" b="1" i="0" u="none" strike="noStrike" kern="1200" cap="none" spc="0" normalizeH="0" baseline="0" noProof="0" dirty="0">
                        <a:ln>
                          <a:noFill/>
                        </a:ln>
                        <a:solidFill>
                          <a:srgbClr val="CB7E03"/>
                        </a:solidFill>
                        <a:effectLst/>
                        <a:uLnTx/>
                        <a:uFillTx/>
                        <a:latin typeface="+mn-lt"/>
                        <a:ea typeface="+mn-ea"/>
                        <a:cs typeface="+mn-cs"/>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200" b="0" kern="1200" dirty="0">
                          <a:solidFill>
                            <a:schemeClr val="tx1"/>
                          </a:solidFill>
                          <a:latin typeface="+mn-lt"/>
                          <a:ea typeface="+mn-ea"/>
                          <a:cs typeface="+mn-cs"/>
                        </a:rPr>
                        <a:t>Property </a:t>
                      </a:r>
                      <a:r>
                        <a:rPr lang="en-US" sz="1200" b="0" dirty="0">
                          <a:solidFill>
                            <a:schemeClr val="tx1"/>
                          </a:solidFill>
                        </a:rPr>
                        <a:t>and short-tail lines reserve releases offset unfavorable development in liability lines.</a:t>
                      </a:r>
                    </a:p>
                  </a:txBody>
                  <a:tcPr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942047846"/>
                  </a:ext>
                </a:extLst>
              </a:tr>
              <a:tr h="831249">
                <a:tc>
                  <a:txBody>
                    <a:bodyPr/>
                    <a:lstStyle/>
                    <a:p>
                      <a:pPr marL="0" marR="0" lvl="0" indent="0" algn="l">
                        <a:lnSpc>
                          <a:spcPct val="100000"/>
                        </a:lnSpc>
                        <a:spcBef>
                          <a:spcPts val="0"/>
                        </a:spcBef>
                        <a:spcAft>
                          <a:spcPts val="0"/>
                        </a:spcAft>
                        <a:buClrTx/>
                        <a:buSzTx/>
                        <a:buNone/>
                      </a:pPr>
                      <a:r>
                        <a:rPr kumimoji="0" lang="en-US" sz="1200" b="1" i="0" u="none" strike="noStrike" kern="1200" cap="none" spc="0" normalizeH="0" baseline="0" noProof="0" dirty="0">
                          <a:ln>
                            <a:noFill/>
                          </a:ln>
                          <a:solidFill>
                            <a:srgbClr val="CB7E03"/>
                          </a:solidFill>
                          <a:effectLst/>
                          <a:uLnTx/>
                          <a:uFillTx/>
                          <a:latin typeface="Arial" panose="020B0604020202020204"/>
                          <a:ea typeface="+mn-ea"/>
                          <a:cs typeface="+mn-cs"/>
                        </a:rPr>
                        <a:t>Reinsurer Capital Continues T</a:t>
                      </a:r>
                      <a:r>
                        <a:rPr lang="en-US" sz="1200" b="1" i="0" u="none" strike="noStrike" kern="1200" cap="none" spc="0" normalizeH="0" baseline="0" noProof="0" dirty="0">
                          <a:ln>
                            <a:noFill/>
                          </a:ln>
                          <a:solidFill>
                            <a:srgbClr val="CB7E03"/>
                          </a:solidFill>
                          <a:effectLst/>
                          <a:uLnTx/>
                          <a:uFillTx/>
                          <a:latin typeface="Arial" panose="020B0604020202020204"/>
                          <a:ea typeface="+mn-ea"/>
                          <a:cs typeface="+mn-cs"/>
                        </a:rPr>
                        <a:t>o</a:t>
                      </a:r>
                      <a:r>
                        <a:rPr kumimoji="0" lang="en-US" sz="1200" b="1" i="0" u="none" strike="noStrike" kern="1200" cap="none" spc="0" normalizeH="0" baseline="0" noProof="0" dirty="0">
                          <a:ln>
                            <a:noFill/>
                          </a:ln>
                          <a:solidFill>
                            <a:srgbClr val="CB7E03"/>
                          </a:solidFill>
                          <a:effectLst/>
                          <a:uLnTx/>
                          <a:uFillTx/>
                          <a:latin typeface="Arial" panose="020B0604020202020204"/>
                          <a:ea typeface="+mn-ea"/>
                          <a:cs typeface="+mn-cs"/>
                        </a:rPr>
                        <a:t> Grow</a:t>
                      </a:r>
                      <a:endParaRPr lang="en-US" sz="1200" b="1" i="0" u="none" strike="noStrike" kern="1200" cap="none" spc="0" normalizeH="0" baseline="0" noProof="0" dirty="0">
                        <a:ln>
                          <a:noFill/>
                        </a:ln>
                        <a:solidFill>
                          <a:srgbClr val="CB7E03"/>
                        </a:solidFill>
                        <a:effectLst/>
                        <a:uLnTx/>
                        <a:uFillTx/>
                        <a:latin typeface="Arial" panose="020B0604020202020204"/>
                        <a:ea typeface="+mn-ea"/>
                        <a:cs typeface="+mn-cs"/>
                      </a:endParaRPr>
                    </a:p>
                    <a:p>
                      <a:pPr marL="0" marR="0" lvl="0" indent="0" algn="l">
                        <a:lnSpc>
                          <a:spcPct val="100000"/>
                        </a:lnSpc>
                        <a:spcBef>
                          <a:spcPts val="0"/>
                        </a:spcBef>
                        <a:spcAft>
                          <a:spcPts val="0"/>
                        </a:spcAft>
                        <a:buClrTx/>
                        <a:buSzTx/>
                        <a:buFont typeface="Arial"/>
                        <a:buNone/>
                      </a:pPr>
                      <a:r>
                        <a:rPr lang="en-US" sz="1200" b="0" i="0" u="none" strike="noStrike" kern="1200" cap="none" spc="0" normalizeH="0" baseline="0" noProof="0" dirty="0">
                          <a:ln>
                            <a:noFill/>
                          </a:ln>
                          <a:solidFill>
                            <a:schemeClr val="tx1"/>
                          </a:solidFill>
                          <a:effectLst/>
                          <a:uLnTx/>
                          <a:uFillTx/>
                          <a:latin typeface="Arial"/>
                        </a:rPr>
                        <a:t>Composite reinsurers’ capital continued to grow, creating greater available capacity and competition. Dedicated reinsurance capital is projected to increase by 6% in 2026.</a:t>
                      </a:r>
                      <a:endParaRPr lang="en-US"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718853812"/>
                  </a:ext>
                </a:extLst>
              </a:tr>
            </a:tbl>
          </a:graphicData>
        </a:graphic>
      </p:graphicFrame>
      <p:sp>
        <p:nvSpPr>
          <p:cNvPr id="16" name="Rectangle 15">
            <a:extLst>
              <a:ext uri="{FF2B5EF4-FFF2-40B4-BE49-F238E27FC236}">
                <a16:creationId xmlns:a16="http://schemas.microsoft.com/office/drawing/2014/main" id="{147DE1F1-5310-13A1-9273-8AE4C1744D2A}"/>
              </a:ext>
            </a:extLst>
          </p:cNvPr>
          <p:cNvSpPr/>
          <p:nvPr/>
        </p:nvSpPr>
        <p:spPr>
          <a:xfrm>
            <a:off x="485775" y="1499997"/>
            <a:ext cx="1836801" cy="45116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3" name="Slide Number Placeholder 2">
            <a:extLst>
              <a:ext uri="{FF2B5EF4-FFF2-40B4-BE49-F238E27FC236}">
                <a16:creationId xmlns:a16="http://schemas.microsoft.com/office/drawing/2014/main" id="{8BB51197-3470-DF7A-2E8C-9614CF64588B}"/>
              </a:ext>
            </a:extLst>
          </p:cNvPr>
          <p:cNvSpPr>
            <a:spLocks noGrp="1"/>
          </p:cNvSpPr>
          <p:nvPr>
            <p:ph type="sldNum" sz="quarter" idx="15"/>
          </p:nvPr>
        </p:nvSpPr>
        <p:spPr/>
        <p:txBody>
          <a:bodyPr/>
          <a:lstStyle/>
          <a:p>
            <a:fld id="{CC823384-2074-4C75-9031-ACAC8BCA8354}" type="slidenum">
              <a:rPr lang="en-US" smtClean="0"/>
              <a:pPr/>
              <a:t>3</a:t>
            </a:fld>
            <a:endParaRPr lang="en-US"/>
          </a:p>
        </p:txBody>
      </p:sp>
      <p:sp>
        <p:nvSpPr>
          <p:cNvPr id="10" name="Freeform 5" descr="Head with gear inside.">
            <a:extLst>
              <a:ext uri="{FF2B5EF4-FFF2-40B4-BE49-F238E27FC236}">
                <a16:creationId xmlns:a16="http://schemas.microsoft.com/office/drawing/2014/main" id="{D0C19697-C15F-6CC6-A68D-D3185ACD63ED}"/>
              </a:ext>
            </a:extLst>
          </p:cNvPr>
          <p:cNvSpPr>
            <a:spLocks noEditPoints="1"/>
          </p:cNvSpPr>
          <p:nvPr>
            <p:custDataLst>
              <p:custData r:id="rId2"/>
            </p:custDataLst>
          </p:nvPr>
        </p:nvSpPr>
        <p:spPr bwMode="auto">
          <a:xfrm>
            <a:off x="1180570" y="3519011"/>
            <a:ext cx="447211" cy="473647"/>
          </a:xfrm>
          <a:custGeom>
            <a:avLst/>
            <a:gdLst>
              <a:gd name="T0" fmla="*/ 14 w 83"/>
              <a:gd name="T1" fmla="*/ 69 h 88"/>
              <a:gd name="T2" fmla="*/ 0 w 83"/>
              <a:gd name="T3" fmla="*/ 40 h 88"/>
              <a:gd name="T4" fmla="*/ 39 w 83"/>
              <a:gd name="T5" fmla="*/ 0 h 88"/>
              <a:gd name="T6" fmla="*/ 77 w 83"/>
              <a:gd name="T7" fmla="*/ 29 h 88"/>
              <a:gd name="T8" fmla="*/ 81 w 83"/>
              <a:gd name="T9" fmla="*/ 54 h 88"/>
              <a:gd name="T10" fmla="*/ 69 w 83"/>
              <a:gd name="T11" fmla="*/ 56 h 88"/>
              <a:gd name="T12" fmla="*/ 67 w 83"/>
              <a:gd name="T13" fmla="*/ 76 h 88"/>
              <a:gd name="T14" fmla="*/ 51 w 83"/>
              <a:gd name="T15" fmla="*/ 79 h 88"/>
              <a:gd name="T16" fmla="*/ 44 w 83"/>
              <a:gd name="T17" fmla="*/ 88 h 88"/>
              <a:gd name="T18" fmla="*/ 61 w 83"/>
              <a:gd name="T19" fmla="*/ 72 h 88"/>
              <a:gd name="T20" fmla="*/ 62 w 83"/>
              <a:gd name="T21" fmla="*/ 70 h 88"/>
              <a:gd name="T22" fmla="*/ 75 w 83"/>
              <a:gd name="T23" fmla="*/ 49 h 88"/>
              <a:gd name="T24" fmla="*/ 59 w 83"/>
              <a:gd name="T25" fmla="*/ 14 h 88"/>
              <a:gd name="T26" fmla="*/ 16 w 83"/>
              <a:gd name="T27" fmla="*/ 17 h 88"/>
              <a:gd name="T28" fmla="*/ 10 w 83"/>
              <a:gd name="T29" fmla="*/ 52 h 88"/>
              <a:gd name="T30" fmla="*/ 21 w 83"/>
              <a:gd name="T31" fmla="*/ 66 h 88"/>
              <a:gd name="T32" fmla="*/ 14 w 83"/>
              <a:gd name="T33" fmla="*/ 88 h 88"/>
              <a:gd name="T34" fmla="*/ 43 w 83"/>
              <a:gd name="T35" fmla="*/ 57 h 88"/>
              <a:gd name="T36" fmla="*/ 46 w 83"/>
              <a:gd name="T37" fmla="*/ 51 h 88"/>
              <a:gd name="T38" fmla="*/ 52 w 83"/>
              <a:gd name="T39" fmla="*/ 51 h 88"/>
              <a:gd name="T40" fmla="*/ 52 w 83"/>
              <a:gd name="T41" fmla="*/ 42 h 88"/>
              <a:gd name="T42" fmla="*/ 52 w 83"/>
              <a:gd name="T43" fmla="*/ 37 h 88"/>
              <a:gd name="T44" fmla="*/ 52 w 83"/>
              <a:gd name="T45" fmla="*/ 28 h 88"/>
              <a:gd name="T46" fmla="*/ 46 w 83"/>
              <a:gd name="T47" fmla="*/ 28 h 88"/>
              <a:gd name="T48" fmla="*/ 43 w 83"/>
              <a:gd name="T49" fmla="*/ 22 h 88"/>
              <a:gd name="T50" fmla="*/ 35 w 83"/>
              <a:gd name="T51" fmla="*/ 27 h 88"/>
              <a:gd name="T52" fmla="*/ 30 w 83"/>
              <a:gd name="T53" fmla="*/ 30 h 88"/>
              <a:gd name="T54" fmla="*/ 22 w 83"/>
              <a:gd name="T55" fmla="*/ 34 h 88"/>
              <a:gd name="T56" fmla="*/ 26 w 83"/>
              <a:gd name="T57" fmla="*/ 40 h 88"/>
              <a:gd name="T58" fmla="*/ 22 w 83"/>
              <a:gd name="T59" fmla="*/ 45 h 88"/>
              <a:gd name="T60" fmla="*/ 30 w 83"/>
              <a:gd name="T61" fmla="*/ 49 h 88"/>
              <a:gd name="T62" fmla="*/ 35 w 83"/>
              <a:gd name="T63" fmla="*/ 52 h 88"/>
              <a:gd name="T64" fmla="*/ 39 w 83"/>
              <a:gd name="T65" fmla="*/ 47 h 88"/>
              <a:gd name="T66" fmla="*/ 31 w 83"/>
              <a:gd name="T67" fmla="*/ 40 h 88"/>
              <a:gd name="T68" fmla="*/ 39 w 83"/>
              <a:gd name="T69" fmla="*/ 32 h 88"/>
              <a:gd name="T70" fmla="*/ 47 w 83"/>
              <a:gd name="T71" fmla="*/ 40 h 88"/>
              <a:gd name="T72" fmla="*/ 39 w 83"/>
              <a:gd name="T73" fmla="*/ 4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3" h="88">
                <a:moveTo>
                  <a:pt x="14" y="88"/>
                </a:moveTo>
                <a:cubicBezTo>
                  <a:pt x="14" y="69"/>
                  <a:pt x="14" y="69"/>
                  <a:pt x="14" y="69"/>
                </a:cubicBezTo>
                <a:cubicBezTo>
                  <a:pt x="9" y="65"/>
                  <a:pt x="6" y="61"/>
                  <a:pt x="4" y="56"/>
                </a:cubicBezTo>
                <a:cubicBezTo>
                  <a:pt x="1" y="50"/>
                  <a:pt x="0" y="45"/>
                  <a:pt x="0" y="40"/>
                </a:cubicBezTo>
                <a:cubicBezTo>
                  <a:pt x="0" y="29"/>
                  <a:pt x="4" y="19"/>
                  <a:pt x="11" y="12"/>
                </a:cubicBezTo>
                <a:cubicBezTo>
                  <a:pt x="19" y="4"/>
                  <a:pt x="28" y="0"/>
                  <a:pt x="39" y="0"/>
                </a:cubicBezTo>
                <a:cubicBezTo>
                  <a:pt x="48" y="0"/>
                  <a:pt x="56" y="3"/>
                  <a:pt x="63" y="8"/>
                </a:cubicBezTo>
                <a:cubicBezTo>
                  <a:pt x="70" y="14"/>
                  <a:pt x="75" y="21"/>
                  <a:pt x="77" y="29"/>
                </a:cubicBezTo>
                <a:cubicBezTo>
                  <a:pt x="82" y="50"/>
                  <a:pt x="82" y="50"/>
                  <a:pt x="82" y="50"/>
                </a:cubicBezTo>
                <a:cubicBezTo>
                  <a:pt x="83" y="52"/>
                  <a:pt x="82" y="53"/>
                  <a:pt x="81" y="54"/>
                </a:cubicBezTo>
                <a:cubicBezTo>
                  <a:pt x="81" y="55"/>
                  <a:pt x="80" y="56"/>
                  <a:pt x="78" y="56"/>
                </a:cubicBezTo>
                <a:cubicBezTo>
                  <a:pt x="69" y="56"/>
                  <a:pt x="69" y="56"/>
                  <a:pt x="69" y="56"/>
                </a:cubicBezTo>
                <a:cubicBezTo>
                  <a:pt x="69" y="70"/>
                  <a:pt x="69" y="70"/>
                  <a:pt x="69" y="70"/>
                </a:cubicBezTo>
                <a:cubicBezTo>
                  <a:pt x="69" y="73"/>
                  <a:pt x="68" y="75"/>
                  <a:pt x="67" y="76"/>
                </a:cubicBezTo>
                <a:cubicBezTo>
                  <a:pt x="65" y="78"/>
                  <a:pt x="63" y="79"/>
                  <a:pt x="61" y="79"/>
                </a:cubicBezTo>
                <a:cubicBezTo>
                  <a:pt x="51" y="79"/>
                  <a:pt x="51" y="79"/>
                  <a:pt x="51" y="79"/>
                </a:cubicBezTo>
                <a:cubicBezTo>
                  <a:pt x="51" y="88"/>
                  <a:pt x="51" y="88"/>
                  <a:pt x="51" y="88"/>
                </a:cubicBezTo>
                <a:cubicBezTo>
                  <a:pt x="44" y="88"/>
                  <a:pt x="44" y="88"/>
                  <a:pt x="44" y="88"/>
                </a:cubicBezTo>
                <a:cubicBezTo>
                  <a:pt x="44" y="72"/>
                  <a:pt x="44" y="72"/>
                  <a:pt x="44" y="72"/>
                </a:cubicBezTo>
                <a:cubicBezTo>
                  <a:pt x="61" y="72"/>
                  <a:pt x="61" y="72"/>
                  <a:pt x="61" y="72"/>
                </a:cubicBezTo>
                <a:cubicBezTo>
                  <a:pt x="61" y="72"/>
                  <a:pt x="61" y="72"/>
                  <a:pt x="62" y="71"/>
                </a:cubicBezTo>
                <a:cubicBezTo>
                  <a:pt x="62" y="71"/>
                  <a:pt x="62" y="71"/>
                  <a:pt x="62" y="70"/>
                </a:cubicBezTo>
                <a:cubicBezTo>
                  <a:pt x="62" y="49"/>
                  <a:pt x="62" y="49"/>
                  <a:pt x="62" y="49"/>
                </a:cubicBezTo>
                <a:cubicBezTo>
                  <a:pt x="75" y="49"/>
                  <a:pt x="75" y="49"/>
                  <a:pt x="75" y="49"/>
                </a:cubicBezTo>
                <a:cubicBezTo>
                  <a:pt x="70" y="31"/>
                  <a:pt x="70" y="31"/>
                  <a:pt x="70" y="31"/>
                </a:cubicBezTo>
                <a:cubicBezTo>
                  <a:pt x="68" y="24"/>
                  <a:pt x="65" y="18"/>
                  <a:pt x="59" y="14"/>
                </a:cubicBezTo>
                <a:cubicBezTo>
                  <a:pt x="53" y="10"/>
                  <a:pt x="47" y="7"/>
                  <a:pt x="39" y="7"/>
                </a:cubicBezTo>
                <a:cubicBezTo>
                  <a:pt x="30" y="7"/>
                  <a:pt x="23" y="10"/>
                  <a:pt x="16" y="17"/>
                </a:cubicBezTo>
                <a:cubicBezTo>
                  <a:pt x="10" y="23"/>
                  <a:pt x="7" y="30"/>
                  <a:pt x="7" y="39"/>
                </a:cubicBezTo>
                <a:cubicBezTo>
                  <a:pt x="7" y="44"/>
                  <a:pt x="8" y="48"/>
                  <a:pt x="10" y="52"/>
                </a:cubicBezTo>
                <a:cubicBezTo>
                  <a:pt x="12" y="57"/>
                  <a:pt x="14" y="60"/>
                  <a:pt x="18" y="63"/>
                </a:cubicBezTo>
                <a:cubicBezTo>
                  <a:pt x="21" y="66"/>
                  <a:pt x="21" y="66"/>
                  <a:pt x="21" y="66"/>
                </a:cubicBezTo>
                <a:cubicBezTo>
                  <a:pt x="21" y="88"/>
                  <a:pt x="21" y="88"/>
                  <a:pt x="21" y="88"/>
                </a:cubicBezTo>
                <a:lnTo>
                  <a:pt x="14" y="88"/>
                </a:lnTo>
                <a:close/>
                <a:moveTo>
                  <a:pt x="36" y="57"/>
                </a:moveTo>
                <a:cubicBezTo>
                  <a:pt x="43" y="57"/>
                  <a:pt x="43" y="57"/>
                  <a:pt x="43" y="57"/>
                </a:cubicBezTo>
                <a:cubicBezTo>
                  <a:pt x="43" y="52"/>
                  <a:pt x="43" y="52"/>
                  <a:pt x="43" y="52"/>
                </a:cubicBezTo>
                <a:cubicBezTo>
                  <a:pt x="44" y="52"/>
                  <a:pt x="45" y="51"/>
                  <a:pt x="46" y="51"/>
                </a:cubicBezTo>
                <a:cubicBezTo>
                  <a:pt x="47" y="51"/>
                  <a:pt x="47" y="50"/>
                  <a:pt x="48" y="49"/>
                </a:cubicBezTo>
                <a:cubicBezTo>
                  <a:pt x="52" y="51"/>
                  <a:pt x="52" y="51"/>
                  <a:pt x="52" y="51"/>
                </a:cubicBezTo>
                <a:cubicBezTo>
                  <a:pt x="56" y="45"/>
                  <a:pt x="56" y="45"/>
                  <a:pt x="56" y="45"/>
                </a:cubicBezTo>
                <a:cubicBezTo>
                  <a:pt x="52" y="42"/>
                  <a:pt x="52" y="42"/>
                  <a:pt x="52" y="42"/>
                </a:cubicBezTo>
                <a:cubicBezTo>
                  <a:pt x="52" y="41"/>
                  <a:pt x="52" y="41"/>
                  <a:pt x="52" y="40"/>
                </a:cubicBezTo>
                <a:cubicBezTo>
                  <a:pt x="52" y="39"/>
                  <a:pt x="52" y="38"/>
                  <a:pt x="52" y="37"/>
                </a:cubicBezTo>
                <a:cubicBezTo>
                  <a:pt x="56" y="34"/>
                  <a:pt x="56" y="34"/>
                  <a:pt x="56" y="34"/>
                </a:cubicBezTo>
                <a:cubicBezTo>
                  <a:pt x="52" y="28"/>
                  <a:pt x="52" y="28"/>
                  <a:pt x="52" y="28"/>
                </a:cubicBezTo>
                <a:cubicBezTo>
                  <a:pt x="48" y="30"/>
                  <a:pt x="48" y="30"/>
                  <a:pt x="48" y="30"/>
                </a:cubicBezTo>
                <a:cubicBezTo>
                  <a:pt x="47" y="29"/>
                  <a:pt x="47" y="29"/>
                  <a:pt x="46" y="28"/>
                </a:cubicBezTo>
                <a:cubicBezTo>
                  <a:pt x="45" y="28"/>
                  <a:pt x="44" y="27"/>
                  <a:pt x="43" y="27"/>
                </a:cubicBezTo>
                <a:cubicBezTo>
                  <a:pt x="43" y="22"/>
                  <a:pt x="43" y="22"/>
                  <a:pt x="43" y="22"/>
                </a:cubicBezTo>
                <a:cubicBezTo>
                  <a:pt x="36" y="22"/>
                  <a:pt x="36" y="22"/>
                  <a:pt x="36" y="22"/>
                </a:cubicBezTo>
                <a:cubicBezTo>
                  <a:pt x="35" y="27"/>
                  <a:pt x="35" y="27"/>
                  <a:pt x="35" y="27"/>
                </a:cubicBezTo>
                <a:cubicBezTo>
                  <a:pt x="34" y="27"/>
                  <a:pt x="33" y="28"/>
                  <a:pt x="32" y="28"/>
                </a:cubicBezTo>
                <a:cubicBezTo>
                  <a:pt x="32" y="29"/>
                  <a:pt x="31" y="29"/>
                  <a:pt x="30" y="30"/>
                </a:cubicBezTo>
                <a:cubicBezTo>
                  <a:pt x="26" y="28"/>
                  <a:pt x="26" y="28"/>
                  <a:pt x="26" y="28"/>
                </a:cubicBezTo>
                <a:cubicBezTo>
                  <a:pt x="22" y="34"/>
                  <a:pt x="22" y="34"/>
                  <a:pt x="22" y="34"/>
                </a:cubicBezTo>
                <a:cubicBezTo>
                  <a:pt x="26" y="37"/>
                  <a:pt x="26" y="37"/>
                  <a:pt x="26" y="37"/>
                </a:cubicBezTo>
                <a:cubicBezTo>
                  <a:pt x="26" y="38"/>
                  <a:pt x="26" y="39"/>
                  <a:pt x="26" y="40"/>
                </a:cubicBezTo>
                <a:cubicBezTo>
                  <a:pt x="26" y="41"/>
                  <a:pt x="26" y="41"/>
                  <a:pt x="26" y="42"/>
                </a:cubicBezTo>
                <a:cubicBezTo>
                  <a:pt x="22" y="45"/>
                  <a:pt x="22" y="45"/>
                  <a:pt x="22" y="45"/>
                </a:cubicBezTo>
                <a:cubicBezTo>
                  <a:pt x="26" y="51"/>
                  <a:pt x="26" y="51"/>
                  <a:pt x="26" y="51"/>
                </a:cubicBezTo>
                <a:cubicBezTo>
                  <a:pt x="30" y="49"/>
                  <a:pt x="30" y="49"/>
                  <a:pt x="30" y="49"/>
                </a:cubicBezTo>
                <a:cubicBezTo>
                  <a:pt x="31" y="50"/>
                  <a:pt x="32" y="51"/>
                  <a:pt x="32" y="51"/>
                </a:cubicBezTo>
                <a:cubicBezTo>
                  <a:pt x="33" y="51"/>
                  <a:pt x="34" y="52"/>
                  <a:pt x="35" y="52"/>
                </a:cubicBezTo>
                <a:lnTo>
                  <a:pt x="36" y="57"/>
                </a:lnTo>
                <a:close/>
                <a:moveTo>
                  <a:pt x="39" y="47"/>
                </a:moveTo>
                <a:cubicBezTo>
                  <a:pt x="37" y="47"/>
                  <a:pt x="35" y="47"/>
                  <a:pt x="34" y="45"/>
                </a:cubicBezTo>
                <a:cubicBezTo>
                  <a:pt x="32" y="44"/>
                  <a:pt x="31" y="42"/>
                  <a:pt x="31" y="40"/>
                </a:cubicBezTo>
                <a:cubicBezTo>
                  <a:pt x="31" y="37"/>
                  <a:pt x="32" y="36"/>
                  <a:pt x="34" y="34"/>
                </a:cubicBezTo>
                <a:cubicBezTo>
                  <a:pt x="35" y="33"/>
                  <a:pt x="37" y="32"/>
                  <a:pt x="39" y="32"/>
                </a:cubicBezTo>
                <a:cubicBezTo>
                  <a:pt x="41" y="32"/>
                  <a:pt x="43" y="33"/>
                  <a:pt x="45" y="34"/>
                </a:cubicBezTo>
                <a:cubicBezTo>
                  <a:pt x="46" y="36"/>
                  <a:pt x="47" y="37"/>
                  <a:pt x="47" y="40"/>
                </a:cubicBezTo>
                <a:cubicBezTo>
                  <a:pt x="47" y="42"/>
                  <a:pt x="46" y="44"/>
                  <a:pt x="45" y="45"/>
                </a:cubicBezTo>
                <a:cubicBezTo>
                  <a:pt x="43" y="47"/>
                  <a:pt x="41" y="47"/>
                  <a:pt x="39" y="4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Tree>
    <p:custDataLst>
      <p:custData r:id="rId1"/>
    </p:custDataLst>
    <p:extLst>
      <p:ext uri="{BB962C8B-B14F-4D97-AF65-F5344CB8AC3E}">
        <p14:creationId xmlns:p14="http://schemas.microsoft.com/office/powerpoint/2010/main" val="319893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3A29D-74C9-BDFE-7399-AA204DA5B26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E0869D5-5B31-C976-FF32-52FA0941043C}"/>
              </a:ext>
            </a:extLst>
          </p:cNvPr>
          <p:cNvSpPr>
            <a:spLocks noGrp="1"/>
          </p:cNvSpPr>
          <p:nvPr>
            <p:ph type="body" sz="quarter" idx="10"/>
          </p:nvPr>
        </p:nvSpPr>
        <p:spPr/>
        <p:txBody>
          <a:bodyPr/>
          <a:lstStyle/>
          <a:p>
            <a:r>
              <a:rPr lang="en-US"/>
              <a:t>1</a:t>
            </a:r>
          </a:p>
        </p:txBody>
      </p:sp>
      <p:sp>
        <p:nvSpPr>
          <p:cNvPr id="4" name="Title 3">
            <a:extLst>
              <a:ext uri="{FF2B5EF4-FFF2-40B4-BE49-F238E27FC236}">
                <a16:creationId xmlns:a16="http://schemas.microsoft.com/office/drawing/2014/main" id="{B7AF5D30-F468-9137-40CE-E5472AA540F5}"/>
              </a:ext>
            </a:extLst>
          </p:cNvPr>
          <p:cNvSpPr>
            <a:spLocks noGrp="1"/>
          </p:cNvSpPr>
          <p:nvPr>
            <p:ph type="title"/>
          </p:nvPr>
        </p:nvSpPr>
        <p:spPr/>
        <p:txBody>
          <a:bodyPr/>
          <a:lstStyle/>
          <a:p>
            <a:r>
              <a:rPr lang="en-US" dirty="0"/>
              <a:t>Market Cycle</a:t>
            </a:r>
          </a:p>
        </p:txBody>
      </p:sp>
      <p:sp>
        <p:nvSpPr>
          <p:cNvPr id="2" name="Slide Number Placeholder 115">
            <a:extLst>
              <a:ext uri="{FF2B5EF4-FFF2-40B4-BE49-F238E27FC236}">
                <a16:creationId xmlns:a16="http://schemas.microsoft.com/office/drawing/2014/main" id="{107E8910-9773-A737-7D07-F85DCE8625D3}"/>
              </a:ext>
            </a:extLst>
          </p:cNvPr>
          <p:cNvSpPr>
            <a:spLocks noGrp="1"/>
          </p:cNvSpPr>
          <p:nvPr>
            <p:ph type="sldNum" sz="quarter" idx="15"/>
          </p:nvPr>
        </p:nvSpPr>
        <p:spPr/>
        <p:txBody>
          <a:bodyPr/>
          <a:lstStyle/>
          <a:p>
            <a:fld id="{DF66040D-6F20-4F4B-8995-856BEECD84BE}" type="slidenum">
              <a:rPr lang="en-US" smtClean="0"/>
              <a:pPr/>
              <a:t>4</a:t>
            </a:fld>
            <a:endParaRPr lang="en-US"/>
          </a:p>
        </p:txBody>
      </p:sp>
    </p:spTree>
    <p:extLst>
      <p:ext uri="{BB962C8B-B14F-4D97-AF65-F5344CB8AC3E}">
        <p14:creationId xmlns:p14="http://schemas.microsoft.com/office/powerpoint/2010/main" val="653408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7484A-B409-047F-1D54-DEC4B05E22A5}"/>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4F78F65-140D-5A94-6826-6B1EE273D20A}"/>
              </a:ext>
            </a:extLst>
          </p:cNvPr>
          <p:cNvSpPr/>
          <p:nvPr/>
        </p:nvSpPr>
        <p:spPr>
          <a:xfrm>
            <a:off x="7231728" y="1548033"/>
            <a:ext cx="594360" cy="4212503"/>
          </a:xfrm>
          <a:prstGeom prst="roundRect">
            <a:avLst/>
          </a:prstGeom>
          <a:solidFill>
            <a:schemeClr val="accent4"/>
          </a:solidFill>
          <a:ln>
            <a:no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45259EB5-3224-F22E-1B6E-A3796735E3D5}"/>
              </a:ext>
            </a:extLst>
          </p:cNvPr>
          <p:cNvSpPr/>
          <p:nvPr/>
        </p:nvSpPr>
        <p:spPr>
          <a:xfrm>
            <a:off x="5672339" y="1551858"/>
            <a:ext cx="1527170" cy="4212503"/>
          </a:xfrm>
          <a:prstGeom prst="round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Rounded Corners 6">
            <a:extLst>
              <a:ext uri="{FF2B5EF4-FFF2-40B4-BE49-F238E27FC236}">
                <a16:creationId xmlns:a16="http://schemas.microsoft.com/office/drawing/2014/main" id="{FF09BBB1-EFCE-3911-1094-6D51B0C874C7}"/>
              </a:ext>
            </a:extLst>
          </p:cNvPr>
          <p:cNvSpPr/>
          <p:nvPr/>
        </p:nvSpPr>
        <p:spPr>
          <a:xfrm>
            <a:off x="2643927" y="1551858"/>
            <a:ext cx="1065891" cy="4227229"/>
          </a:xfrm>
          <a:prstGeom prst="round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3" name="Chart 2">
            <a:extLst>
              <a:ext uri="{FF2B5EF4-FFF2-40B4-BE49-F238E27FC236}">
                <a16:creationId xmlns:a16="http://schemas.microsoft.com/office/drawing/2014/main" id="{D642FB5D-6AB5-969F-E6DB-045000D83EA9}"/>
              </a:ext>
            </a:extLst>
          </p:cNvPr>
          <p:cNvGraphicFramePr>
            <a:graphicFrameLocks/>
          </p:cNvGraphicFramePr>
          <p:nvPr/>
        </p:nvGraphicFramePr>
        <p:xfrm>
          <a:off x="176603" y="1668439"/>
          <a:ext cx="8103386" cy="4573805"/>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9ECB2FDF-6912-DEC1-FFE6-5F2CEE4EDD9C}"/>
              </a:ext>
            </a:extLst>
          </p:cNvPr>
          <p:cNvSpPr>
            <a:spLocks noGrp="1"/>
          </p:cNvSpPr>
          <p:nvPr>
            <p:ph type="title"/>
          </p:nvPr>
        </p:nvSpPr>
        <p:spPr/>
        <p:txBody>
          <a:bodyPr/>
          <a:lstStyle/>
          <a:p>
            <a:r>
              <a:rPr lang="en-US" sz="2600"/>
              <a:t>Re/insurance pricing responds to capacity shocks</a:t>
            </a:r>
            <a:br>
              <a:rPr lang="en-US" sz="2600"/>
            </a:br>
            <a:endParaRPr lang="en-GB" sz="2600"/>
          </a:p>
        </p:txBody>
      </p:sp>
      <p:sp>
        <p:nvSpPr>
          <p:cNvPr id="53" name="Footer Placeholder 3">
            <a:extLst>
              <a:ext uri="{FF2B5EF4-FFF2-40B4-BE49-F238E27FC236}">
                <a16:creationId xmlns:a16="http://schemas.microsoft.com/office/drawing/2014/main" id="{B6AB8A15-0B53-1C2D-C5C9-8CB344E9DCE5}"/>
              </a:ext>
            </a:extLst>
          </p:cNvPr>
          <p:cNvSpPr>
            <a:spLocks noGrp="1"/>
          </p:cNvSpPr>
          <p:nvPr>
            <p:ph type="ftr" sz="quarter" idx="14"/>
          </p:nvPr>
        </p:nvSpPr>
        <p:spPr>
          <a:xfrm>
            <a:off x="1661308" y="6634008"/>
            <a:ext cx="5343036" cy="223992"/>
          </a:xfrm>
        </p:spPr>
        <p:txBody>
          <a:bodyPr/>
          <a:lstStyle/>
          <a:p>
            <a:pPr algn="l">
              <a:spcAft>
                <a:spcPts val="0"/>
              </a:spcAft>
            </a:pPr>
            <a:r>
              <a:rPr lang="en-US"/>
              <a:t>Source: Swiss Re Sigma, Marsh Re</a:t>
            </a:r>
          </a:p>
          <a:p>
            <a:pPr algn="l">
              <a:spcAft>
                <a:spcPts val="0"/>
              </a:spcAft>
            </a:pPr>
            <a:r>
              <a:rPr lang="en-US"/>
              <a:t>Note Insurance Pricing is based on the P/C Market Index Surveys by the Council of Insurance Agents &amp; Brokers (CIAB) as of 3/31/26; Reinsurance Pricing is based on the US Property Catastrophe ROL Index published by Guy Carpenter as of 1H26; P&amp;C Insurance</a:t>
            </a:r>
          </a:p>
        </p:txBody>
      </p:sp>
      <p:sp>
        <p:nvSpPr>
          <p:cNvPr id="10" name="Text Placeholder 2">
            <a:extLst>
              <a:ext uri="{FF2B5EF4-FFF2-40B4-BE49-F238E27FC236}">
                <a16:creationId xmlns:a16="http://schemas.microsoft.com/office/drawing/2014/main" id="{E8D8F06C-B9E8-C954-B3AD-3B03441D35DE}"/>
              </a:ext>
            </a:extLst>
          </p:cNvPr>
          <p:cNvSpPr>
            <a:spLocks noGrp="1"/>
          </p:cNvSpPr>
          <p:nvPr>
            <p:ph type="body" sz="quarter" idx="12"/>
          </p:nvPr>
        </p:nvSpPr>
        <p:spPr/>
        <p:txBody>
          <a:bodyPr/>
          <a:lstStyle/>
          <a:p>
            <a:r>
              <a:rPr lang="en-US"/>
              <a:t>Insured losses, financial markets and geopolitical events interact to create uncertainty about supply, driving price spikes</a:t>
            </a:r>
          </a:p>
        </p:txBody>
      </p:sp>
      <p:sp>
        <p:nvSpPr>
          <p:cNvPr id="6" name="TextBox 5">
            <a:extLst>
              <a:ext uri="{FF2B5EF4-FFF2-40B4-BE49-F238E27FC236}">
                <a16:creationId xmlns:a16="http://schemas.microsoft.com/office/drawing/2014/main" id="{B983EA39-3582-BE7D-FD17-999B1B36A982}"/>
              </a:ext>
            </a:extLst>
          </p:cNvPr>
          <p:cNvSpPr txBox="1"/>
          <p:nvPr/>
        </p:nvSpPr>
        <p:spPr>
          <a:xfrm>
            <a:off x="7049036" y="5922561"/>
            <a:ext cx="963405" cy="24622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02020"/>
                </a:solidFill>
                <a:effectLst/>
                <a:uLnTx/>
                <a:uFillTx/>
                <a:latin typeface="Arial" panose="020B0604020202020204"/>
                <a:ea typeface="+mn-ea"/>
                <a:cs typeface="+mn-cs"/>
              </a:rPr>
              <a:t>Softening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02020"/>
                </a:solidFill>
                <a:effectLst/>
                <a:uLnTx/>
                <a:uFillTx/>
                <a:latin typeface="Arial" panose="020B0604020202020204"/>
                <a:ea typeface="+mn-ea"/>
                <a:cs typeface="+mn-cs"/>
              </a:rPr>
              <a:t>Market</a:t>
            </a:r>
          </a:p>
        </p:txBody>
      </p:sp>
      <p:sp>
        <p:nvSpPr>
          <p:cNvPr id="12" name="TextBox 11">
            <a:extLst>
              <a:ext uri="{FF2B5EF4-FFF2-40B4-BE49-F238E27FC236}">
                <a16:creationId xmlns:a16="http://schemas.microsoft.com/office/drawing/2014/main" id="{BBFEBB8B-EB06-0476-E767-BB4D36DF30DE}"/>
              </a:ext>
            </a:extLst>
          </p:cNvPr>
          <p:cNvSpPr txBox="1"/>
          <p:nvPr/>
        </p:nvSpPr>
        <p:spPr>
          <a:xfrm>
            <a:off x="5662795" y="5878335"/>
            <a:ext cx="1623060"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02020"/>
                </a:solidFill>
                <a:effectLst/>
                <a:uLnTx/>
                <a:uFillTx/>
                <a:latin typeface="Arial" panose="020B0604020202020204"/>
                <a:ea typeface="+mn-ea"/>
                <a:cs typeface="+mn-cs"/>
              </a:rPr>
              <a:t>Hard Market</a:t>
            </a:r>
          </a:p>
        </p:txBody>
      </p:sp>
      <p:sp>
        <p:nvSpPr>
          <p:cNvPr id="13" name="Right Brace 12">
            <a:extLst>
              <a:ext uri="{FF2B5EF4-FFF2-40B4-BE49-F238E27FC236}">
                <a16:creationId xmlns:a16="http://schemas.microsoft.com/office/drawing/2014/main" id="{21BA3248-4E7D-DD9E-AE6D-80B902E02BA6}"/>
              </a:ext>
            </a:extLst>
          </p:cNvPr>
          <p:cNvSpPr/>
          <p:nvPr/>
        </p:nvSpPr>
        <p:spPr>
          <a:xfrm rot="5400000">
            <a:off x="6360138" y="5009729"/>
            <a:ext cx="151572" cy="1527170"/>
          </a:xfrm>
          <a:prstGeom prst="rightBrace">
            <a:avLst>
              <a:gd name="adj1" fmla="val 0"/>
              <a:gd name="adj2" fmla="val 50000"/>
            </a:avLst>
          </a:prstGeom>
          <a:ln w="19050">
            <a:solidFill>
              <a:schemeClr val="accent6"/>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020"/>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237BB3F9-5C75-512A-5337-E8A4880A3325}"/>
              </a:ext>
            </a:extLst>
          </p:cNvPr>
          <p:cNvSpPr txBox="1"/>
          <p:nvPr/>
        </p:nvSpPr>
        <p:spPr>
          <a:xfrm>
            <a:off x="2362269" y="5878741"/>
            <a:ext cx="1623060" cy="123111"/>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202020"/>
                </a:solidFill>
                <a:effectLst/>
                <a:uLnTx/>
                <a:uFillTx/>
                <a:latin typeface="Arial" panose="020B0604020202020204"/>
                <a:ea typeface="+mn-ea"/>
                <a:cs typeface="+mn-cs"/>
              </a:rPr>
              <a:t>Soft Market</a:t>
            </a:r>
          </a:p>
        </p:txBody>
      </p:sp>
      <p:sp>
        <p:nvSpPr>
          <p:cNvPr id="15" name="Right Brace 14">
            <a:extLst>
              <a:ext uri="{FF2B5EF4-FFF2-40B4-BE49-F238E27FC236}">
                <a16:creationId xmlns:a16="http://schemas.microsoft.com/office/drawing/2014/main" id="{6FD75C49-5AF7-A387-BD69-E397A24D288C}"/>
              </a:ext>
            </a:extLst>
          </p:cNvPr>
          <p:cNvSpPr/>
          <p:nvPr/>
        </p:nvSpPr>
        <p:spPr>
          <a:xfrm rot="5400000">
            <a:off x="3075526" y="5227962"/>
            <a:ext cx="168439" cy="1146179"/>
          </a:xfrm>
          <a:prstGeom prst="rightBrace">
            <a:avLst>
              <a:gd name="adj1" fmla="val 0"/>
              <a:gd name="adj2" fmla="val 50000"/>
            </a:avLst>
          </a:prstGeom>
          <a:ln w="19050">
            <a:solidFill>
              <a:schemeClr val="accent6"/>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020"/>
              </a:solidFill>
              <a:effectLst/>
              <a:uLnTx/>
              <a:uFillTx/>
              <a:latin typeface="Arial" panose="020B0604020202020204"/>
              <a:ea typeface="+mn-ea"/>
              <a:cs typeface="+mn-cs"/>
            </a:endParaRPr>
          </a:p>
        </p:txBody>
      </p:sp>
      <p:sp>
        <p:nvSpPr>
          <p:cNvPr id="17" name="Right Brace 16">
            <a:extLst>
              <a:ext uri="{FF2B5EF4-FFF2-40B4-BE49-F238E27FC236}">
                <a16:creationId xmlns:a16="http://schemas.microsoft.com/office/drawing/2014/main" id="{89C4B73C-0B59-D36D-DD69-E1129F544EB8}"/>
              </a:ext>
            </a:extLst>
          </p:cNvPr>
          <p:cNvSpPr/>
          <p:nvPr/>
        </p:nvSpPr>
        <p:spPr>
          <a:xfrm rot="5400000">
            <a:off x="7461540" y="5484552"/>
            <a:ext cx="138097" cy="590998"/>
          </a:xfrm>
          <a:prstGeom prst="rightBrace">
            <a:avLst>
              <a:gd name="adj1" fmla="val 0"/>
              <a:gd name="adj2" fmla="val 50000"/>
            </a:avLst>
          </a:prstGeom>
          <a:ln w="19050">
            <a:solidFill>
              <a:schemeClr val="accent6"/>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02020"/>
              </a:solidFill>
              <a:effectLst/>
              <a:uLnTx/>
              <a:uFillTx/>
              <a:latin typeface="Arial" panose="020B0604020202020204"/>
              <a:ea typeface="+mn-ea"/>
              <a:cs typeface="+mn-cs"/>
            </a:endParaRPr>
          </a:p>
        </p:txBody>
      </p:sp>
      <p:sp>
        <p:nvSpPr>
          <p:cNvPr id="27" name="Oval 26">
            <a:extLst>
              <a:ext uri="{FF2B5EF4-FFF2-40B4-BE49-F238E27FC236}">
                <a16:creationId xmlns:a16="http://schemas.microsoft.com/office/drawing/2014/main" id="{75BE4D64-A4EB-5642-955C-1A5B36CFCD1C}"/>
              </a:ext>
            </a:extLst>
          </p:cNvPr>
          <p:cNvSpPr/>
          <p:nvPr/>
        </p:nvSpPr>
        <p:spPr>
          <a:xfrm>
            <a:off x="2466533" y="3851207"/>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2</a:t>
            </a:r>
          </a:p>
        </p:txBody>
      </p:sp>
      <p:sp>
        <p:nvSpPr>
          <p:cNvPr id="30" name="Oval 29">
            <a:extLst>
              <a:ext uri="{FF2B5EF4-FFF2-40B4-BE49-F238E27FC236}">
                <a16:creationId xmlns:a16="http://schemas.microsoft.com/office/drawing/2014/main" id="{0B57F67A-E271-7074-A83F-859B927CF208}"/>
              </a:ext>
            </a:extLst>
          </p:cNvPr>
          <p:cNvSpPr/>
          <p:nvPr/>
        </p:nvSpPr>
        <p:spPr>
          <a:xfrm>
            <a:off x="3160703" y="3385737"/>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3</a:t>
            </a:r>
          </a:p>
        </p:txBody>
      </p:sp>
      <p:sp>
        <p:nvSpPr>
          <p:cNvPr id="32" name="Oval 31">
            <a:extLst>
              <a:ext uri="{FF2B5EF4-FFF2-40B4-BE49-F238E27FC236}">
                <a16:creationId xmlns:a16="http://schemas.microsoft.com/office/drawing/2014/main" id="{1433D40C-3013-CCEA-31A9-C4DF3FA4592B}"/>
              </a:ext>
            </a:extLst>
          </p:cNvPr>
          <p:cNvSpPr/>
          <p:nvPr/>
        </p:nvSpPr>
        <p:spPr>
          <a:xfrm>
            <a:off x="3998247" y="3694703"/>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4</a:t>
            </a:r>
          </a:p>
        </p:txBody>
      </p:sp>
      <p:sp>
        <p:nvSpPr>
          <p:cNvPr id="34" name="Oval 33">
            <a:extLst>
              <a:ext uri="{FF2B5EF4-FFF2-40B4-BE49-F238E27FC236}">
                <a16:creationId xmlns:a16="http://schemas.microsoft.com/office/drawing/2014/main" id="{883BD121-D232-007E-960B-C68EC37044C5}"/>
              </a:ext>
            </a:extLst>
          </p:cNvPr>
          <p:cNvSpPr/>
          <p:nvPr/>
        </p:nvSpPr>
        <p:spPr>
          <a:xfrm>
            <a:off x="6452228" y="2820161"/>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5</a:t>
            </a:r>
          </a:p>
        </p:txBody>
      </p:sp>
      <p:sp>
        <p:nvSpPr>
          <p:cNvPr id="11" name="Text Placeholder 10">
            <a:extLst>
              <a:ext uri="{FF2B5EF4-FFF2-40B4-BE49-F238E27FC236}">
                <a16:creationId xmlns:a16="http://schemas.microsoft.com/office/drawing/2014/main" id="{90347235-93C1-73DB-3E49-5AFEEAA5E91C}"/>
              </a:ext>
            </a:extLst>
          </p:cNvPr>
          <p:cNvSpPr>
            <a:spLocks noGrp="1"/>
          </p:cNvSpPr>
          <p:nvPr>
            <p:ph type="body" sz="quarter" idx="16"/>
          </p:nvPr>
        </p:nvSpPr>
        <p:spPr>
          <a:xfrm>
            <a:off x="8882785" y="1209383"/>
            <a:ext cx="2954554" cy="730969"/>
          </a:xfrm>
        </p:spPr>
        <p:txBody>
          <a:bodyPr>
            <a:spAutoFit/>
          </a:bodyPr>
          <a:lstStyle/>
          <a:p>
            <a:pPr marL="0" indent="0">
              <a:spcAft>
                <a:spcPts val="300"/>
              </a:spcAft>
              <a:buNone/>
            </a:pPr>
            <a:r>
              <a:rPr lang="en-US" b="1"/>
              <a:t>2000-03 </a:t>
            </a:r>
            <a:r>
              <a:rPr lang="en-US" b="1">
                <a:solidFill>
                  <a:schemeClr val="accent5"/>
                </a:solidFill>
              </a:rPr>
              <a:t>Reserves + 9/11 + Dot-com</a:t>
            </a:r>
          </a:p>
          <a:p>
            <a:pPr marL="0" indent="0">
              <a:buNone/>
            </a:pPr>
            <a:r>
              <a:rPr lang="en-US" sz="1100"/>
              <a:t>Hard market driven by a combination of financial market disruption, reserve deficiencies and 9/11 shock</a:t>
            </a:r>
          </a:p>
        </p:txBody>
      </p:sp>
      <p:sp>
        <p:nvSpPr>
          <p:cNvPr id="20" name="Oval 19">
            <a:extLst>
              <a:ext uri="{FF2B5EF4-FFF2-40B4-BE49-F238E27FC236}">
                <a16:creationId xmlns:a16="http://schemas.microsoft.com/office/drawing/2014/main" id="{6E93987A-0AA6-0675-F947-6938B92157C1}"/>
              </a:ext>
            </a:extLst>
          </p:cNvPr>
          <p:cNvSpPr/>
          <p:nvPr/>
        </p:nvSpPr>
        <p:spPr>
          <a:xfrm>
            <a:off x="8502776" y="1225372"/>
            <a:ext cx="217090" cy="219862"/>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GB"/>
            </a:defPPr>
            <a:lvl1pPr marL="0" indent="0" algn="l" defTabSz="457200" rtl="0" eaLnBrk="1" latinLnBrk="0" hangingPunct="1">
              <a:defRPr sz="1800" kern="1200">
                <a:solidFill>
                  <a:schemeClr val="lt1"/>
                </a:solidFill>
                <a:latin typeface="+mn-lt"/>
                <a:ea typeface="+mn-ea"/>
                <a:cs typeface="+mn-cs"/>
              </a:defRPr>
            </a:lvl1pPr>
            <a:lvl2pPr marL="457200" indent="0" algn="l" defTabSz="457200" rtl="0" eaLnBrk="1" latinLnBrk="0" hangingPunct="1">
              <a:defRPr sz="1800" kern="1200">
                <a:solidFill>
                  <a:schemeClr val="lt1"/>
                </a:solidFill>
                <a:latin typeface="+mn-lt"/>
                <a:ea typeface="+mn-ea"/>
                <a:cs typeface="+mn-cs"/>
              </a:defRPr>
            </a:lvl2pPr>
            <a:lvl3pPr marL="914400" indent="0" algn="l" defTabSz="457200" rtl="0" eaLnBrk="1" latinLnBrk="0" hangingPunct="1">
              <a:defRPr sz="1800" kern="1200">
                <a:solidFill>
                  <a:schemeClr val="lt1"/>
                </a:solidFill>
                <a:latin typeface="+mn-lt"/>
                <a:ea typeface="+mn-ea"/>
                <a:cs typeface="+mn-cs"/>
              </a:defRPr>
            </a:lvl3pPr>
            <a:lvl4pPr marL="1371600" indent="0" algn="l" defTabSz="457200" rtl="0" eaLnBrk="1" latinLnBrk="0" hangingPunct="1">
              <a:defRPr sz="1800" kern="1200">
                <a:solidFill>
                  <a:schemeClr val="lt1"/>
                </a:solidFill>
                <a:latin typeface="+mn-lt"/>
                <a:ea typeface="+mn-ea"/>
                <a:cs typeface="+mn-cs"/>
              </a:defRPr>
            </a:lvl4pPr>
            <a:lvl5pPr marL="1828800" indent="0" algn="l" defTabSz="457200" rtl="0" eaLnBrk="1" latinLnBrk="0" hangingPunct="1">
              <a:defRPr sz="1800" kern="1200">
                <a:solidFill>
                  <a:schemeClr val="lt1"/>
                </a:solidFill>
                <a:latin typeface="+mn-lt"/>
                <a:ea typeface="+mn-ea"/>
                <a:cs typeface="+mn-cs"/>
              </a:defRPr>
            </a:lvl5pPr>
            <a:lvl6pPr marL="2286000" indent="0" algn="l" defTabSz="457200" rtl="0" eaLnBrk="1" latinLnBrk="0" hangingPunct="1">
              <a:defRPr sz="1800" kern="1200">
                <a:solidFill>
                  <a:schemeClr val="lt1"/>
                </a:solidFill>
                <a:latin typeface="+mn-lt"/>
                <a:ea typeface="+mn-ea"/>
                <a:cs typeface="+mn-cs"/>
              </a:defRPr>
            </a:lvl6pPr>
            <a:lvl7pPr marL="2743200" indent="0" algn="l" defTabSz="457200" rtl="0" eaLnBrk="1" latinLnBrk="0" hangingPunct="1">
              <a:defRPr sz="1800" kern="1200">
                <a:solidFill>
                  <a:schemeClr val="lt1"/>
                </a:solidFill>
                <a:latin typeface="+mn-lt"/>
                <a:ea typeface="+mn-ea"/>
                <a:cs typeface="+mn-cs"/>
              </a:defRPr>
            </a:lvl7pPr>
            <a:lvl8pPr marL="3200400" indent="0" algn="l" defTabSz="457200" rtl="0" eaLnBrk="1" latinLnBrk="0" hangingPunct="1">
              <a:defRPr sz="1800" kern="1200">
                <a:solidFill>
                  <a:schemeClr val="lt1"/>
                </a:solidFill>
                <a:latin typeface="+mn-lt"/>
                <a:ea typeface="+mn-ea"/>
                <a:cs typeface="+mn-cs"/>
              </a:defRPr>
            </a:lvl8pPr>
            <a:lvl9pPr marL="3657600" indent="0" algn="l" defTabSz="457200" rtl="0" eaLnBrk="1" latinLnBrk="0" hangingPunct="1">
              <a:defRPr sz="1800" kern="1200">
                <a:solidFill>
                  <a:schemeClr val="lt1"/>
                </a:solidFill>
                <a:latin typeface="+mn-lt"/>
                <a:ea typeface="+mn-ea"/>
                <a:cs typeface="+mn-cs"/>
              </a:defRPr>
            </a:lvl9pPr>
          </a:lstStyle>
          <a:p>
            <a:pPr algn="ctr"/>
            <a:r>
              <a:rPr lang="en-GB" sz="1400">
                <a:solidFill>
                  <a:schemeClr val="bg1"/>
                </a:solidFill>
              </a:rPr>
              <a:t>1</a:t>
            </a:r>
          </a:p>
        </p:txBody>
      </p:sp>
      <p:sp>
        <p:nvSpPr>
          <p:cNvPr id="24" name="Text Placeholder 10">
            <a:extLst>
              <a:ext uri="{FF2B5EF4-FFF2-40B4-BE49-F238E27FC236}">
                <a16:creationId xmlns:a16="http://schemas.microsoft.com/office/drawing/2014/main" id="{D1CA1BB3-136C-75BD-0CC3-BE3935B137C0}"/>
              </a:ext>
            </a:extLst>
          </p:cNvPr>
          <p:cNvSpPr txBox="1">
            <a:spLocks/>
          </p:cNvSpPr>
          <p:nvPr/>
        </p:nvSpPr>
        <p:spPr>
          <a:xfrm>
            <a:off x="8882784" y="2252395"/>
            <a:ext cx="2975175" cy="561692"/>
          </a:xfrm>
          <a:prstGeom prst="rect">
            <a:avLst/>
          </a:prstGeom>
        </p:spPr>
        <p:txBody>
          <a:bodyPr vert="horz" lIns="0" tIns="0" rIns="0" bIns="0" rtlCol="0" anchor="t">
            <a:spAutoFit/>
          </a:bodyPr>
          <a:lstStyle>
            <a:lvl1pPr marL="228600" indent="-228600" algn="l" defTabSz="457200" rtl="0" eaLnBrk="1" latinLnBrk="0" hangingPunct="1">
              <a:spcBef>
                <a:spcPts val="0"/>
              </a:spcBef>
              <a:spcAft>
                <a:spcPts val="600"/>
              </a:spcAft>
              <a:buFont typeface="Arial" panose="020B0604020202020204" pitchFamily="34" charset="0"/>
              <a:buChar char="•"/>
              <a:defRPr sz="1200" b="0" kern="1200">
                <a:solidFill>
                  <a:schemeClr val="accent4"/>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a:lstStyle>
          <a:p>
            <a:pPr marL="0" indent="0">
              <a:spcAft>
                <a:spcPts val="300"/>
              </a:spcAft>
              <a:buFont typeface="Arial" panose="020B0604020202020204" pitchFamily="34" charset="0"/>
              <a:buNone/>
            </a:pPr>
            <a:r>
              <a:rPr lang="en-US" b="1"/>
              <a:t>2005 </a:t>
            </a:r>
            <a:r>
              <a:rPr lang="en-US" b="1">
                <a:solidFill>
                  <a:schemeClr val="accent5"/>
                </a:solidFill>
              </a:rPr>
              <a:t>Hurricanes KRW</a:t>
            </a:r>
          </a:p>
          <a:p>
            <a:pPr marL="0" indent="0">
              <a:buFont typeface="Arial" panose="020B0604020202020204" pitchFamily="34" charset="0"/>
              <a:buNone/>
            </a:pPr>
            <a:r>
              <a:rPr lang="en-US" sz="1100"/>
              <a:t>Watershed catastrophe year. Global capacity tightened and property-cat pricing reset sharply.</a:t>
            </a:r>
            <a:endParaRPr lang="en-US" b="1"/>
          </a:p>
        </p:txBody>
      </p:sp>
      <p:sp>
        <p:nvSpPr>
          <p:cNvPr id="28" name="Text Placeholder 10">
            <a:extLst>
              <a:ext uri="{FF2B5EF4-FFF2-40B4-BE49-F238E27FC236}">
                <a16:creationId xmlns:a16="http://schemas.microsoft.com/office/drawing/2014/main" id="{3D65793B-1A1F-78E3-175D-643F1E89E0AE}"/>
              </a:ext>
            </a:extLst>
          </p:cNvPr>
          <p:cNvSpPr txBox="1">
            <a:spLocks/>
          </p:cNvSpPr>
          <p:nvPr/>
        </p:nvSpPr>
        <p:spPr>
          <a:xfrm>
            <a:off x="8890324" y="3999865"/>
            <a:ext cx="2975175" cy="561692"/>
          </a:xfrm>
          <a:prstGeom prst="rect">
            <a:avLst/>
          </a:prstGeom>
        </p:spPr>
        <p:txBody>
          <a:bodyPr vert="horz" lIns="0" tIns="0" rIns="0" bIns="0" rtlCol="0" anchor="t">
            <a:spAutoFit/>
          </a:bodyPr>
          <a:lstStyle>
            <a:lvl1pPr marL="228600" indent="-228600" algn="l" defTabSz="457200" rtl="0" eaLnBrk="1" latinLnBrk="0" hangingPunct="1">
              <a:spcBef>
                <a:spcPts val="0"/>
              </a:spcBef>
              <a:spcAft>
                <a:spcPts val="600"/>
              </a:spcAft>
              <a:buFont typeface="Arial" panose="020B0604020202020204" pitchFamily="34" charset="0"/>
              <a:buChar char="•"/>
              <a:defRPr sz="1200" b="0" kern="1200">
                <a:solidFill>
                  <a:schemeClr val="accent4"/>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a:lstStyle>
          <a:p>
            <a:pPr marL="0" indent="0">
              <a:spcAft>
                <a:spcPts val="300"/>
              </a:spcAft>
              <a:buFont typeface="Arial" panose="020B0604020202020204" pitchFamily="34" charset="0"/>
              <a:buNone/>
            </a:pPr>
            <a:r>
              <a:rPr lang="en-US" b="1"/>
              <a:t>2011 </a:t>
            </a:r>
            <a:r>
              <a:rPr lang="en-US" b="1">
                <a:solidFill>
                  <a:schemeClr val="accent5"/>
                </a:solidFill>
              </a:rPr>
              <a:t>Japan EQ, Thailand Floods</a:t>
            </a:r>
          </a:p>
          <a:p>
            <a:pPr marL="0" indent="0">
              <a:buFont typeface="Arial" panose="020B0604020202020204" pitchFamily="34" charset="0"/>
              <a:buNone/>
            </a:pPr>
            <a:r>
              <a:rPr lang="en-US" sz="1100"/>
              <a:t>Confirmed that peak-zone severity can emerge outside the Atlantic basin supporting repricing.</a:t>
            </a:r>
            <a:endParaRPr lang="en-US" b="1"/>
          </a:p>
        </p:txBody>
      </p:sp>
      <p:sp>
        <p:nvSpPr>
          <p:cNvPr id="31" name="Text Placeholder 10">
            <a:extLst>
              <a:ext uri="{FF2B5EF4-FFF2-40B4-BE49-F238E27FC236}">
                <a16:creationId xmlns:a16="http://schemas.microsoft.com/office/drawing/2014/main" id="{83268C0E-EC4D-A374-2FB0-708788512D0B}"/>
              </a:ext>
            </a:extLst>
          </p:cNvPr>
          <p:cNvSpPr txBox="1">
            <a:spLocks/>
          </p:cNvSpPr>
          <p:nvPr/>
        </p:nvSpPr>
        <p:spPr>
          <a:xfrm>
            <a:off x="8882784" y="3126130"/>
            <a:ext cx="2975175" cy="561692"/>
          </a:xfrm>
          <a:prstGeom prst="rect">
            <a:avLst/>
          </a:prstGeom>
        </p:spPr>
        <p:txBody>
          <a:bodyPr vert="horz" lIns="0" tIns="0" rIns="0" bIns="0" rtlCol="0" anchor="t">
            <a:spAutoFit/>
          </a:bodyPr>
          <a:lstStyle>
            <a:lvl1pPr marL="228600" indent="-228600" algn="l" defTabSz="457200" rtl="0" eaLnBrk="1" latinLnBrk="0" hangingPunct="1">
              <a:spcBef>
                <a:spcPts val="0"/>
              </a:spcBef>
              <a:spcAft>
                <a:spcPts val="600"/>
              </a:spcAft>
              <a:buFont typeface="Arial" panose="020B0604020202020204" pitchFamily="34" charset="0"/>
              <a:buChar char="•"/>
              <a:defRPr sz="1200" b="0" kern="1200">
                <a:solidFill>
                  <a:schemeClr val="accent4"/>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a:lstStyle>
          <a:p>
            <a:pPr marL="0" indent="0">
              <a:spcAft>
                <a:spcPts val="300"/>
              </a:spcAft>
              <a:buFont typeface="Arial" panose="020B0604020202020204" pitchFamily="34" charset="0"/>
              <a:buNone/>
            </a:pPr>
            <a:r>
              <a:rPr lang="en-US" b="1"/>
              <a:t>2008-09 </a:t>
            </a:r>
            <a:r>
              <a:rPr lang="en-US" b="1">
                <a:solidFill>
                  <a:schemeClr val="accent5"/>
                </a:solidFill>
              </a:rPr>
              <a:t>GFC + Ike + Other Cat Events</a:t>
            </a:r>
          </a:p>
          <a:p>
            <a:pPr marL="0" indent="0">
              <a:buFont typeface="Arial" panose="020B0604020202020204" pitchFamily="34" charset="0"/>
              <a:buNone/>
            </a:pPr>
            <a:r>
              <a:rPr lang="en-US" sz="1100"/>
              <a:t>Elevated cat losses and the financial crisis tightened capacity and supported firmer pricing.</a:t>
            </a:r>
            <a:endParaRPr lang="en-US" b="1"/>
          </a:p>
        </p:txBody>
      </p:sp>
      <p:sp>
        <p:nvSpPr>
          <p:cNvPr id="35" name="Text Placeholder 10">
            <a:extLst>
              <a:ext uri="{FF2B5EF4-FFF2-40B4-BE49-F238E27FC236}">
                <a16:creationId xmlns:a16="http://schemas.microsoft.com/office/drawing/2014/main" id="{340012E4-4E91-7E9A-8B56-60AD1B6F842F}"/>
              </a:ext>
            </a:extLst>
          </p:cNvPr>
          <p:cNvSpPr txBox="1">
            <a:spLocks/>
          </p:cNvSpPr>
          <p:nvPr/>
        </p:nvSpPr>
        <p:spPr>
          <a:xfrm>
            <a:off x="8875851" y="4873600"/>
            <a:ext cx="2975175" cy="900246"/>
          </a:xfrm>
          <a:prstGeom prst="rect">
            <a:avLst/>
          </a:prstGeom>
        </p:spPr>
        <p:txBody>
          <a:bodyPr vert="horz" lIns="0" tIns="0" rIns="0" bIns="0" rtlCol="0" anchor="t">
            <a:spAutoFit/>
          </a:bodyPr>
          <a:lstStyle>
            <a:lvl1pPr marL="228600" indent="-228600" algn="l" defTabSz="457200" rtl="0" eaLnBrk="1" latinLnBrk="0" hangingPunct="1">
              <a:spcBef>
                <a:spcPts val="0"/>
              </a:spcBef>
              <a:spcAft>
                <a:spcPts val="600"/>
              </a:spcAft>
              <a:buFont typeface="Arial" panose="020B0604020202020204" pitchFamily="34" charset="0"/>
              <a:buChar char="•"/>
              <a:defRPr sz="1200" b="0" kern="1200">
                <a:solidFill>
                  <a:schemeClr val="accent4"/>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accent4"/>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a:lstStyle>
          <a:p>
            <a:pPr marL="0" indent="0">
              <a:spcAft>
                <a:spcPts val="300"/>
              </a:spcAft>
              <a:buFont typeface="Arial" panose="020B0604020202020204" pitchFamily="34" charset="0"/>
              <a:buNone/>
            </a:pPr>
            <a:r>
              <a:rPr lang="en-US" b="1"/>
              <a:t>2023 </a:t>
            </a:r>
            <a:r>
              <a:rPr lang="en-US" b="1">
                <a:solidFill>
                  <a:schemeClr val="accent5"/>
                </a:solidFill>
              </a:rPr>
              <a:t>Loss Confluence Reset</a:t>
            </a:r>
          </a:p>
          <a:p>
            <a:pPr marL="0" indent="0">
              <a:buFont typeface="Arial" panose="020B0604020202020204" pitchFamily="34" charset="0"/>
              <a:buNone/>
            </a:pPr>
            <a:r>
              <a:rPr lang="en-US" sz="1100"/>
              <a:t>A series of large hurricanes (Ian, Maria), storms (Uri),  severe convective storm aggregation, pandemic-era loss pressure and the sharp interest-rate reset drove the 1/1/23 repricing.</a:t>
            </a:r>
            <a:endParaRPr lang="en-US" b="1"/>
          </a:p>
        </p:txBody>
      </p:sp>
      <p:sp>
        <p:nvSpPr>
          <p:cNvPr id="38" name="Oval 37">
            <a:extLst>
              <a:ext uri="{FF2B5EF4-FFF2-40B4-BE49-F238E27FC236}">
                <a16:creationId xmlns:a16="http://schemas.microsoft.com/office/drawing/2014/main" id="{C9E561B6-F360-88C5-61B3-34DD97C91655}"/>
              </a:ext>
            </a:extLst>
          </p:cNvPr>
          <p:cNvSpPr/>
          <p:nvPr/>
        </p:nvSpPr>
        <p:spPr>
          <a:xfrm>
            <a:off x="8502790" y="2282621"/>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2</a:t>
            </a:r>
          </a:p>
        </p:txBody>
      </p:sp>
      <p:sp>
        <p:nvSpPr>
          <p:cNvPr id="40" name="Oval 39">
            <a:extLst>
              <a:ext uri="{FF2B5EF4-FFF2-40B4-BE49-F238E27FC236}">
                <a16:creationId xmlns:a16="http://schemas.microsoft.com/office/drawing/2014/main" id="{796F11DB-DC6C-81BF-8AAD-EB295A6BC028}"/>
              </a:ext>
            </a:extLst>
          </p:cNvPr>
          <p:cNvSpPr/>
          <p:nvPr/>
        </p:nvSpPr>
        <p:spPr>
          <a:xfrm>
            <a:off x="8502790" y="3161312"/>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3</a:t>
            </a:r>
          </a:p>
        </p:txBody>
      </p:sp>
      <p:sp>
        <p:nvSpPr>
          <p:cNvPr id="42" name="Oval 41">
            <a:extLst>
              <a:ext uri="{FF2B5EF4-FFF2-40B4-BE49-F238E27FC236}">
                <a16:creationId xmlns:a16="http://schemas.microsoft.com/office/drawing/2014/main" id="{FA6BF84C-F1CE-FF6E-6E6E-30327B39BAE7}"/>
              </a:ext>
            </a:extLst>
          </p:cNvPr>
          <p:cNvSpPr/>
          <p:nvPr/>
        </p:nvSpPr>
        <p:spPr>
          <a:xfrm>
            <a:off x="8502790" y="4040325"/>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4</a:t>
            </a:r>
          </a:p>
        </p:txBody>
      </p:sp>
      <p:sp>
        <p:nvSpPr>
          <p:cNvPr id="44" name="Oval 43">
            <a:extLst>
              <a:ext uri="{FF2B5EF4-FFF2-40B4-BE49-F238E27FC236}">
                <a16:creationId xmlns:a16="http://schemas.microsoft.com/office/drawing/2014/main" id="{7AED782E-2BA3-FADA-8E2D-A5C1E7ECB12F}"/>
              </a:ext>
            </a:extLst>
          </p:cNvPr>
          <p:cNvSpPr/>
          <p:nvPr/>
        </p:nvSpPr>
        <p:spPr>
          <a:xfrm>
            <a:off x="8502790" y="4905557"/>
            <a:ext cx="217062" cy="219876"/>
          </a:xfrm>
          <a:prstGeom prst="ellipse">
            <a:avLst/>
          </a:prstGeom>
          <a:solidFill>
            <a:schemeClr val="accent3">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solidFill>
                  <a:schemeClr val="bg1"/>
                </a:solidFill>
              </a:rPr>
              <a:t>5</a:t>
            </a:r>
          </a:p>
        </p:txBody>
      </p:sp>
    </p:spTree>
    <p:extLst>
      <p:ext uri="{BB962C8B-B14F-4D97-AF65-F5344CB8AC3E}">
        <p14:creationId xmlns:p14="http://schemas.microsoft.com/office/powerpoint/2010/main" val="325793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FA53E-4651-4F39-033A-519F492A00DD}"/>
            </a:ext>
          </a:extLst>
        </p:cNvPr>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FCB16DD6-6179-44BF-CF1A-D9CB5C5679B4}"/>
              </a:ext>
            </a:extLst>
          </p:cNvPr>
          <p:cNvGraphicFramePr>
            <a:graphicFrameLocks/>
          </p:cNvGraphicFramePr>
          <p:nvPr/>
        </p:nvGraphicFramePr>
        <p:xfrm>
          <a:off x="215746" y="1487056"/>
          <a:ext cx="7659663" cy="4559848"/>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1FA8EFA8-EEC1-1B5D-66E4-0A5797D2B287}"/>
              </a:ext>
            </a:extLst>
          </p:cNvPr>
          <p:cNvSpPr>
            <a:spLocks noGrp="1"/>
          </p:cNvSpPr>
          <p:nvPr>
            <p:ph type="title"/>
          </p:nvPr>
        </p:nvSpPr>
        <p:spPr/>
        <p:txBody>
          <a:bodyPr/>
          <a:lstStyle/>
          <a:p>
            <a:r>
              <a:rPr lang="en-GB"/>
              <a:t>Not all cycles are created equal</a:t>
            </a:r>
          </a:p>
        </p:txBody>
      </p:sp>
      <p:sp>
        <p:nvSpPr>
          <p:cNvPr id="53" name="Footer Placeholder 3">
            <a:extLst>
              <a:ext uri="{FF2B5EF4-FFF2-40B4-BE49-F238E27FC236}">
                <a16:creationId xmlns:a16="http://schemas.microsoft.com/office/drawing/2014/main" id="{D1CFBEE3-968C-55F0-A837-10CC3A29A8D4}"/>
              </a:ext>
            </a:extLst>
          </p:cNvPr>
          <p:cNvSpPr>
            <a:spLocks noGrp="1"/>
          </p:cNvSpPr>
          <p:nvPr>
            <p:ph type="ftr" sz="quarter" idx="14"/>
          </p:nvPr>
        </p:nvSpPr>
        <p:spPr>
          <a:xfrm>
            <a:off x="1691009" y="6534575"/>
            <a:ext cx="3607200" cy="154800"/>
          </a:xfrm>
        </p:spPr>
        <p:txBody>
          <a:bodyPr/>
          <a:lstStyle/>
          <a:p>
            <a:pPr algn="l">
              <a:spcAft>
                <a:spcPts val="0"/>
              </a:spcAft>
            </a:pPr>
            <a:r>
              <a:rPr lang="en-US"/>
              <a:t>Source: Marsh Re</a:t>
            </a:r>
          </a:p>
        </p:txBody>
      </p:sp>
      <p:sp>
        <p:nvSpPr>
          <p:cNvPr id="9" name="Text Placeholder 1">
            <a:extLst>
              <a:ext uri="{FF2B5EF4-FFF2-40B4-BE49-F238E27FC236}">
                <a16:creationId xmlns:a16="http://schemas.microsoft.com/office/drawing/2014/main" id="{EF3CD90A-E473-D2B3-743B-3D42FDE0C018}"/>
              </a:ext>
            </a:extLst>
          </p:cNvPr>
          <p:cNvSpPr>
            <a:spLocks noGrp="1"/>
          </p:cNvSpPr>
          <p:nvPr>
            <p:ph type="body" sz="quarter" idx="16"/>
          </p:nvPr>
        </p:nvSpPr>
        <p:spPr>
          <a:xfrm>
            <a:off x="8815632" y="1952625"/>
            <a:ext cx="2946600" cy="3336205"/>
          </a:xfrm>
        </p:spPr>
        <p:txBody>
          <a:bodyPr vert="horz" lIns="0" tIns="0" rIns="0" bIns="0" rtlCol="0" anchor="t" anchorCtr="0">
            <a:noAutofit/>
          </a:bodyPr>
          <a:lstStyle/>
          <a:p>
            <a:pPr marL="0" indent="0">
              <a:spcBef>
                <a:spcPts val="600"/>
              </a:spcBef>
              <a:buNone/>
              <a:defRPr/>
            </a:pPr>
            <a:r>
              <a:rPr lang="en-US" b="1">
                <a:solidFill>
                  <a:schemeClr val="accent5"/>
                </a:solidFill>
              </a:rPr>
              <a:t>Regional loss experience, capital flows and competition create different shapes and durations </a:t>
            </a:r>
          </a:p>
          <a:p>
            <a:pPr>
              <a:spcBef>
                <a:spcPts val="600"/>
              </a:spcBef>
              <a:defRPr/>
            </a:pPr>
            <a:r>
              <a:rPr lang="en-US"/>
              <a:t>Pricing cycles for different lines of business, regions, or even accounts are increasingly fragmented</a:t>
            </a:r>
          </a:p>
          <a:p>
            <a:pPr>
              <a:spcBef>
                <a:spcPts val="600"/>
              </a:spcBef>
              <a:defRPr/>
            </a:pPr>
            <a:r>
              <a:rPr lang="en-US"/>
              <a:t>As reinsurers allocate capacity between risks and regions to chase profit, it drives mini-cycles</a:t>
            </a:r>
          </a:p>
          <a:p>
            <a:pPr>
              <a:spcBef>
                <a:spcPts val="600"/>
              </a:spcBef>
              <a:defRPr/>
            </a:pPr>
            <a:r>
              <a:rPr lang="en-US"/>
              <a:t>Correlations still exist amongst some regions, and a significant global capital event would likely increase correlations</a:t>
            </a:r>
          </a:p>
        </p:txBody>
      </p:sp>
      <p:sp>
        <p:nvSpPr>
          <p:cNvPr id="16" name="Freeform 5" descr="Magnifying glass circle view.">
            <a:extLst>
              <a:ext uri="{FF2B5EF4-FFF2-40B4-BE49-F238E27FC236}">
                <a16:creationId xmlns:a16="http://schemas.microsoft.com/office/drawing/2014/main" id="{3D588825-FA08-2C39-05DB-7B93EDE984E7}"/>
              </a:ext>
            </a:extLst>
          </p:cNvPr>
          <p:cNvSpPr>
            <a:spLocks noChangeAspect="1" noEditPoints="1"/>
          </p:cNvSpPr>
          <p:nvPr>
            <p:custDataLst>
              <p:custData r:id="rId1"/>
            </p:custDataLst>
          </p:nvPr>
        </p:nvSpPr>
        <p:spPr bwMode="auto">
          <a:xfrm>
            <a:off x="9936776" y="904972"/>
            <a:ext cx="548640" cy="548640"/>
          </a:xfrm>
          <a:custGeom>
            <a:avLst/>
            <a:gdLst>
              <a:gd name="T0" fmla="*/ 854 w 910"/>
              <a:gd name="T1" fmla="*/ 910 h 910"/>
              <a:gd name="T2" fmla="*/ 522 w 910"/>
              <a:gd name="T3" fmla="*/ 577 h 910"/>
              <a:gd name="T4" fmla="*/ 430 w 910"/>
              <a:gd name="T5" fmla="*/ 629 h 910"/>
              <a:gd name="T6" fmla="*/ 324 w 910"/>
              <a:gd name="T7" fmla="*/ 647 h 910"/>
              <a:gd name="T8" fmla="*/ 94 w 910"/>
              <a:gd name="T9" fmla="*/ 553 h 910"/>
              <a:gd name="T10" fmla="*/ 0 w 910"/>
              <a:gd name="T11" fmla="*/ 324 h 910"/>
              <a:gd name="T12" fmla="*/ 94 w 910"/>
              <a:gd name="T13" fmla="*/ 94 h 910"/>
              <a:gd name="T14" fmla="*/ 324 w 910"/>
              <a:gd name="T15" fmla="*/ 0 h 910"/>
              <a:gd name="T16" fmla="*/ 553 w 910"/>
              <a:gd name="T17" fmla="*/ 94 h 910"/>
              <a:gd name="T18" fmla="*/ 647 w 910"/>
              <a:gd name="T19" fmla="*/ 324 h 910"/>
              <a:gd name="T20" fmla="*/ 628 w 910"/>
              <a:gd name="T21" fmla="*/ 432 h 910"/>
              <a:gd name="T22" fmla="*/ 577 w 910"/>
              <a:gd name="T23" fmla="*/ 522 h 910"/>
              <a:gd name="T24" fmla="*/ 910 w 910"/>
              <a:gd name="T25" fmla="*/ 854 h 910"/>
              <a:gd name="T26" fmla="*/ 854 w 910"/>
              <a:gd name="T27" fmla="*/ 910 h 910"/>
              <a:gd name="T28" fmla="*/ 324 w 910"/>
              <a:gd name="T29" fmla="*/ 568 h 910"/>
              <a:gd name="T30" fmla="*/ 497 w 910"/>
              <a:gd name="T31" fmla="*/ 497 h 910"/>
              <a:gd name="T32" fmla="*/ 568 w 910"/>
              <a:gd name="T33" fmla="*/ 324 h 910"/>
              <a:gd name="T34" fmla="*/ 497 w 910"/>
              <a:gd name="T35" fmla="*/ 150 h 910"/>
              <a:gd name="T36" fmla="*/ 324 w 910"/>
              <a:gd name="T37" fmla="*/ 79 h 910"/>
              <a:gd name="T38" fmla="*/ 150 w 910"/>
              <a:gd name="T39" fmla="*/ 150 h 910"/>
              <a:gd name="T40" fmla="*/ 79 w 910"/>
              <a:gd name="T41" fmla="*/ 324 h 910"/>
              <a:gd name="T42" fmla="*/ 150 w 910"/>
              <a:gd name="T43" fmla="*/ 497 h 910"/>
              <a:gd name="T44" fmla="*/ 324 w 910"/>
              <a:gd name="T45" fmla="*/ 568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0" h="910">
                <a:moveTo>
                  <a:pt x="854" y="910"/>
                </a:moveTo>
                <a:lnTo>
                  <a:pt x="522" y="577"/>
                </a:lnTo>
                <a:cubicBezTo>
                  <a:pt x="495" y="599"/>
                  <a:pt x="465" y="616"/>
                  <a:pt x="430" y="629"/>
                </a:cubicBezTo>
                <a:cubicBezTo>
                  <a:pt x="396" y="641"/>
                  <a:pt x="360" y="647"/>
                  <a:pt x="324" y="647"/>
                </a:cubicBezTo>
                <a:cubicBezTo>
                  <a:pt x="233" y="647"/>
                  <a:pt x="157" y="616"/>
                  <a:pt x="94" y="553"/>
                </a:cubicBezTo>
                <a:cubicBezTo>
                  <a:pt x="31" y="491"/>
                  <a:pt x="0" y="414"/>
                  <a:pt x="0" y="324"/>
                </a:cubicBezTo>
                <a:cubicBezTo>
                  <a:pt x="0" y="233"/>
                  <a:pt x="31" y="157"/>
                  <a:pt x="94" y="94"/>
                </a:cubicBezTo>
                <a:cubicBezTo>
                  <a:pt x="157" y="31"/>
                  <a:pt x="233" y="0"/>
                  <a:pt x="324" y="0"/>
                </a:cubicBezTo>
                <a:cubicBezTo>
                  <a:pt x="414" y="0"/>
                  <a:pt x="491" y="31"/>
                  <a:pt x="553" y="94"/>
                </a:cubicBezTo>
                <a:cubicBezTo>
                  <a:pt x="616" y="157"/>
                  <a:pt x="647" y="233"/>
                  <a:pt x="647" y="324"/>
                </a:cubicBezTo>
                <a:cubicBezTo>
                  <a:pt x="647" y="361"/>
                  <a:pt x="641" y="398"/>
                  <a:pt x="628" y="432"/>
                </a:cubicBezTo>
                <a:cubicBezTo>
                  <a:pt x="616" y="466"/>
                  <a:pt x="599" y="496"/>
                  <a:pt x="577" y="522"/>
                </a:cubicBezTo>
                <a:lnTo>
                  <a:pt x="910" y="854"/>
                </a:lnTo>
                <a:lnTo>
                  <a:pt x="854" y="910"/>
                </a:lnTo>
                <a:close/>
                <a:moveTo>
                  <a:pt x="324" y="568"/>
                </a:moveTo>
                <a:cubicBezTo>
                  <a:pt x="392" y="568"/>
                  <a:pt x="450" y="544"/>
                  <a:pt x="497" y="497"/>
                </a:cubicBezTo>
                <a:cubicBezTo>
                  <a:pt x="544" y="450"/>
                  <a:pt x="568" y="392"/>
                  <a:pt x="568" y="324"/>
                </a:cubicBezTo>
                <a:cubicBezTo>
                  <a:pt x="568" y="255"/>
                  <a:pt x="544" y="198"/>
                  <a:pt x="497" y="150"/>
                </a:cubicBezTo>
                <a:cubicBezTo>
                  <a:pt x="450" y="103"/>
                  <a:pt x="392" y="79"/>
                  <a:pt x="324" y="79"/>
                </a:cubicBezTo>
                <a:cubicBezTo>
                  <a:pt x="255" y="79"/>
                  <a:pt x="198" y="103"/>
                  <a:pt x="150" y="150"/>
                </a:cubicBezTo>
                <a:cubicBezTo>
                  <a:pt x="103" y="198"/>
                  <a:pt x="79" y="255"/>
                  <a:pt x="79" y="324"/>
                </a:cubicBezTo>
                <a:cubicBezTo>
                  <a:pt x="79" y="392"/>
                  <a:pt x="103" y="450"/>
                  <a:pt x="150" y="497"/>
                </a:cubicBezTo>
                <a:cubicBezTo>
                  <a:pt x="198" y="544"/>
                  <a:pt x="255" y="568"/>
                  <a:pt x="324" y="56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091712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47B4-5CEB-BD02-30B5-66A7DBAA03AE}"/>
              </a:ext>
            </a:extLst>
          </p:cNvPr>
          <p:cNvSpPr>
            <a:spLocks noGrp="1"/>
          </p:cNvSpPr>
          <p:nvPr>
            <p:ph type="title"/>
          </p:nvPr>
        </p:nvSpPr>
        <p:spPr/>
        <p:txBody>
          <a:bodyPr/>
          <a:lstStyle/>
          <a:p>
            <a:r>
              <a:rPr lang="en-US" dirty="0"/>
              <a:t>Global insurance markets</a:t>
            </a:r>
          </a:p>
        </p:txBody>
      </p:sp>
      <p:sp>
        <p:nvSpPr>
          <p:cNvPr id="6" name="Slide Number Placeholder 5">
            <a:extLst>
              <a:ext uri="{FF2B5EF4-FFF2-40B4-BE49-F238E27FC236}">
                <a16:creationId xmlns:a16="http://schemas.microsoft.com/office/drawing/2014/main" id="{A1834BE0-DCAE-B008-BEEE-9B7DC0DF8AF4}"/>
              </a:ext>
            </a:extLst>
          </p:cNvPr>
          <p:cNvSpPr>
            <a:spLocks noGrp="1"/>
          </p:cNvSpPr>
          <p:nvPr>
            <p:ph type="sldNum" sz="quarter" idx="15"/>
          </p:nvPr>
        </p:nvSpPr>
        <p:spPr/>
        <p:txBody>
          <a:bodyPr/>
          <a:lstStyle/>
          <a:p>
            <a:fld id="{CC823384-2074-4C75-9031-ACAC8BCA8354}" type="slidenum">
              <a:rPr lang="en-US" smtClean="0"/>
              <a:pPr/>
              <a:t>7</a:t>
            </a:fld>
            <a:endParaRPr lang="en-US"/>
          </a:p>
        </p:txBody>
      </p:sp>
      <p:sp>
        <p:nvSpPr>
          <p:cNvPr id="3" name="Text Placeholder 2">
            <a:extLst>
              <a:ext uri="{FF2B5EF4-FFF2-40B4-BE49-F238E27FC236}">
                <a16:creationId xmlns:a16="http://schemas.microsoft.com/office/drawing/2014/main" id="{617F9422-078A-ECFF-58CC-4A79C931C233}"/>
              </a:ext>
            </a:extLst>
          </p:cNvPr>
          <p:cNvSpPr>
            <a:spLocks noGrp="1"/>
          </p:cNvSpPr>
          <p:nvPr>
            <p:ph type="body" sz="quarter" idx="12"/>
          </p:nvPr>
        </p:nvSpPr>
        <p:spPr/>
        <p:txBody>
          <a:bodyPr/>
          <a:lstStyle/>
          <a:p>
            <a:r>
              <a:rPr lang="en-US" dirty="0"/>
              <a:t>Significant capacity is currently driving competition and reducing prices</a:t>
            </a:r>
          </a:p>
        </p:txBody>
      </p:sp>
      <p:sp>
        <p:nvSpPr>
          <p:cNvPr id="21" name="Text Placeholder 20">
            <a:extLst>
              <a:ext uri="{FF2B5EF4-FFF2-40B4-BE49-F238E27FC236}">
                <a16:creationId xmlns:a16="http://schemas.microsoft.com/office/drawing/2014/main" id="{07626666-1314-7BEF-FA85-B7D5D711163D}"/>
              </a:ext>
            </a:extLst>
          </p:cNvPr>
          <p:cNvSpPr>
            <a:spLocks noGrp="1"/>
          </p:cNvSpPr>
          <p:nvPr>
            <p:ph type="body" sz="quarter" idx="16"/>
          </p:nvPr>
        </p:nvSpPr>
        <p:spPr>
          <a:xfrm>
            <a:off x="8785800" y="2312875"/>
            <a:ext cx="2946600" cy="4163525"/>
          </a:xfrm>
        </p:spPr>
        <p:txBody>
          <a:bodyPr anchor="t"/>
          <a:lstStyle/>
          <a:p>
            <a:pPr lvl="0">
              <a:defRPr/>
            </a:pPr>
            <a:r>
              <a:rPr lang="en-US">
                <a:solidFill>
                  <a:srgbClr val="CEECFF"/>
                </a:solidFill>
              </a:rPr>
              <a:t>Global commercial insurance rates </a:t>
            </a:r>
            <a:r>
              <a:rPr lang="en-US" b="1">
                <a:solidFill>
                  <a:schemeClr val="accent5"/>
                </a:solidFill>
              </a:rPr>
              <a:t>declined by 6%</a:t>
            </a:r>
            <a:r>
              <a:rPr lang="en-US">
                <a:solidFill>
                  <a:srgbClr val="CEECFF"/>
                </a:solidFill>
              </a:rPr>
              <a:t> in the second quarter of 2026, the </a:t>
            </a:r>
            <a:r>
              <a:rPr lang="en-US" b="1">
                <a:solidFill>
                  <a:schemeClr val="accent5"/>
                </a:solidFill>
              </a:rPr>
              <a:t>8 consecutive decrease </a:t>
            </a:r>
            <a:r>
              <a:rPr lang="en-US">
                <a:solidFill>
                  <a:srgbClr val="CEECFF"/>
                </a:solidFill>
              </a:rPr>
              <a:t>in the composite</a:t>
            </a:r>
          </a:p>
          <a:p>
            <a:pPr lvl="0">
              <a:defRPr/>
            </a:pPr>
            <a:endParaRPr lang="en-US">
              <a:solidFill>
                <a:srgbClr val="CEECFF"/>
              </a:solidFill>
            </a:endParaRPr>
          </a:p>
          <a:p>
            <a:pPr lvl="0">
              <a:defRPr/>
            </a:pPr>
            <a:r>
              <a:rPr lang="en-US">
                <a:solidFill>
                  <a:srgbClr val="CEECFF"/>
                </a:solidFill>
              </a:rPr>
              <a:t>A continuing increase </a:t>
            </a:r>
            <a:r>
              <a:rPr lang="en-US" b="1">
                <a:solidFill>
                  <a:schemeClr val="accent5"/>
                </a:solidFill>
              </a:rPr>
              <a:t>in insurer competition</a:t>
            </a:r>
            <a:r>
              <a:rPr lang="en-US">
                <a:solidFill>
                  <a:srgbClr val="CEECFF"/>
                </a:solidFill>
              </a:rPr>
              <a:t> was the main catalyst behind rate trends</a:t>
            </a:r>
          </a:p>
          <a:p>
            <a:pPr lvl="0">
              <a:defRPr/>
            </a:pPr>
            <a:endParaRPr lang="en-US">
              <a:solidFill>
                <a:srgbClr val="CEECFF"/>
              </a:solidFill>
            </a:endParaRPr>
          </a:p>
          <a:p>
            <a:pPr lvl="0">
              <a:defRPr/>
            </a:pPr>
            <a:r>
              <a:rPr lang="en-US">
                <a:solidFill>
                  <a:srgbClr val="CEECFF"/>
                </a:solidFill>
              </a:rPr>
              <a:t>Property rates </a:t>
            </a:r>
            <a:r>
              <a:rPr lang="en-US" b="1">
                <a:solidFill>
                  <a:schemeClr val="accent5"/>
                </a:solidFill>
              </a:rPr>
              <a:t>declined by 12%</a:t>
            </a:r>
            <a:r>
              <a:rPr lang="en-US">
                <a:solidFill>
                  <a:srgbClr val="CEECFF"/>
                </a:solidFill>
              </a:rPr>
              <a:t> globally, with rate movement varying by region. Casualty rates </a:t>
            </a:r>
            <a:r>
              <a:rPr lang="en-US" b="1">
                <a:solidFill>
                  <a:schemeClr val="accent5"/>
                </a:solidFill>
              </a:rPr>
              <a:t>increased by 2%</a:t>
            </a:r>
            <a:r>
              <a:rPr lang="en-US">
                <a:solidFill>
                  <a:srgbClr val="CEECFF"/>
                </a:solidFill>
              </a:rPr>
              <a:t> globally, led by 7% increase in</a:t>
            </a:r>
            <a:br>
              <a:rPr lang="en-US">
                <a:solidFill>
                  <a:srgbClr val="CEECFF"/>
                </a:solidFill>
              </a:rPr>
            </a:br>
            <a:r>
              <a:rPr lang="en-US">
                <a:solidFill>
                  <a:srgbClr val="CEECFF"/>
                </a:solidFill>
              </a:rPr>
              <a:t>the US.</a:t>
            </a:r>
          </a:p>
          <a:p>
            <a:pPr marL="0" indent="0">
              <a:buNone/>
            </a:pPr>
            <a:endParaRPr lang="en-US"/>
          </a:p>
        </p:txBody>
      </p:sp>
      <p:sp>
        <p:nvSpPr>
          <p:cNvPr id="22" name="Text Placeholder 21">
            <a:extLst>
              <a:ext uri="{FF2B5EF4-FFF2-40B4-BE49-F238E27FC236}">
                <a16:creationId xmlns:a16="http://schemas.microsoft.com/office/drawing/2014/main" id="{5B6796F9-20DB-6CA2-D6A1-282386268A56}"/>
              </a:ext>
            </a:extLst>
          </p:cNvPr>
          <p:cNvSpPr>
            <a:spLocks noGrp="1"/>
          </p:cNvSpPr>
          <p:nvPr>
            <p:ph type="body" sz="quarter" idx="18"/>
          </p:nvPr>
        </p:nvSpPr>
        <p:spPr>
          <a:xfrm>
            <a:off x="8785800" y="1447543"/>
            <a:ext cx="2943000" cy="441325"/>
          </a:xfrm>
        </p:spPr>
        <p:txBody>
          <a:bodyPr/>
          <a:lstStyle/>
          <a:p>
            <a:r>
              <a:rPr lang="en-US"/>
              <a:t>Commentary</a:t>
            </a:r>
          </a:p>
        </p:txBody>
      </p:sp>
      <p:cxnSp>
        <p:nvCxnSpPr>
          <p:cNvPr id="23" name="Straight Arrow Connector 22">
            <a:extLst>
              <a:ext uri="{FF2B5EF4-FFF2-40B4-BE49-F238E27FC236}">
                <a16:creationId xmlns:a16="http://schemas.microsoft.com/office/drawing/2014/main" id="{3539BF72-51D0-E6B4-F742-1459C2749C0A}"/>
              </a:ext>
            </a:extLst>
          </p:cNvPr>
          <p:cNvCxnSpPr/>
          <p:nvPr/>
        </p:nvCxnSpPr>
        <p:spPr>
          <a:xfrm>
            <a:off x="8865533" y="2138597"/>
            <a:ext cx="2938200"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sp>
        <p:nvSpPr>
          <p:cNvPr id="4" name="TextBox 3">
            <a:extLst>
              <a:ext uri="{FF2B5EF4-FFF2-40B4-BE49-F238E27FC236}">
                <a16:creationId xmlns:a16="http://schemas.microsoft.com/office/drawing/2014/main" id="{13674BCA-5598-156D-1434-86C0DA0CAA23}"/>
              </a:ext>
            </a:extLst>
          </p:cNvPr>
          <p:cNvSpPr txBox="1"/>
          <p:nvPr/>
        </p:nvSpPr>
        <p:spPr>
          <a:xfrm>
            <a:off x="1977322" y="6490041"/>
            <a:ext cx="7575874" cy="123111"/>
          </a:xfrm>
          <a:prstGeom prst="rect">
            <a:avLst/>
          </a:prstGeom>
          <a:noFill/>
        </p:spPr>
        <p:txBody>
          <a:bodyPr wrap="square" lIns="0" tIns="0" rIns="0" bIns="0" anchor="t">
            <a:spAutoFit/>
          </a:bodyPr>
          <a:lstStyle/>
          <a:p>
            <a:pPr>
              <a:defRPr/>
            </a:pPr>
            <a:r>
              <a:rPr kumimoji="0" lang="en-US" sz="800" b="0" i="0" u="none" strike="noStrike" kern="1200" cap="none" spc="0" normalizeH="0" baseline="0" noProof="0">
                <a:ln>
                  <a:noFill/>
                </a:ln>
                <a:solidFill>
                  <a:srgbClr val="000F47"/>
                </a:solidFill>
                <a:effectLst/>
                <a:uLnTx/>
                <a:uFillTx/>
                <a:latin typeface="Arial" panose="020B0604020202020204"/>
                <a:ea typeface="+mn-lt"/>
                <a:cs typeface="Arial" panose="020B0604020202020204"/>
              </a:rPr>
              <a:t>Source: Marsh Specialty and Global Placement</a:t>
            </a:r>
            <a:endParaRPr kumimoji="0" lang="en-US" sz="1800" b="0" i="0" u="none" strike="noStrike" kern="1200" cap="none" spc="0" normalizeH="0" baseline="0" noProof="0">
              <a:ln>
                <a:noFill/>
              </a:ln>
              <a:solidFill>
                <a:srgbClr val="000F47"/>
              </a:solidFill>
              <a:effectLst/>
              <a:uLnTx/>
              <a:uFillTx/>
              <a:latin typeface="Arial" panose="020B0604020202020204"/>
              <a:ea typeface="+mn-ea"/>
              <a:cs typeface="+mn-cs"/>
            </a:endParaRPr>
          </a:p>
        </p:txBody>
      </p:sp>
      <p:graphicFrame>
        <p:nvGraphicFramePr>
          <p:cNvPr id="8" name="Chart 7">
            <a:extLst>
              <a:ext uri="{FF2B5EF4-FFF2-40B4-BE49-F238E27FC236}">
                <a16:creationId xmlns:a16="http://schemas.microsoft.com/office/drawing/2014/main" id="{4E85B9A6-3CD8-0CA9-FA06-678AA05F35DB}"/>
              </a:ext>
            </a:extLst>
          </p:cNvPr>
          <p:cNvGraphicFramePr>
            <a:graphicFrameLocks/>
          </p:cNvGraphicFramePr>
          <p:nvPr>
            <p:extLst>
              <p:ext uri="{D42A27DB-BD31-4B8C-83A1-F6EECF244321}">
                <p14:modId xmlns:p14="http://schemas.microsoft.com/office/powerpoint/2010/main" val="3057746893"/>
              </p:ext>
            </p:extLst>
          </p:nvPr>
        </p:nvGraphicFramePr>
        <p:xfrm>
          <a:off x="388267" y="1411043"/>
          <a:ext cx="7832189" cy="47461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07453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FE10C-9294-D777-4001-E3159F243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1405B-8EBA-08F6-A883-FE84B52583AD}"/>
              </a:ext>
            </a:extLst>
          </p:cNvPr>
          <p:cNvSpPr>
            <a:spLocks noGrp="1"/>
          </p:cNvSpPr>
          <p:nvPr>
            <p:ph type="title"/>
          </p:nvPr>
        </p:nvSpPr>
        <p:spPr/>
        <p:txBody>
          <a:bodyPr/>
          <a:lstStyle/>
          <a:p>
            <a:r>
              <a:rPr lang="en-US"/>
              <a:t>Property Cat Rate on Line (ROL) </a:t>
            </a:r>
          </a:p>
        </p:txBody>
      </p:sp>
      <p:sp>
        <p:nvSpPr>
          <p:cNvPr id="4" name="Slide Number Placeholder 3">
            <a:extLst>
              <a:ext uri="{FF2B5EF4-FFF2-40B4-BE49-F238E27FC236}">
                <a16:creationId xmlns:a16="http://schemas.microsoft.com/office/drawing/2014/main" id="{10A5898C-AF05-C70B-C34C-4EAF05452B90}"/>
              </a:ext>
            </a:extLst>
          </p:cNvPr>
          <p:cNvSpPr>
            <a:spLocks noGrp="1"/>
          </p:cNvSpPr>
          <p:nvPr>
            <p:ph type="sldNum" sz="quarter" idx="15"/>
          </p:nvPr>
        </p:nvSpPr>
        <p:spPr/>
        <p:txBody>
          <a:bodyPr/>
          <a:lstStyle/>
          <a:p>
            <a:fld id="{CC823384-2074-4C75-9031-ACAC8BCA8354}" type="slidenum">
              <a:rPr lang="en-US" smtClean="0"/>
              <a:pPr/>
              <a:t>8</a:t>
            </a:fld>
            <a:endParaRPr lang="en-US"/>
          </a:p>
        </p:txBody>
      </p:sp>
      <p:sp>
        <p:nvSpPr>
          <p:cNvPr id="6" name="Text Placeholder 5">
            <a:extLst>
              <a:ext uri="{FF2B5EF4-FFF2-40B4-BE49-F238E27FC236}">
                <a16:creationId xmlns:a16="http://schemas.microsoft.com/office/drawing/2014/main" id="{FA8291A1-9735-6AE6-9D78-4E90C13FB3FC}"/>
              </a:ext>
            </a:extLst>
          </p:cNvPr>
          <p:cNvSpPr>
            <a:spLocks noGrp="1"/>
          </p:cNvSpPr>
          <p:nvPr>
            <p:ph type="body" sz="quarter" idx="16"/>
          </p:nvPr>
        </p:nvSpPr>
        <p:spPr/>
        <p:txBody>
          <a:bodyPr/>
          <a:lstStyle/>
          <a:p>
            <a:pPr marL="0" indent="0">
              <a:buNone/>
            </a:pPr>
            <a:r>
              <a:rPr lang="en-US" sz="1400" b="1" dirty="0">
                <a:solidFill>
                  <a:schemeClr val="accent5"/>
                </a:solidFill>
              </a:rPr>
              <a:t>ROL Trends at July 1 </a:t>
            </a:r>
          </a:p>
          <a:p>
            <a:pPr>
              <a:buClr>
                <a:schemeClr val="bg2"/>
              </a:buClr>
            </a:pPr>
            <a:r>
              <a:rPr lang="en-US" dirty="0"/>
              <a:t>The GC </a:t>
            </a:r>
            <a:r>
              <a:rPr lang="en-US" b="1" dirty="0">
                <a:solidFill>
                  <a:schemeClr val="accent5"/>
                </a:solidFill>
              </a:rPr>
              <a:t>Global Property Cat</a:t>
            </a:r>
            <a:br>
              <a:rPr lang="en-US" b="1" dirty="0"/>
            </a:br>
            <a:r>
              <a:rPr lang="en-US" b="1" dirty="0">
                <a:solidFill>
                  <a:schemeClr val="accent5"/>
                </a:solidFill>
              </a:rPr>
              <a:t>ROL Index decreased by 15.8% for </a:t>
            </a:r>
            <a:r>
              <a:rPr lang="en-US" dirty="0"/>
              <a:t>July 1 2026 renewals, reflecting a softening trend </a:t>
            </a:r>
            <a:endParaRPr lang="en-US" dirty="0">
              <a:cs typeface="Arial"/>
            </a:endParaRPr>
          </a:p>
          <a:p>
            <a:pPr>
              <a:buClr>
                <a:schemeClr val="bg2"/>
              </a:buClr>
            </a:pPr>
            <a:r>
              <a:rPr lang="en-US" b="1" dirty="0">
                <a:solidFill>
                  <a:schemeClr val="accent5"/>
                </a:solidFill>
              </a:rPr>
              <a:t>The US ROL Index decreased by 15.7%,</a:t>
            </a:r>
            <a:r>
              <a:rPr lang="en-US" dirty="0"/>
              <a:t> as cedants in North America are aggressive in price selection and continue to diversify their reinsurance panels</a:t>
            </a:r>
            <a:endParaRPr lang="en-US" dirty="0">
              <a:cs typeface="Arial"/>
            </a:endParaRPr>
          </a:p>
          <a:p>
            <a:pPr>
              <a:buClr>
                <a:schemeClr val="bg2"/>
              </a:buClr>
            </a:pPr>
            <a:r>
              <a:rPr lang="en-US" b="1" dirty="0">
                <a:solidFill>
                  <a:schemeClr val="accent5"/>
                </a:solidFill>
              </a:rPr>
              <a:t>European ROL Index decreased by an estimated 14.9%, </a:t>
            </a:r>
            <a:r>
              <a:rPr lang="en-US" dirty="0"/>
              <a:t>driven by a notable reduction in market breadth, with clients favoring a smaller panel of reinsurers and taking a more selective approach to the price discovery phase</a:t>
            </a:r>
            <a:endParaRPr lang="en-US" dirty="0">
              <a:cs typeface="Arial"/>
            </a:endParaRPr>
          </a:p>
          <a:p>
            <a:pPr>
              <a:buClr>
                <a:schemeClr val="bg2"/>
              </a:buClr>
            </a:pPr>
            <a:r>
              <a:rPr lang="en-US" b="1" dirty="0">
                <a:solidFill>
                  <a:schemeClr val="accent5"/>
                </a:solidFill>
              </a:rPr>
              <a:t>APAC ROL Index decreased by an estimated 19.4%, </a:t>
            </a:r>
            <a:r>
              <a:rPr lang="en-US" dirty="0"/>
              <a:t>with reinsurers showing flexibility to meet client pricing expectations in order to secure the market</a:t>
            </a:r>
            <a:endParaRPr lang="en-US" dirty="0">
              <a:cs typeface="Arial"/>
            </a:endParaRPr>
          </a:p>
          <a:p>
            <a:endParaRPr lang="en-US"/>
          </a:p>
        </p:txBody>
      </p:sp>
      <p:sp>
        <p:nvSpPr>
          <p:cNvPr id="7" name="Text Placeholder 6">
            <a:extLst>
              <a:ext uri="{FF2B5EF4-FFF2-40B4-BE49-F238E27FC236}">
                <a16:creationId xmlns:a16="http://schemas.microsoft.com/office/drawing/2014/main" id="{249AC75E-40DA-3F39-D9E8-FF4310A5CA2E}"/>
              </a:ext>
            </a:extLst>
          </p:cNvPr>
          <p:cNvSpPr>
            <a:spLocks noGrp="1"/>
          </p:cNvSpPr>
          <p:nvPr>
            <p:ph type="body" sz="quarter" idx="18"/>
          </p:nvPr>
        </p:nvSpPr>
        <p:spPr/>
        <p:txBody>
          <a:bodyPr/>
          <a:lstStyle/>
          <a:p>
            <a:r>
              <a:rPr lang="en-US"/>
              <a:t>Commentary</a:t>
            </a:r>
          </a:p>
        </p:txBody>
      </p:sp>
      <p:cxnSp>
        <p:nvCxnSpPr>
          <p:cNvPr id="9" name="Straight Connector 8">
            <a:extLst>
              <a:ext uri="{FF2B5EF4-FFF2-40B4-BE49-F238E27FC236}">
                <a16:creationId xmlns:a16="http://schemas.microsoft.com/office/drawing/2014/main" id="{F2EAEE64-306D-A9E9-1BCF-B11515B05309}"/>
              </a:ext>
            </a:extLst>
          </p:cNvPr>
          <p:cNvCxnSpPr>
            <a:cxnSpLocks/>
          </p:cNvCxnSpPr>
          <p:nvPr/>
        </p:nvCxnSpPr>
        <p:spPr>
          <a:xfrm>
            <a:off x="4124685" y="1068423"/>
            <a:ext cx="0" cy="4443324"/>
          </a:xfrm>
          <a:prstGeom prst="line">
            <a:avLst/>
          </a:prstGeom>
          <a:ln w="19050">
            <a:solidFill>
              <a:srgbClr val="DADADA"/>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4658407-BA90-EA3E-A933-C1ED5ACE8DEE}"/>
              </a:ext>
            </a:extLst>
          </p:cNvPr>
          <p:cNvCxnSpPr>
            <a:cxnSpLocks/>
          </p:cNvCxnSpPr>
          <p:nvPr/>
        </p:nvCxnSpPr>
        <p:spPr>
          <a:xfrm>
            <a:off x="494782" y="3341089"/>
            <a:ext cx="7267223" cy="0"/>
          </a:xfrm>
          <a:prstGeom prst="line">
            <a:avLst/>
          </a:prstGeom>
          <a:ln w="19050">
            <a:solidFill>
              <a:srgbClr val="DADADA"/>
            </a:solidFill>
          </a:ln>
          <a:effectLst/>
        </p:spPr>
        <p:style>
          <a:lnRef idx="2">
            <a:schemeClr val="accent1"/>
          </a:lnRef>
          <a:fillRef idx="0">
            <a:schemeClr val="accent1"/>
          </a:fillRef>
          <a:effectRef idx="1">
            <a:schemeClr val="accent1"/>
          </a:effectRef>
          <a:fontRef idx="minor">
            <a:schemeClr val="tx1"/>
          </a:fontRef>
        </p:style>
      </p:cxnSp>
      <p:sp>
        <p:nvSpPr>
          <p:cNvPr id="20" name="Footnote">
            <a:extLst>
              <a:ext uri="{FF2B5EF4-FFF2-40B4-BE49-F238E27FC236}">
                <a16:creationId xmlns:a16="http://schemas.microsoft.com/office/drawing/2014/main" id="{D9497C11-822F-1167-6B4C-9597D8E4E7C9}"/>
              </a:ext>
            </a:extLst>
          </p:cNvPr>
          <p:cNvSpPr>
            <a:spLocks noChangeArrowheads="1"/>
          </p:cNvSpPr>
          <p:nvPr/>
        </p:nvSpPr>
        <p:spPr bwMode="gray">
          <a:xfrm>
            <a:off x="484633" y="5813476"/>
            <a:ext cx="7551926"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r>
              <a:rPr lang="en-US" sz="700" dirty="0"/>
              <a:t>Source: Marsh Re calculations | Note: 1. The Marsh Re ROL Index is a measure of the change in dollars paid for coverage year-on-year on consistent program base. The index reflects the pricing impact of a growing (or shrinking) exposure base, evolving methods of measuring risks and changes in buying habits, as well as changes in market conditions.</a:t>
            </a:r>
          </a:p>
          <a:p>
            <a:r>
              <a:rPr lang="en-US" sz="700" dirty="0"/>
              <a:t>Global, US, Europe and APAC region data are as of July 01, 2026.</a:t>
            </a:r>
            <a:endParaRPr lang="en-US" sz="700" dirty="0">
              <a:cs typeface="Arial"/>
            </a:endParaRPr>
          </a:p>
        </p:txBody>
      </p:sp>
      <p:cxnSp>
        <p:nvCxnSpPr>
          <p:cNvPr id="22" name="Straight Arrow Connector 21">
            <a:extLst>
              <a:ext uri="{FF2B5EF4-FFF2-40B4-BE49-F238E27FC236}">
                <a16:creationId xmlns:a16="http://schemas.microsoft.com/office/drawing/2014/main" id="{04D380E3-BCAF-FB8A-2521-35F85732EACF}"/>
              </a:ext>
            </a:extLst>
          </p:cNvPr>
          <p:cNvCxnSpPr/>
          <p:nvPr/>
        </p:nvCxnSpPr>
        <p:spPr>
          <a:xfrm>
            <a:off x="8797800" y="1212517"/>
            <a:ext cx="2938200"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graphicFrame>
        <p:nvGraphicFramePr>
          <p:cNvPr id="18" name="Chart 17">
            <a:extLst>
              <a:ext uri="{FF2B5EF4-FFF2-40B4-BE49-F238E27FC236}">
                <a16:creationId xmlns:a16="http://schemas.microsoft.com/office/drawing/2014/main" id="{A0141905-DEAB-B11D-BD5B-C106C8D22B98}"/>
              </a:ext>
            </a:extLst>
          </p:cNvPr>
          <p:cNvGraphicFramePr>
            <a:graphicFrameLocks/>
          </p:cNvGraphicFramePr>
          <p:nvPr/>
        </p:nvGraphicFramePr>
        <p:xfrm>
          <a:off x="494782" y="3499275"/>
          <a:ext cx="3453062" cy="21137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2F907392-0A31-372F-B6F2-8533733EDF71}"/>
              </a:ext>
            </a:extLst>
          </p:cNvPr>
          <p:cNvGraphicFramePr>
            <a:graphicFrameLocks/>
          </p:cNvGraphicFramePr>
          <p:nvPr>
            <p:extLst>
              <p:ext uri="{D42A27DB-BD31-4B8C-83A1-F6EECF244321}">
                <p14:modId xmlns:p14="http://schemas.microsoft.com/office/powerpoint/2010/main" val="650978272"/>
              </p:ext>
            </p:extLst>
          </p:nvPr>
        </p:nvGraphicFramePr>
        <p:xfrm>
          <a:off x="4296999" y="1068423"/>
          <a:ext cx="3456000" cy="21286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FB73CCC8-389B-3F23-5701-1766724C3CE7}"/>
              </a:ext>
            </a:extLst>
          </p:cNvPr>
          <p:cNvGraphicFramePr>
            <a:graphicFrameLocks/>
          </p:cNvGraphicFramePr>
          <p:nvPr>
            <p:extLst>
              <p:ext uri="{D42A27DB-BD31-4B8C-83A1-F6EECF244321}">
                <p14:modId xmlns:p14="http://schemas.microsoft.com/office/powerpoint/2010/main" val="1291629010"/>
              </p:ext>
            </p:extLst>
          </p:nvPr>
        </p:nvGraphicFramePr>
        <p:xfrm>
          <a:off x="494782" y="1068423"/>
          <a:ext cx="3456000" cy="21286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F0636CCB-2BC7-F134-3FF1-06B9430AC6AF}"/>
              </a:ext>
            </a:extLst>
          </p:cNvPr>
          <p:cNvGraphicFramePr>
            <a:graphicFrameLocks/>
          </p:cNvGraphicFramePr>
          <p:nvPr>
            <p:extLst>
              <p:ext uri="{D42A27DB-BD31-4B8C-83A1-F6EECF244321}">
                <p14:modId xmlns:p14="http://schemas.microsoft.com/office/powerpoint/2010/main" val="3123496288"/>
              </p:ext>
            </p:extLst>
          </p:nvPr>
        </p:nvGraphicFramePr>
        <p:xfrm>
          <a:off x="4296999" y="3498818"/>
          <a:ext cx="3456000" cy="2127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46105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0DD27-8FDA-B540-E5B0-11E8E7DB18F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EAEE821-FE42-A286-ECA6-994D1AFFD848}"/>
              </a:ext>
            </a:extLst>
          </p:cNvPr>
          <p:cNvSpPr>
            <a:spLocks noGrp="1"/>
          </p:cNvSpPr>
          <p:nvPr>
            <p:ph type="title"/>
          </p:nvPr>
        </p:nvSpPr>
        <p:spPr>
          <a:xfrm>
            <a:off x="457200" y="280102"/>
            <a:ext cx="11275200" cy="462985"/>
          </a:xfrm>
        </p:spPr>
        <p:txBody>
          <a:bodyPr/>
          <a:lstStyle/>
          <a:p>
            <a:r>
              <a:rPr lang="en-US"/>
              <a:t>Premium momentum weakens due to market softening</a:t>
            </a:r>
          </a:p>
        </p:txBody>
      </p:sp>
      <p:sp>
        <p:nvSpPr>
          <p:cNvPr id="9" name="Text Placeholder 8">
            <a:extLst>
              <a:ext uri="{FF2B5EF4-FFF2-40B4-BE49-F238E27FC236}">
                <a16:creationId xmlns:a16="http://schemas.microsoft.com/office/drawing/2014/main" id="{463E8BA0-E74E-24FE-AA12-4B027297448A}"/>
              </a:ext>
            </a:extLst>
          </p:cNvPr>
          <p:cNvSpPr>
            <a:spLocks noGrp="1"/>
          </p:cNvSpPr>
          <p:nvPr>
            <p:ph type="body" sz="quarter" idx="12"/>
          </p:nvPr>
        </p:nvSpPr>
        <p:spPr/>
        <p:txBody>
          <a:bodyPr/>
          <a:lstStyle/>
          <a:p>
            <a:r>
              <a:rPr lang="en-US"/>
              <a:t>Reinsurers favoring profitability and portfolio quality over volume expansion</a:t>
            </a:r>
            <a:endParaRPr lang="en-US">
              <a:cs typeface="Arial"/>
            </a:endParaRPr>
          </a:p>
        </p:txBody>
      </p:sp>
      <p:sp>
        <p:nvSpPr>
          <p:cNvPr id="4" name="Slide Number Placeholder 3">
            <a:extLst>
              <a:ext uri="{FF2B5EF4-FFF2-40B4-BE49-F238E27FC236}">
                <a16:creationId xmlns:a16="http://schemas.microsoft.com/office/drawing/2014/main" id="{8C33E7DC-94EA-9BBA-6C28-C48188F1B63D}"/>
              </a:ext>
            </a:extLst>
          </p:cNvPr>
          <p:cNvSpPr>
            <a:spLocks noGrp="1"/>
          </p:cNvSpPr>
          <p:nvPr>
            <p:ph type="sldNum" sz="quarter" idx="15"/>
          </p:nvPr>
        </p:nvSpPr>
        <p:spPr/>
        <p:txBody>
          <a:bodyPr/>
          <a:lstStyle/>
          <a:p>
            <a:fld id="{CC823384-2074-4C75-9031-ACAC8BCA8354}" type="slidenum">
              <a:rPr lang="en-US" smtClean="0"/>
              <a:pPr/>
              <a:t>9</a:t>
            </a:fld>
            <a:endParaRPr lang="en-US"/>
          </a:p>
        </p:txBody>
      </p:sp>
      <p:sp>
        <p:nvSpPr>
          <p:cNvPr id="6" name="Footer Placeholder 4">
            <a:extLst>
              <a:ext uri="{FF2B5EF4-FFF2-40B4-BE49-F238E27FC236}">
                <a16:creationId xmlns:a16="http://schemas.microsoft.com/office/drawing/2014/main" id="{9FA2892B-CB18-F954-24DB-190C5BC0880A}"/>
              </a:ext>
            </a:extLst>
          </p:cNvPr>
          <p:cNvSpPr txBox="1">
            <a:spLocks/>
          </p:cNvSpPr>
          <p:nvPr/>
        </p:nvSpPr>
        <p:spPr>
          <a:xfrm>
            <a:off x="1906620" y="6463382"/>
            <a:ext cx="5997212" cy="112845"/>
          </a:xfrm>
          <a:prstGeom prst="rect">
            <a:avLst/>
          </a:prstGeom>
        </p:spPr>
        <p:txBody>
          <a:bodyPr vert="horz" lIns="0" tIns="0" rIns="0" bIns="0" rtlCol="0" anchor="t">
            <a:noAutofit/>
          </a:bodyPr>
          <a:lstStyle>
            <a:defPPr>
              <a:defRPr lang="en-GB"/>
            </a:defPPr>
            <a:lvl1pPr marL="0" algn="r" defTabSz="457200" rtl="0" eaLnBrk="1" latinLnBrk="0" hangingPunct="1">
              <a:defRPr lang="en-GB" sz="8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kumimoji="0" lang="en-US" sz="700" b="0" i="0" u="none" strike="noStrike" kern="1200" cap="none" spc="0" normalizeH="0" baseline="0" noProof="0" dirty="0">
                <a:ln>
                  <a:noFill/>
                </a:ln>
                <a:solidFill>
                  <a:srgbClr val="000F47"/>
                </a:solidFill>
                <a:effectLst/>
                <a:uLnTx/>
                <a:uFillTx/>
                <a:latin typeface="Arial" panose="020B0604020202020204"/>
                <a:ea typeface="+mn-ea"/>
                <a:cs typeface="+mn-cs"/>
              </a:rPr>
              <a:t>Source: S&amp;P Global, company filings and </a:t>
            </a:r>
            <a:r>
              <a:rPr lang="en-US" sz="700" dirty="0">
                <a:solidFill>
                  <a:srgbClr val="000F47"/>
                </a:solidFill>
                <a:latin typeface="Arial" panose="020B0604020202020204"/>
              </a:rPr>
              <a:t>Marsh Re</a:t>
            </a:r>
            <a:r>
              <a:rPr kumimoji="0" lang="en-US" sz="700" b="0" i="0" u="none" strike="noStrike" kern="1200" cap="none" spc="0" normalizeH="0" baseline="0" noProof="0" dirty="0">
                <a:ln>
                  <a:noFill/>
                </a:ln>
                <a:solidFill>
                  <a:srgbClr val="000F47"/>
                </a:solidFill>
                <a:effectLst/>
                <a:uLnTx/>
                <a:uFillTx/>
                <a:latin typeface="Arial" panose="020B0604020202020204"/>
                <a:ea typeface="+mn-ea"/>
                <a:cs typeface="+mn-cs"/>
              </a:rPr>
              <a:t> </a:t>
            </a:r>
            <a:r>
              <a:rPr lang="en-US" sz="700" dirty="0">
                <a:solidFill>
                  <a:srgbClr val="000F47"/>
                </a:solidFill>
                <a:latin typeface="Arial" panose="020B0604020202020204"/>
              </a:rPr>
              <a:t>calculations</a:t>
            </a:r>
            <a:r>
              <a:rPr kumimoji="0" lang="en-US" sz="700" b="0" i="0" u="none" strike="noStrike" kern="1200" cap="none" spc="0" normalizeH="0" baseline="0" noProof="0" dirty="0">
                <a:ln>
                  <a:noFill/>
                </a:ln>
                <a:solidFill>
                  <a:srgbClr val="000F47"/>
                </a:solidFill>
                <a:effectLst/>
                <a:uLnTx/>
                <a:uFillTx/>
                <a:latin typeface="Arial" panose="020B0604020202020204"/>
                <a:ea typeface="+mn-ea"/>
                <a:cs typeface="+mn-cs"/>
              </a:rPr>
              <a:t>. Note: </a:t>
            </a:r>
            <a:r>
              <a:rPr kumimoji="0" lang="en-US" sz="700" b="0" i="0" u="none" strike="noStrike" kern="1200" cap="none" spc="0" normalizeH="0" baseline="0" noProof="0" dirty="0">
                <a:ln>
                  <a:noFill/>
                </a:ln>
                <a:solidFill>
                  <a:srgbClr val="000F47"/>
                </a:solidFill>
                <a:effectLst/>
                <a:uLnTx/>
                <a:uFillTx/>
                <a:latin typeface="Arial" panose="020B0604020202020204"/>
                <a:ea typeface="+mn-lt"/>
                <a:cs typeface="Arial" panose="020B0604020202020204"/>
              </a:rPr>
              <a:t>Data for Global Re Composite cohort includes 17 reinsurance companies</a:t>
            </a:r>
          </a:p>
          <a:p>
            <a:pPr lvl="0" algn="l">
              <a:defRPr/>
            </a:pPr>
            <a:r>
              <a:rPr lang="en-IN" sz="700" dirty="0"/>
              <a:t>*Note: </a:t>
            </a:r>
            <a:r>
              <a:rPr kumimoji="0" lang="en-US" sz="700" b="0" i="0" u="none" strike="noStrike" kern="1200" cap="none" spc="0" normalizeH="0" baseline="0" noProof="0" dirty="0">
                <a:ln>
                  <a:noFill/>
                </a:ln>
                <a:solidFill>
                  <a:srgbClr val="000F47"/>
                </a:solidFill>
                <a:effectLst/>
                <a:uLnTx/>
                <a:uFillTx/>
                <a:latin typeface="Arial" panose="020B0604020202020204"/>
                <a:ea typeface="+mn-lt"/>
                <a:cs typeface="Arial" panose="020B0604020202020204"/>
              </a:rPr>
              <a:t>Munich Re, SCOR, and Hannover Re report in euros; currency exchange rates impact reported growth, showing a lower growth for Global Re Composite</a:t>
            </a:r>
            <a:endParaRPr lang="en-US" sz="700" b="0" i="0" u="none" strike="noStrike" kern="1200" cap="none" spc="0" normalizeH="0" baseline="0" noProof="0" dirty="0">
              <a:ln>
                <a:noFill/>
              </a:ln>
              <a:solidFill>
                <a:srgbClr val="000F47"/>
              </a:solidFill>
              <a:effectLst/>
              <a:uLnTx/>
              <a:uFillTx/>
              <a:latin typeface="Arial" panose="020B0604020202020204"/>
              <a:ea typeface="+mn-lt"/>
              <a:cs typeface="Arial" panose="020B0604020202020204"/>
            </a:endParaRPr>
          </a:p>
        </p:txBody>
      </p:sp>
      <p:graphicFrame>
        <p:nvGraphicFramePr>
          <p:cNvPr id="2" name="Chart 1">
            <a:extLst>
              <a:ext uri="{FF2B5EF4-FFF2-40B4-BE49-F238E27FC236}">
                <a16:creationId xmlns:a16="http://schemas.microsoft.com/office/drawing/2014/main" id="{A2A10C3F-AC13-8813-833C-100A4A8905BD}"/>
              </a:ext>
            </a:extLst>
          </p:cNvPr>
          <p:cNvGraphicFramePr>
            <a:graphicFrameLocks/>
          </p:cNvGraphicFramePr>
          <p:nvPr>
            <p:extLst>
              <p:ext uri="{D42A27DB-BD31-4B8C-83A1-F6EECF244321}">
                <p14:modId xmlns:p14="http://schemas.microsoft.com/office/powerpoint/2010/main" val="69734613"/>
              </p:ext>
            </p:extLst>
          </p:nvPr>
        </p:nvGraphicFramePr>
        <p:xfrm>
          <a:off x="491400" y="1427828"/>
          <a:ext cx="11206800" cy="45252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Connector 4">
            <a:extLst>
              <a:ext uri="{FF2B5EF4-FFF2-40B4-BE49-F238E27FC236}">
                <a16:creationId xmlns:a16="http://schemas.microsoft.com/office/drawing/2014/main" id="{5FB942D1-B230-6D92-4B85-1FF878AFDCCC}"/>
              </a:ext>
            </a:extLst>
          </p:cNvPr>
          <p:cNvCxnSpPr/>
          <p:nvPr/>
        </p:nvCxnSpPr>
        <p:spPr>
          <a:xfrm flipH="1">
            <a:off x="5923777" y="2016883"/>
            <a:ext cx="409587" cy="238133"/>
          </a:xfrm>
          <a:prstGeom prst="line">
            <a:avLst/>
          </a:prstGeom>
          <a:ln w="47625" cmpd="dbl">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 name="TextBox 2">
            <a:extLst>
              <a:ext uri="{FF2B5EF4-FFF2-40B4-BE49-F238E27FC236}">
                <a16:creationId xmlns:a16="http://schemas.microsoft.com/office/drawing/2014/main" id="{6BBD04D4-D668-EB96-4F61-E375D9E9F992}"/>
              </a:ext>
            </a:extLst>
          </p:cNvPr>
          <p:cNvSpPr txBox="1"/>
          <p:nvPr/>
        </p:nvSpPr>
        <p:spPr>
          <a:xfrm>
            <a:off x="5980930" y="1914060"/>
            <a:ext cx="295283" cy="138500"/>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GB" sz="900" kern="1200">
                <a:solidFill>
                  <a:schemeClr val="bg1"/>
                </a:solidFill>
              </a:rPr>
              <a:t>36%</a:t>
            </a:r>
          </a:p>
        </p:txBody>
      </p:sp>
      <p:sp>
        <p:nvSpPr>
          <p:cNvPr id="10" name="Speech Bubble: Rectangle with Corners Rounded 9">
            <a:extLst>
              <a:ext uri="{FF2B5EF4-FFF2-40B4-BE49-F238E27FC236}">
                <a16:creationId xmlns:a16="http://schemas.microsoft.com/office/drawing/2014/main" id="{108580F0-9448-2E6F-6A26-3016B507CDA7}"/>
              </a:ext>
            </a:extLst>
          </p:cNvPr>
          <p:cNvSpPr/>
          <p:nvPr/>
        </p:nvSpPr>
        <p:spPr>
          <a:xfrm>
            <a:off x="9828553" y="2135949"/>
            <a:ext cx="1030410" cy="1400156"/>
          </a:xfrm>
          <a:prstGeom prst="wedgeRoundRectCallout">
            <a:avLst>
              <a:gd name="adj1" fmla="val -7560"/>
              <a:gd name="adj2" fmla="val 72682"/>
              <a:gd name="adj3" fmla="val 16667"/>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lang="en-GB" sz="900" b="1" kern="1200">
                <a:solidFill>
                  <a:srgbClr val="000F47"/>
                </a:solidFill>
              </a:rPr>
              <a:t>Growth on USD converted basis enhanced due to weakened USD*</a:t>
            </a:r>
          </a:p>
        </p:txBody>
      </p:sp>
      <p:sp>
        <p:nvSpPr>
          <p:cNvPr id="11" name="Speech Bubble: Rectangle with Corners Rounded 10">
            <a:extLst>
              <a:ext uri="{FF2B5EF4-FFF2-40B4-BE49-F238E27FC236}">
                <a16:creationId xmlns:a16="http://schemas.microsoft.com/office/drawing/2014/main" id="{952674CC-5DF8-67A9-C43F-B4481663EBA7}"/>
              </a:ext>
            </a:extLst>
          </p:cNvPr>
          <p:cNvSpPr/>
          <p:nvPr/>
        </p:nvSpPr>
        <p:spPr>
          <a:xfrm>
            <a:off x="4573612" y="2255016"/>
            <a:ext cx="1172729" cy="730190"/>
          </a:xfrm>
          <a:prstGeom prst="wedgeRoundRectCallout">
            <a:avLst>
              <a:gd name="adj1" fmla="val 65051"/>
              <a:gd name="adj2" fmla="val -31679"/>
              <a:gd name="adj3" fmla="val 16667"/>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GB" sz="900" b="1" kern="1200">
                <a:solidFill>
                  <a:srgbClr val="000F47"/>
                </a:solidFill>
              </a:rPr>
              <a:t>Growth on USD converted basis declined due to stronger USD </a:t>
            </a:r>
          </a:p>
        </p:txBody>
      </p:sp>
    </p:spTree>
    <p:extLst>
      <p:ext uri="{BB962C8B-B14F-4D97-AF65-F5344CB8AC3E}">
        <p14:creationId xmlns:p14="http://schemas.microsoft.com/office/powerpoint/2010/main" val="2826839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B2A0473-D045-8419-97D5-4B16AF7D4D4B}"/>
              </a:ext>
            </a:extLst>
          </p:cNvPr>
          <p:cNvSpPr>
            <a:spLocks noGrp="1"/>
          </p:cNvSpPr>
          <p:nvPr>
            <p:ph type="body" sz="quarter" idx="10"/>
          </p:nvPr>
        </p:nvSpPr>
        <p:spPr/>
        <p:txBody>
          <a:bodyPr/>
          <a:lstStyle/>
          <a:p>
            <a:r>
              <a:rPr lang="en-US"/>
              <a:t>2</a:t>
            </a:r>
          </a:p>
        </p:txBody>
      </p:sp>
      <p:sp>
        <p:nvSpPr>
          <p:cNvPr id="6" name="Title 5">
            <a:extLst>
              <a:ext uri="{FF2B5EF4-FFF2-40B4-BE49-F238E27FC236}">
                <a16:creationId xmlns:a16="http://schemas.microsoft.com/office/drawing/2014/main" id="{E5748B5E-9510-FB06-D48B-56E5FF156952}"/>
              </a:ext>
            </a:extLst>
          </p:cNvPr>
          <p:cNvSpPr>
            <a:spLocks noGrp="1"/>
          </p:cNvSpPr>
          <p:nvPr>
            <p:ph type="title"/>
          </p:nvPr>
        </p:nvSpPr>
        <p:spPr/>
        <p:txBody>
          <a:bodyPr/>
          <a:lstStyle/>
          <a:p>
            <a:r>
              <a:rPr lang="en-US" dirty="0"/>
              <a:t>Loss &amp; Performance</a:t>
            </a:r>
          </a:p>
        </p:txBody>
      </p:sp>
      <p:sp>
        <p:nvSpPr>
          <p:cNvPr id="5" name="Slide Number Placeholder 4">
            <a:extLst>
              <a:ext uri="{FF2B5EF4-FFF2-40B4-BE49-F238E27FC236}">
                <a16:creationId xmlns:a16="http://schemas.microsoft.com/office/drawing/2014/main" id="{B0BDBFF8-A86E-F888-5A17-EFEE3FCA7CB5}"/>
              </a:ext>
            </a:extLst>
          </p:cNvPr>
          <p:cNvSpPr>
            <a:spLocks noGrp="1"/>
          </p:cNvSpPr>
          <p:nvPr>
            <p:ph type="sldNum" sz="quarter" idx="15"/>
          </p:nvPr>
        </p:nvSpPr>
        <p:spPr/>
        <p:txBody>
          <a:bodyPr/>
          <a:lstStyle/>
          <a:p>
            <a:fld id="{CC823384-2074-4C75-9031-ACAC8BCA8354}" type="slidenum">
              <a:rPr lang="en-US" smtClean="0"/>
              <a:pPr/>
              <a:t>10</a:t>
            </a:fld>
            <a:endParaRPr lang="en-US"/>
          </a:p>
        </p:txBody>
      </p:sp>
    </p:spTree>
    <p:extLst>
      <p:ext uri="{BB962C8B-B14F-4D97-AF65-F5344CB8AC3E}">
        <p14:creationId xmlns:p14="http://schemas.microsoft.com/office/powerpoint/2010/main" val="1522623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E371C-6DF1-2708-2D85-63536730512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729F220-8952-2307-CA5C-48498AC310C9}"/>
              </a:ext>
            </a:extLst>
          </p:cNvPr>
          <p:cNvSpPr/>
          <p:nvPr/>
        </p:nvSpPr>
        <p:spPr>
          <a:xfrm>
            <a:off x="8615190" y="0"/>
            <a:ext cx="3576810" cy="685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a:latin typeface="Georgia Pro Light"/>
                <a:ea typeface="Georgia Pro Light"/>
                <a:cs typeface="Georgia Pro Light"/>
              </a:rPr>
              <a:t>​</a:t>
            </a:r>
            <a:endParaRPr kumimoji="0" lang="en-US" sz="1800" b="0" i="0" u="none" strike="noStrike" kern="1200" cap="none" spc="0" normalizeH="0" baseline="0" noProof="0">
              <a:ln>
                <a:noFill/>
              </a:ln>
              <a:solidFill>
                <a:srgbClr val="FFFFFF"/>
              </a:solidFill>
              <a:effectLst/>
              <a:uLnTx/>
              <a:uFillTx/>
              <a:latin typeface="Noto Sans" panose="020B0502040504020204" pitchFamily="34" charset="0"/>
              <a:ea typeface="+mn-ea"/>
              <a:cs typeface="+mn-cs"/>
            </a:endParaRPr>
          </a:p>
        </p:txBody>
      </p:sp>
      <p:sp>
        <p:nvSpPr>
          <p:cNvPr id="9" name="Text Placeholder 8">
            <a:extLst>
              <a:ext uri="{FF2B5EF4-FFF2-40B4-BE49-F238E27FC236}">
                <a16:creationId xmlns:a16="http://schemas.microsoft.com/office/drawing/2014/main" id="{F6552E3F-FC00-8EA3-74B0-FFF51E58AFD2}"/>
              </a:ext>
            </a:extLst>
          </p:cNvPr>
          <p:cNvSpPr>
            <a:spLocks noGrp="1"/>
          </p:cNvSpPr>
          <p:nvPr>
            <p:ph type="body" sz="quarter" idx="13"/>
          </p:nvPr>
        </p:nvSpPr>
        <p:spPr>
          <a:xfrm>
            <a:off x="541020" y="282330"/>
            <a:ext cx="7265247" cy="451644"/>
          </a:xfrm>
        </p:spPr>
        <p:txBody>
          <a:bodyPr vert="horz" lIns="0" tIns="0" rIns="0" bIns="0" rtlCol="0" anchor="t" anchorCtr="0">
            <a:noAutofit/>
          </a:bodyPr>
          <a:lstStyle/>
          <a:p>
            <a:r>
              <a:rPr lang="en-US">
                <a:solidFill>
                  <a:schemeClr val="dk1"/>
                </a:solidFill>
                <a:latin typeface="Georgia Pro Light"/>
                <a:ea typeface="+mj-ea"/>
                <a:cs typeface="+mj-cs"/>
              </a:rPr>
              <a:t>Insured losses in 1H26 driven by SCS and Winter storm Losses</a:t>
            </a:r>
            <a:br>
              <a:rPr lang="en-US">
                <a:latin typeface="Georgia Pro Light"/>
                <a:ea typeface="+mj-ea"/>
                <a:cs typeface="+mj-cs"/>
              </a:rPr>
            </a:br>
            <a:endParaRPr lang="en-US">
              <a:solidFill>
                <a:schemeClr val="dk1"/>
              </a:solidFill>
              <a:latin typeface="Georgia Pro Light (Headings)"/>
              <a:ea typeface="+mj-ea"/>
              <a:cs typeface="+mj-cs"/>
            </a:endParaRPr>
          </a:p>
        </p:txBody>
      </p:sp>
      <p:sp>
        <p:nvSpPr>
          <p:cNvPr id="2" name="TextBox 1">
            <a:extLst>
              <a:ext uri="{FF2B5EF4-FFF2-40B4-BE49-F238E27FC236}">
                <a16:creationId xmlns:a16="http://schemas.microsoft.com/office/drawing/2014/main" id="{DE2A81AC-FE15-A5B2-625F-1A4A9E94833A}"/>
              </a:ext>
            </a:extLst>
          </p:cNvPr>
          <p:cNvSpPr txBox="1"/>
          <p:nvPr/>
        </p:nvSpPr>
        <p:spPr>
          <a:xfrm>
            <a:off x="2551264" y="6451918"/>
            <a:ext cx="5120552" cy="323165"/>
          </a:xfrm>
          <a:prstGeom prst="rect">
            <a:avLst/>
          </a:prstGeom>
          <a:noFill/>
        </p:spPr>
        <p:txBody>
          <a:bodyPr wrap="squar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0F47"/>
                </a:solidFill>
                <a:effectLst/>
                <a:uLnTx/>
                <a:uFillTx/>
                <a:latin typeface="Noto Sans" panose="020B0502040504020204" pitchFamily="34" charset="0"/>
                <a:ea typeface="+mn-ea"/>
                <a:cs typeface="+mn-cs"/>
              </a:rPr>
              <a:t>Source: PCS, PERILS, Verisk, ICA, GC. Losses from Russia and Ukraine conflict are estimated by S&amp;P Global. The 2026 significant insured loss estimate updated as of </a:t>
            </a:r>
            <a:r>
              <a:rPr lang="en-US" sz="700">
                <a:solidFill>
                  <a:srgbClr val="000F47"/>
                </a:solidFill>
                <a:latin typeface="Noto Sans" panose="020B0502040504020204" pitchFamily="34" charset="0"/>
              </a:rPr>
              <a:t>June</a:t>
            </a:r>
            <a:r>
              <a:rPr kumimoji="0" lang="en-US" sz="700" b="0" i="0" u="none" strike="noStrike" kern="1200" cap="none" spc="0" normalizeH="0" baseline="0" noProof="0">
                <a:ln>
                  <a:noFill/>
                </a:ln>
                <a:solidFill>
                  <a:srgbClr val="000F47"/>
                </a:solidFill>
                <a:effectLst/>
                <a:uLnTx/>
                <a:uFillTx/>
                <a:latin typeface="Noto Sans" panose="020B0502040504020204" pitchFamily="34" charset="0"/>
                <a:ea typeface="+mn-ea"/>
                <a:cs typeface="+mn-cs"/>
              </a:rPr>
              <a:t> </a:t>
            </a:r>
            <a:r>
              <a:rPr lang="en-US" sz="700">
                <a:solidFill>
                  <a:srgbClr val="000F47"/>
                </a:solidFill>
                <a:latin typeface="Noto Sans" panose="020B0502040504020204" pitchFamily="34" charset="0"/>
              </a:rPr>
              <a:t>30</a:t>
            </a:r>
            <a:r>
              <a:rPr kumimoji="0" lang="en-US" sz="700" b="0" i="0" u="none" strike="noStrike" kern="1200" cap="none" spc="0" normalizeH="0" baseline="0" noProof="0">
                <a:ln>
                  <a:noFill/>
                </a:ln>
                <a:solidFill>
                  <a:srgbClr val="000F47"/>
                </a:solidFill>
                <a:effectLst/>
                <a:uLnTx/>
                <a:uFillTx/>
                <a:latin typeface="Noto Sans" panose="020B0502040504020204" pitchFamily="34" charset="0"/>
                <a:ea typeface="+mn-ea"/>
                <a:cs typeface="+mn-cs"/>
              </a:rPr>
              <a:t>,  2026. *Significant Insured Losses (Est. losses&gt; USD 100 million) – Not adjusted for inflation</a:t>
            </a:r>
          </a:p>
        </p:txBody>
      </p:sp>
      <p:sp>
        <p:nvSpPr>
          <p:cNvPr id="7" name="Slide Number Placeholder 3">
            <a:extLst>
              <a:ext uri="{FF2B5EF4-FFF2-40B4-BE49-F238E27FC236}">
                <a16:creationId xmlns:a16="http://schemas.microsoft.com/office/drawing/2014/main" id="{1C256DF9-CF2B-6392-49EC-C28DFCD2B5E1}"/>
              </a:ext>
            </a:extLst>
          </p:cNvPr>
          <p:cNvSpPr txBox="1">
            <a:spLocks/>
          </p:cNvSpPr>
          <p:nvPr/>
        </p:nvSpPr>
        <p:spPr>
          <a:xfrm>
            <a:off x="11233150" y="6538913"/>
            <a:ext cx="387350" cy="122237"/>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6AB713A-D976-DA4D-A71B-D71FA4B820A6}" type="slidenum">
              <a:rPr kumimoji="0" lang="en-US" sz="700" b="0" i="0" u="none" strike="noStrike" kern="1200" cap="none" spc="0" normalizeH="0" baseline="0" noProof="0" smtClean="0">
                <a:ln>
                  <a:noFill/>
                </a:ln>
                <a:solidFill>
                  <a:srgbClr val="CEECFF"/>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700" b="0" i="0" u="none" strike="noStrike" kern="1200" cap="none" spc="0" normalizeH="0" baseline="0" noProof="0">
              <a:ln>
                <a:noFill/>
              </a:ln>
              <a:solidFill>
                <a:srgbClr val="CEECF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8" name="Object9">
            <a:extLst>
              <a:ext uri="{FF2B5EF4-FFF2-40B4-BE49-F238E27FC236}">
                <a16:creationId xmlns:a16="http://schemas.microsoft.com/office/drawing/2014/main" id="{96A4C3C2-BF57-4831-B8F1-17DA8B52CBCF}"/>
              </a:ext>
            </a:extLst>
          </p:cNvPr>
          <p:cNvSpPr>
            <a:spLocks noChangeShapeType="1"/>
          </p:cNvSpPr>
          <p:nvPr/>
        </p:nvSpPr>
        <p:spPr bwMode="auto">
          <a:xfrm>
            <a:off x="8615190" y="6357938"/>
            <a:ext cx="300531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MX" sz="1800" b="0" i="0" u="none" strike="noStrike" kern="1200" cap="none" spc="0" normalizeH="0" baseline="0" noProof="0">
              <a:ln>
                <a:noFill/>
              </a:ln>
              <a:solidFill>
                <a:srgbClr val="CEECFF"/>
              </a:solidFill>
              <a:effectLst/>
              <a:uLnTx/>
              <a:uFillTx/>
              <a:latin typeface="Noto Sans" panose="020B0502040504020204" pitchFamily="34" charset="0"/>
              <a:ea typeface="+mn-ea"/>
              <a:cs typeface="+mn-cs"/>
            </a:endParaRPr>
          </a:p>
        </p:txBody>
      </p:sp>
      <p:sp>
        <p:nvSpPr>
          <p:cNvPr id="11" name="Rectangle 10">
            <a:extLst>
              <a:ext uri="{FF2B5EF4-FFF2-40B4-BE49-F238E27FC236}">
                <a16:creationId xmlns:a16="http://schemas.microsoft.com/office/drawing/2014/main" id="{69288671-4E87-1E4F-1855-36CF4B36C20F}"/>
              </a:ext>
            </a:extLst>
          </p:cNvPr>
          <p:cNvSpPr/>
          <p:nvPr/>
        </p:nvSpPr>
        <p:spPr>
          <a:xfrm>
            <a:off x="9201912" y="1863212"/>
            <a:ext cx="2467434" cy="339571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t"/>
          <a:lstStyle/>
          <a:p>
            <a:pPr marL="117475" lvl="1" indent="-117475">
              <a:spcAft>
                <a:spcPts val="600"/>
              </a:spcAft>
              <a:buFont typeface="Arial" panose="020B0604020202020204" pitchFamily="34" charset="0"/>
              <a:buChar char="•"/>
              <a:defRPr/>
            </a:pPr>
            <a:r>
              <a:rPr kumimoji="0" lang="en-GB" sz="1200" b="0" i="0" u="none" strike="noStrike" kern="1200" cap="none" spc="0" normalizeH="0" baseline="0" noProof="0">
                <a:ln>
                  <a:noFill/>
                </a:ln>
                <a:solidFill>
                  <a:srgbClr val="FFFFFF"/>
                </a:solidFill>
                <a:effectLst/>
                <a:uLnTx/>
                <a:uFillTx/>
                <a:latin typeface="+mj-lt"/>
                <a:ea typeface="Noto Sans"/>
                <a:cs typeface="Noto Sans"/>
              </a:rPr>
              <a:t>The total insured industry losses for 1H2026 total </a:t>
            </a:r>
            <a:r>
              <a:rPr kumimoji="0" lang="en-GB" sz="1200" b="1" i="0" u="none" strike="noStrike" kern="1200" cap="none" spc="0" normalizeH="0" baseline="0" noProof="0">
                <a:ln>
                  <a:noFill/>
                </a:ln>
                <a:solidFill>
                  <a:schemeClr val="accent5"/>
                </a:solidFill>
                <a:effectLst/>
                <a:uLnTx/>
                <a:uFillTx/>
                <a:latin typeface="+mj-lt"/>
                <a:ea typeface="Noto Sans"/>
                <a:cs typeface="Noto Sans"/>
              </a:rPr>
              <a:t>approximately </a:t>
            </a:r>
            <a:r>
              <a:rPr kumimoji="0" lang="en-GB" sz="1200" b="1" i="0" u="none" strike="noStrike" kern="1200" cap="none" spc="0" normalizeH="0" baseline="0" noProof="0">
                <a:ln>
                  <a:noFill/>
                </a:ln>
                <a:solidFill>
                  <a:srgbClr val="FFBF00"/>
                </a:solidFill>
                <a:effectLst/>
                <a:uLnTx/>
                <a:uFillTx/>
                <a:latin typeface="+mj-lt"/>
                <a:ea typeface="Noto Sans"/>
                <a:cs typeface="Noto Sans"/>
              </a:rPr>
              <a:t>USD 41 billion</a:t>
            </a:r>
            <a:r>
              <a:rPr kumimoji="0" lang="en-GB" sz="1200" b="0" i="0" u="none" strike="noStrike" kern="1200" cap="none" spc="0" normalizeH="0" baseline="0" noProof="0">
                <a:ln>
                  <a:noFill/>
                </a:ln>
                <a:solidFill>
                  <a:srgbClr val="FFFFFF"/>
                </a:solidFill>
                <a:effectLst/>
                <a:uLnTx/>
                <a:uFillTx/>
                <a:latin typeface="+mj-lt"/>
                <a:ea typeface="Noto Sans"/>
                <a:cs typeface="Noto Sans"/>
              </a:rPr>
              <a:t>, which is lower than the 5-year inflation-adjusted average of </a:t>
            </a:r>
            <a:r>
              <a:rPr lang="en-GB" sz="1200">
                <a:solidFill>
                  <a:srgbClr val="FFFFFF"/>
                </a:solidFill>
                <a:latin typeface="+mj-lt"/>
                <a:ea typeface="Noto Sans"/>
                <a:cs typeface="Noto Sans"/>
              </a:rPr>
              <a:t>USD </a:t>
            </a:r>
            <a:r>
              <a:rPr kumimoji="0" lang="en-GB" sz="1200" b="0" i="0" u="none" strike="noStrike" kern="1200" cap="none" spc="0" normalizeH="0" baseline="0" noProof="0">
                <a:ln>
                  <a:noFill/>
                </a:ln>
                <a:solidFill>
                  <a:srgbClr val="FFFFFF"/>
                </a:solidFill>
                <a:effectLst/>
                <a:uLnTx/>
                <a:uFillTx/>
                <a:latin typeface="+mj-lt"/>
                <a:ea typeface="Noto Sans"/>
                <a:cs typeface="Noto Sans"/>
              </a:rPr>
              <a:t>72.9 billion.</a:t>
            </a:r>
          </a:p>
          <a:p>
            <a:pPr marL="117475" marR="0" lvl="1" indent="-117475"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FFFFFF"/>
                </a:solidFill>
                <a:effectLst/>
                <a:uLnTx/>
                <a:uFillTx/>
                <a:latin typeface="+mj-lt"/>
                <a:ea typeface="Noto Sans"/>
                <a:cs typeface="Noto Sans"/>
              </a:rPr>
              <a:t>The </a:t>
            </a:r>
            <a:r>
              <a:rPr kumimoji="0" lang="en-GB" sz="1200" b="1" i="0" u="none" strike="noStrike" kern="1200" cap="none" spc="0" normalizeH="0" baseline="0" noProof="0">
                <a:ln>
                  <a:noFill/>
                </a:ln>
                <a:solidFill>
                  <a:srgbClr val="FFBF00"/>
                </a:solidFill>
                <a:effectLst/>
                <a:uLnTx/>
                <a:uFillTx/>
                <a:latin typeface="+mj-lt"/>
                <a:ea typeface="Noto Sans"/>
                <a:cs typeface="Noto Sans"/>
              </a:rPr>
              <a:t>SCS</a:t>
            </a:r>
            <a:r>
              <a:rPr kumimoji="0" lang="en-GB" sz="1200" b="0" i="0" u="none" strike="noStrike" kern="1200" cap="none" spc="0" normalizeH="0" baseline="0" noProof="0">
                <a:ln>
                  <a:noFill/>
                </a:ln>
                <a:solidFill>
                  <a:srgbClr val="FFBF00"/>
                </a:solidFill>
                <a:effectLst/>
                <a:uLnTx/>
                <a:uFillTx/>
                <a:latin typeface="+mj-lt"/>
                <a:ea typeface="Noto Sans"/>
                <a:cs typeface="Noto Sans"/>
              </a:rPr>
              <a:t> </a:t>
            </a:r>
            <a:r>
              <a:rPr kumimoji="0" lang="en-GB" sz="1200" b="1" i="0" u="none" strike="noStrike" kern="1200" cap="none" spc="0" normalizeH="0" baseline="0" noProof="0">
                <a:ln>
                  <a:noFill/>
                </a:ln>
                <a:solidFill>
                  <a:srgbClr val="FFBF00"/>
                </a:solidFill>
                <a:effectLst/>
                <a:uLnTx/>
                <a:uFillTx/>
                <a:latin typeface="+mj-lt"/>
                <a:ea typeface="Noto Sans"/>
                <a:cs typeface="Noto Sans"/>
              </a:rPr>
              <a:t>losses of USD ~40 billion represented 6</a:t>
            </a:r>
            <a:r>
              <a:rPr lang="en-GB" sz="1200" b="1">
                <a:solidFill>
                  <a:srgbClr val="FFBF00"/>
                </a:solidFill>
                <a:latin typeface="+mj-lt"/>
                <a:ea typeface="Noto Sans"/>
                <a:cs typeface="Noto Sans"/>
              </a:rPr>
              <a:t>7</a:t>
            </a:r>
            <a:r>
              <a:rPr kumimoji="0" lang="en-GB" sz="1200" b="1" i="0" u="none" strike="noStrike" kern="1200" cap="none" spc="0" normalizeH="0" baseline="0" noProof="0">
                <a:ln>
                  <a:noFill/>
                </a:ln>
                <a:solidFill>
                  <a:srgbClr val="FFBF00"/>
                </a:solidFill>
                <a:effectLst/>
                <a:uLnTx/>
                <a:uFillTx/>
                <a:latin typeface="+mj-lt"/>
                <a:ea typeface="Noto Sans"/>
                <a:cs typeface="Noto Sans"/>
              </a:rPr>
              <a:t>%</a:t>
            </a:r>
            <a:r>
              <a:rPr kumimoji="0" lang="en-GB" sz="1200" b="0" i="0" u="none" strike="noStrike" kern="1200" cap="none" spc="0" normalizeH="0" baseline="0" noProof="0">
                <a:ln>
                  <a:noFill/>
                </a:ln>
                <a:solidFill>
                  <a:srgbClr val="FFBF00"/>
                </a:solidFill>
                <a:effectLst/>
                <a:uLnTx/>
                <a:uFillTx/>
                <a:latin typeface="+mj-lt"/>
                <a:ea typeface="Noto Sans"/>
                <a:cs typeface="Noto Sans"/>
              </a:rPr>
              <a:t> </a:t>
            </a:r>
            <a:r>
              <a:rPr kumimoji="0" lang="en-GB" sz="1200" b="0" i="0" u="none" strike="noStrike" kern="1200" cap="none" spc="0" normalizeH="0" baseline="0" noProof="0">
                <a:ln>
                  <a:noFill/>
                </a:ln>
                <a:solidFill>
                  <a:srgbClr val="FFFFFF"/>
                </a:solidFill>
                <a:effectLst/>
                <a:uLnTx/>
                <a:uFillTx/>
                <a:latin typeface="+mj-lt"/>
                <a:ea typeface="Noto Sans"/>
                <a:cs typeface="Noto Sans"/>
              </a:rPr>
              <a:t>of the estimated industry losses for the 1H2026. Additional losses included Winter storm in the US, European Windstorms and the Earthquake loss in Venezuela.</a:t>
            </a:r>
            <a:endParaRPr lang="en-GB" sz="1200" b="0" i="0" u="none" strike="noStrike" kern="1200" cap="none" spc="0" normalizeH="0" baseline="0" noProof="0">
              <a:ln>
                <a:noFill/>
              </a:ln>
              <a:solidFill>
                <a:srgbClr val="FFFFFF"/>
              </a:solidFill>
              <a:effectLst/>
              <a:uLnTx/>
              <a:uFillTx/>
              <a:latin typeface="+mj-lt"/>
              <a:ea typeface="Noto Sans"/>
              <a:cs typeface="Noto Sans"/>
            </a:endParaRPr>
          </a:p>
          <a:p>
            <a:pPr marL="117475" marR="0" lvl="1" indent="-117475"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FFBF00"/>
                </a:solidFill>
                <a:effectLst/>
                <a:uLnTx/>
                <a:uFillTx/>
                <a:latin typeface="+mj-lt"/>
                <a:ea typeface="Noto Sans"/>
                <a:cs typeface="Noto Sans"/>
              </a:rPr>
              <a:t>SCS continued to impact the losses</a:t>
            </a:r>
            <a:r>
              <a:rPr kumimoji="0" lang="en-GB" sz="1200" b="0" i="0" u="none" strike="noStrike" kern="1200" cap="none" spc="0" normalizeH="0" baseline="0" noProof="0">
                <a:ln>
                  <a:noFill/>
                </a:ln>
                <a:solidFill>
                  <a:srgbClr val="FFBF00"/>
                </a:solidFill>
                <a:effectLst/>
                <a:uLnTx/>
                <a:uFillTx/>
                <a:latin typeface="+mj-lt"/>
                <a:ea typeface="Noto Sans"/>
                <a:cs typeface="Noto Sans"/>
              </a:rPr>
              <a:t> </a:t>
            </a:r>
            <a:r>
              <a:rPr lang="en-GB" sz="1200" b="1">
                <a:solidFill>
                  <a:srgbClr val="FFBF00"/>
                </a:solidFill>
                <a:latin typeface="+mj-lt"/>
                <a:ea typeface="Noto Sans"/>
                <a:cs typeface="Noto Sans"/>
              </a:rPr>
              <a:t>in 2026</a:t>
            </a:r>
            <a:r>
              <a:rPr lang="en-GB" sz="1200">
                <a:solidFill>
                  <a:srgbClr val="FFFFFF"/>
                </a:solidFill>
                <a:latin typeface="+mj-lt"/>
                <a:ea typeface="Noto Sans"/>
                <a:cs typeface="Noto Sans"/>
              </a:rPr>
              <a:t>. </a:t>
            </a:r>
            <a:endParaRPr lang="en-GB" sz="1200" b="0" i="0" u="none" strike="noStrike" kern="1200" cap="none" spc="0" normalizeH="0" baseline="0" noProof="0">
              <a:ln>
                <a:noFill/>
              </a:ln>
              <a:solidFill>
                <a:srgbClr val="FFFFFF"/>
              </a:solidFill>
              <a:effectLst/>
              <a:uLnTx/>
              <a:uFillTx/>
              <a:latin typeface="+mj-lt"/>
              <a:ea typeface="Noto Sans"/>
              <a:cs typeface="Noto Sans"/>
            </a:endParaRPr>
          </a:p>
          <a:p>
            <a:pPr marL="0" marR="0" lvl="1" indent="0" algn="l" defTabSz="457200" rtl="0" eaLnBrk="1" fontAlgn="auto" latinLnBrk="0" hangingPunct="1">
              <a:lnSpc>
                <a:spcPct val="100000"/>
              </a:lnSpc>
              <a:spcBef>
                <a:spcPts val="0"/>
              </a:spcBef>
              <a:spcAft>
                <a:spcPts val="60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mj-lt"/>
              <a:ea typeface="Noto Sans"/>
              <a:cs typeface="Noto Sans"/>
            </a:endParaRPr>
          </a:p>
          <a:p>
            <a:pPr marL="117475" marR="0" lvl="1" indent="-117475"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FFFFFF"/>
              </a:solidFill>
              <a:effectLst/>
              <a:uLnTx/>
              <a:uFillTx/>
              <a:latin typeface="+mj-lt"/>
              <a:ea typeface="+mn-ea"/>
              <a:cs typeface="+mn-cs"/>
            </a:endParaRPr>
          </a:p>
        </p:txBody>
      </p:sp>
      <p:sp>
        <p:nvSpPr>
          <p:cNvPr id="4" name="TextBox 3">
            <a:extLst>
              <a:ext uri="{FF2B5EF4-FFF2-40B4-BE49-F238E27FC236}">
                <a16:creationId xmlns:a16="http://schemas.microsoft.com/office/drawing/2014/main" id="{876533EC-FA84-AD70-D421-76FF75160588}"/>
              </a:ext>
            </a:extLst>
          </p:cNvPr>
          <p:cNvSpPr txBox="1"/>
          <p:nvPr/>
        </p:nvSpPr>
        <p:spPr bwMode="auto">
          <a:xfrm>
            <a:off x="9345083" y="770955"/>
            <a:ext cx="2281928" cy="58744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108000" rIns="91440" bIns="108000" numCol="1" spcCol="0" rtlCol="0" fromWordArt="0" anchor="t" anchorCtr="0" forceAA="0" compatLnSpc="1">
            <a:prstTxWarp prst="textNoShape">
              <a:avLst/>
            </a:prstTxWarp>
            <a:spAutoFit/>
          </a:bodyPr>
          <a:lstStyle/>
          <a:p>
            <a:pPr algn="ctr" eaLnBrk="1" hangingPunct="1"/>
            <a:r>
              <a:rPr lang="en-US" sz="2400">
                <a:solidFill>
                  <a:srgbClr val="FFBF00"/>
                </a:solidFill>
                <a:latin typeface="Georgia Pro Light"/>
              </a:rPr>
              <a:t>Commentary</a:t>
            </a:r>
            <a:endParaRPr lang="en-US" sz="1200">
              <a:solidFill>
                <a:schemeClr val="bg1"/>
              </a:solidFill>
              <a:cs typeface="Arial" panose="020B0604020202020204" pitchFamily="34" charset="0"/>
            </a:endParaRPr>
          </a:p>
        </p:txBody>
      </p:sp>
      <p:cxnSp>
        <p:nvCxnSpPr>
          <p:cNvPr id="12" name="Straight Arrow Connector 11">
            <a:extLst>
              <a:ext uri="{FF2B5EF4-FFF2-40B4-BE49-F238E27FC236}">
                <a16:creationId xmlns:a16="http://schemas.microsoft.com/office/drawing/2014/main" id="{87878CD5-4DB6-E806-F3CE-68951D8E2D93}"/>
              </a:ext>
            </a:extLst>
          </p:cNvPr>
          <p:cNvCxnSpPr/>
          <p:nvPr/>
        </p:nvCxnSpPr>
        <p:spPr>
          <a:xfrm>
            <a:off x="8963877" y="1417670"/>
            <a:ext cx="2938200"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graphicFrame>
        <p:nvGraphicFramePr>
          <p:cNvPr id="6" name="Chart 5">
            <a:extLst>
              <a:ext uri="{FF2B5EF4-FFF2-40B4-BE49-F238E27FC236}">
                <a16:creationId xmlns:a16="http://schemas.microsoft.com/office/drawing/2014/main" id="{8B0251C3-DE62-A876-D8E4-DCD94B6A45AC}"/>
              </a:ext>
            </a:extLst>
          </p:cNvPr>
          <p:cNvGraphicFramePr>
            <a:graphicFrameLocks/>
          </p:cNvGraphicFramePr>
          <p:nvPr>
            <p:extLst>
              <p:ext uri="{D42A27DB-BD31-4B8C-83A1-F6EECF244321}">
                <p14:modId xmlns:p14="http://schemas.microsoft.com/office/powerpoint/2010/main" val="2448104619"/>
              </p:ext>
            </p:extLst>
          </p:nvPr>
        </p:nvGraphicFramePr>
        <p:xfrm>
          <a:off x="74406" y="1504699"/>
          <a:ext cx="8338074" cy="4731509"/>
        </p:xfrm>
        <a:graphic>
          <a:graphicData uri="http://schemas.openxmlformats.org/drawingml/2006/chart">
            <c:chart xmlns:c="http://schemas.openxmlformats.org/drawingml/2006/chart" xmlns:r="http://schemas.openxmlformats.org/officeDocument/2006/relationships" r:id="rId5"/>
          </a:graphicData>
        </a:graphic>
      </p:graphicFrame>
      <p:sp>
        <p:nvSpPr>
          <p:cNvPr id="3" name="Copyright">
            <a:extLst>
              <a:ext uri="{FF2B5EF4-FFF2-40B4-BE49-F238E27FC236}">
                <a16:creationId xmlns:a16="http://schemas.microsoft.com/office/drawing/2014/main" id="{0231FDDB-E79D-FBC6-263D-4DAFBC1AC4F9}"/>
              </a:ext>
            </a:extLst>
          </p:cNvPr>
          <p:cNvSpPr txBox="1">
            <a:spLocks/>
          </p:cNvSpPr>
          <p:nvPr>
            <p:custDataLst>
              <p:custData r:id="rId2"/>
            </p:custDataLst>
          </p:nvPr>
        </p:nvSpPr>
        <p:spPr>
          <a:xfrm>
            <a:off x="8462962" y="6606000"/>
            <a:ext cx="2905837" cy="123111"/>
          </a:xfrm>
          <a:prstGeom prst="rect">
            <a:avLst/>
          </a:prstGeom>
        </p:spPr>
        <p:txBody>
          <a:bodyPr lIns="0" tIns="0" rIns="0" bIns="0" anchor="b"/>
          <a:lstStyle>
            <a:defPPr>
              <a:defRPr lang="en-GB"/>
            </a:defPPr>
            <a:lvl1pPr marL="0" algn="r"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700">
                <a:solidFill>
                  <a:schemeClr val="accent4"/>
                </a:solidFill>
              </a:rPr>
              <a:t>© 2026 Marsh. All rights reserved.</a:t>
            </a:r>
          </a:p>
        </p:txBody>
      </p:sp>
    </p:spTree>
    <p:custDataLst>
      <p:custData r:id="rId1"/>
    </p:custDataLst>
    <p:extLst>
      <p:ext uri="{BB962C8B-B14F-4D97-AF65-F5344CB8AC3E}">
        <p14:creationId xmlns:p14="http://schemas.microsoft.com/office/powerpoint/2010/main" val="1505460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55568-CE02-C768-8D9F-E2BBC7F5F16F}"/>
              </a:ext>
            </a:extLst>
          </p:cNvPr>
          <p:cNvSpPr>
            <a:spLocks noGrp="1"/>
          </p:cNvSpPr>
          <p:nvPr>
            <p:ph type="title"/>
          </p:nvPr>
        </p:nvSpPr>
        <p:spPr/>
        <p:txBody>
          <a:bodyPr/>
          <a:lstStyle/>
          <a:p>
            <a:r>
              <a:rPr lang="en-US"/>
              <a:t>Reinsurers’ share of cat losses declines</a:t>
            </a:r>
          </a:p>
        </p:txBody>
      </p:sp>
      <p:sp>
        <p:nvSpPr>
          <p:cNvPr id="4" name="Slide Number Placeholder 3">
            <a:extLst>
              <a:ext uri="{FF2B5EF4-FFF2-40B4-BE49-F238E27FC236}">
                <a16:creationId xmlns:a16="http://schemas.microsoft.com/office/drawing/2014/main" id="{A8287B0B-6862-F090-921F-39452015247A}"/>
              </a:ext>
            </a:extLst>
          </p:cNvPr>
          <p:cNvSpPr>
            <a:spLocks noGrp="1"/>
          </p:cNvSpPr>
          <p:nvPr>
            <p:ph type="sldNum" sz="quarter" idx="15"/>
          </p:nvPr>
        </p:nvSpPr>
        <p:spPr/>
        <p:txBody>
          <a:bodyPr/>
          <a:lstStyle/>
          <a:p>
            <a:fld id="{CC823384-2074-4C75-9031-ACAC8BCA8354}" type="slidenum">
              <a:rPr lang="en-US" smtClean="0"/>
              <a:pPr/>
              <a:t>12</a:t>
            </a:fld>
            <a:endParaRPr lang="en-US"/>
          </a:p>
        </p:txBody>
      </p:sp>
      <p:sp>
        <p:nvSpPr>
          <p:cNvPr id="6" name="Text Placeholder 5">
            <a:extLst>
              <a:ext uri="{FF2B5EF4-FFF2-40B4-BE49-F238E27FC236}">
                <a16:creationId xmlns:a16="http://schemas.microsoft.com/office/drawing/2014/main" id="{BCB64FA3-1000-4BBA-B806-EE5545D0F8A6}"/>
              </a:ext>
            </a:extLst>
          </p:cNvPr>
          <p:cNvSpPr>
            <a:spLocks noGrp="1"/>
          </p:cNvSpPr>
          <p:nvPr>
            <p:ph type="body" sz="quarter" idx="16"/>
          </p:nvPr>
        </p:nvSpPr>
        <p:spPr/>
        <p:txBody>
          <a:bodyPr/>
          <a:lstStyle/>
          <a:p>
            <a:r>
              <a:rPr lang="en-US" b="1">
                <a:solidFill>
                  <a:schemeClr val="accent5"/>
                </a:solidFill>
              </a:rPr>
              <a:t>Reinsurers’ share of global cat losses has declined </a:t>
            </a:r>
            <a:r>
              <a:rPr lang="en-US"/>
              <a:t>owing to higher attachment points since January 1, 2023, and a lower number of high-severity events</a:t>
            </a:r>
          </a:p>
          <a:p>
            <a:r>
              <a:rPr lang="en-US" b="1">
                <a:solidFill>
                  <a:schemeClr val="accent5"/>
                </a:solidFill>
              </a:rPr>
              <a:t>Cat losses since 2023 have largely consisted of SCS</a:t>
            </a:r>
            <a:endParaRPr lang="en-US" b="1">
              <a:solidFill>
                <a:schemeClr val="accent5"/>
              </a:solidFill>
              <a:cs typeface="Arial"/>
            </a:endParaRPr>
          </a:p>
          <a:p>
            <a:pPr marL="457200">
              <a:buFont typeface="Arial" panose="020B0604020202020204" pitchFamily="34" charset="0"/>
              <a:buChar char="–"/>
            </a:pPr>
            <a:r>
              <a:rPr lang="en-US"/>
              <a:t>Except for Hurricanes (HUs) Helene and Milton in 2024, each event resulted in insured losses under $10B and within the primary insurers’ retention levels</a:t>
            </a:r>
            <a:endParaRPr lang="en-US">
              <a:cs typeface="Arial"/>
            </a:endParaRPr>
          </a:p>
          <a:p>
            <a:r>
              <a:rPr lang="en-US" b="1">
                <a:solidFill>
                  <a:schemeClr val="accent5"/>
                </a:solidFill>
              </a:rPr>
              <a:t>Reinsurers’ share of global insured catastrophe losses averaged 20% from 2017 to 2022 but declined to an average 12% for 2023 to 2025</a:t>
            </a:r>
            <a:endParaRPr lang="en-US"/>
          </a:p>
        </p:txBody>
      </p:sp>
      <p:sp>
        <p:nvSpPr>
          <p:cNvPr id="7" name="Text Placeholder 6">
            <a:extLst>
              <a:ext uri="{FF2B5EF4-FFF2-40B4-BE49-F238E27FC236}">
                <a16:creationId xmlns:a16="http://schemas.microsoft.com/office/drawing/2014/main" id="{58F39037-0C6E-84D3-B165-818A889C0D7A}"/>
              </a:ext>
            </a:extLst>
          </p:cNvPr>
          <p:cNvSpPr>
            <a:spLocks noGrp="1"/>
          </p:cNvSpPr>
          <p:nvPr>
            <p:ph type="body" sz="quarter" idx="18"/>
          </p:nvPr>
        </p:nvSpPr>
        <p:spPr/>
        <p:txBody>
          <a:bodyPr/>
          <a:lstStyle/>
          <a:p>
            <a:r>
              <a:rPr lang="en-US"/>
              <a:t>Commentary</a:t>
            </a:r>
          </a:p>
        </p:txBody>
      </p:sp>
      <p:cxnSp>
        <p:nvCxnSpPr>
          <p:cNvPr id="8" name="Straight Arrow Connector 7">
            <a:extLst>
              <a:ext uri="{FF2B5EF4-FFF2-40B4-BE49-F238E27FC236}">
                <a16:creationId xmlns:a16="http://schemas.microsoft.com/office/drawing/2014/main" id="{0E273C40-C850-84D9-414D-736FA5633BD4}"/>
              </a:ext>
            </a:extLst>
          </p:cNvPr>
          <p:cNvCxnSpPr/>
          <p:nvPr/>
        </p:nvCxnSpPr>
        <p:spPr>
          <a:xfrm>
            <a:off x="8797800" y="1212517"/>
            <a:ext cx="2938200"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sp>
        <p:nvSpPr>
          <p:cNvPr id="12" name="Right Bracket 11">
            <a:extLst>
              <a:ext uri="{FF2B5EF4-FFF2-40B4-BE49-F238E27FC236}">
                <a16:creationId xmlns:a16="http://schemas.microsoft.com/office/drawing/2014/main" id="{A8E51916-38BE-CFF7-2F95-AB574B06AACB}"/>
              </a:ext>
            </a:extLst>
          </p:cNvPr>
          <p:cNvSpPr/>
          <p:nvPr/>
        </p:nvSpPr>
        <p:spPr>
          <a:xfrm rot="16200000">
            <a:off x="2882958" y="-313778"/>
            <a:ext cx="152915" cy="4000172"/>
          </a:xfrm>
          <a:prstGeom prst="rightBracket">
            <a:avLst>
              <a:gd name="adj" fmla="val 0"/>
            </a:avLst>
          </a:prstGeom>
          <a:ln w="19050">
            <a:solidFill>
              <a:srgbClr val="CB7E03"/>
            </a:solidFill>
            <a:prstDash val="solid"/>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C0DB175D-DBE6-C039-89AF-06A71CD8B164}"/>
              </a:ext>
            </a:extLst>
          </p:cNvPr>
          <p:cNvSpPr txBox="1"/>
          <p:nvPr/>
        </p:nvSpPr>
        <p:spPr>
          <a:xfrm>
            <a:off x="2965370" y="1530540"/>
            <a:ext cx="422251" cy="138499"/>
          </a:xfrm>
          <a:prstGeom prst="rect">
            <a:avLst/>
          </a:prstGeom>
          <a:solidFill>
            <a:schemeClr val="bg1"/>
          </a:solidFill>
        </p:spPr>
        <p:txBody>
          <a:bodyPr wrap="square" lIns="0" tIns="0" rIns="0" bIns="0" rtlCol="0">
            <a:spAutoFit/>
          </a:bodyPr>
          <a:lstStyle/>
          <a:p>
            <a:pPr algn="ctr"/>
            <a:r>
              <a:rPr lang="en-US" sz="900" b="1">
                <a:solidFill>
                  <a:srgbClr val="CB7E03"/>
                </a:solidFill>
              </a:rPr>
              <a:t>20%</a:t>
            </a:r>
          </a:p>
        </p:txBody>
      </p:sp>
      <p:sp>
        <p:nvSpPr>
          <p:cNvPr id="14" name="Right Bracket 13">
            <a:extLst>
              <a:ext uri="{FF2B5EF4-FFF2-40B4-BE49-F238E27FC236}">
                <a16:creationId xmlns:a16="http://schemas.microsoft.com/office/drawing/2014/main" id="{D4FB09C3-3AA7-39D4-C8FF-4F12AD963F35}"/>
              </a:ext>
            </a:extLst>
          </p:cNvPr>
          <p:cNvSpPr/>
          <p:nvPr/>
        </p:nvSpPr>
        <p:spPr>
          <a:xfrm rot="16200000">
            <a:off x="6145627" y="730256"/>
            <a:ext cx="152917" cy="1912098"/>
          </a:xfrm>
          <a:prstGeom prst="rightBracket">
            <a:avLst>
              <a:gd name="adj" fmla="val 0"/>
            </a:avLst>
          </a:prstGeom>
          <a:ln w="19050">
            <a:solidFill>
              <a:srgbClr val="CB7E03"/>
            </a:solidFill>
            <a:prstDash val="solid"/>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DA4215C3-D405-FDF8-31AE-F2FAE1342006}"/>
              </a:ext>
            </a:extLst>
          </p:cNvPr>
          <p:cNvSpPr txBox="1"/>
          <p:nvPr/>
        </p:nvSpPr>
        <p:spPr>
          <a:xfrm>
            <a:off x="6008143" y="1540600"/>
            <a:ext cx="422251" cy="138499"/>
          </a:xfrm>
          <a:prstGeom prst="rect">
            <a:avLst/>
          </a:prstGeom>
          <a:solidFill>
            <a:schemeClr val="bg1"/>
          </a:solidFill>
        </p:spPr>
        <p:txBody>
          <a:bodyPr wrap="square" lIns="0" tIns="0" rIns="0" bIns="0" rtlCol="0" anchor="t">
            <a:spAutoFit/>
          </a:bodyPr>
          <a:lstStyle/>
          <a:p>
            <a:pPr algn="ctr"/>
            <a:r>
              <a:rPr lang="en-US" sz="900" b="1">
                <a:solidFill>
                  <a:srgbClr val="CB7E03"/>
                </a:solidFill>
              </a:rPr>
              <a:t>12%</a:t>
            </a:r>
          </a:p>
        </p:txBody>
      </p:sp>
      <p:sp>
        <p:nvSpPr>
          <p:cNvPr id="16" name="TextBox 15">
            <a:extLst>
              <a:ext uri="{FF2B5EF4-FFF2-40B4-BE49-F238E27FC236}">
                <a16:creationId xmlns:a16="http://schemas.microsoft.com/office/drawing/2014/main" id="{05E35A5B-0625-FA25-A7FB-C22F4A6B742E}"/>
              </a:ext>
            </a:extLst>
          </p:cNvPr>
          <p:cNvSpPr txBox="1"/>
          <p:nvPr/>
        </p:nvSpPr>
        <p:spPr>
          <a:xfrm>
            <a:off x="1675843" y="6458817"/>
            <a:ext cx="6115607" cy="323165"/>
          </a:xfrm>
          <a:prstGeom prst="rect">
            <a:avLst/>
          </a:prstGeom>
          <a:noFill/>
        </p:spPr>
        <p:txBody>
          <a:bodyPr wrap="square" lIns="0" tIns="0" rIns="0" bIns="0" anchor="t">
            <a:spAutoFit/>
          </a:bodyPr>
          <a:lstStyle/>
          <a:p>
            <a:pPr>
              <a:defRPr/>
            </a:pPr>
            <a:r>
              <a:rPr kumimoji="0" lang="en-US" sz="700" b="0" i="0" u="none" strike="noStrike" kern="1200" cap="none" spc="0" normalizeH="0" baseline="0" noProof="0" dirty="0">
                <a:ln>
                  <a:noFill/>
                </a:ln>
                <a:effectLst/>
                <a:uLnTx/>
                <a:uFillTx/>
                <a:latin typeface="Arial" panose="020B0604020202020204"/>
                <a:ea typeface="+mn-ea"/>
                <a:cs typeface="+mn-cs"/>
              </a:rPr>
              <a:t>Source: Company reports, </a:t>
            </a:r>
            <a:r>
              <a:rPr lang="en-US" sz="700" dirty="0">
                <a:latin typeface="Arial" panose="020B0604020202020204"/>
              </a:rPr>
              <a:t>Marsh Re</a:t>
            </a:r>
            <a:r>
              <a:rPr kumimoji="0" lang="en-US" sz="700" b="0" i="0" u="none" strike="noStrike" kern="1200" cap="none" spc="0" normalizeH="0" baseline="0" noProof="0" dirty="0">
                <a:ln>
                  <a:noFill/>
                </a:ln>
                <a:effectLst/>
                <a:uLnTx/>
                <a:uFillTx/>
                <a:latin typeface="Arial" panose="020B0604020202020204"/>
                <a:ea typeface="+mn-ea"/>
                <a:cs typeface="+mn-cs"/>
              </a:rPr>
              <a:t> calculations. Note: Reinsurers’ share is based on reported cat losses for the reinsurance segment</a:t>
            </a:r>
            <a:r>
              <a:rPr lang="en-US" sz="700" noProof="0" dirty="0">
                <a:latin typeface="Arial" panose="020B0604020202020204"/>
              </a:rPr>
              <a:t> </a:t>
            </a:r>
            <a:r>
              <a:rPr kumimoji="0" lang="en-US" sz="700" b="0" i="0" u="none" strike="noStrike" kern="1200" cap="none" spc="0" normalizeH="0" baseline="0" noProof="0" dirty="0">
                <a:ln>
                  <a:noFill/>
                </a:ln>
                <a:effectLst/>
                <a:uLnTx/>
                <a:uFillTx/>
                <a:latin typeface="Arial" panose="020B0604020202020204"/>
                <a:ea typeface="+mn-ea"/>
                <a:cs typeface="+mn-cs"/>
              </a:rPr>
              <a:t>of select companies in the </a:t>
            </a:r>
            <a:r>
              <a:rPr lang="en-US" sz="700" dirty="0">
                <a:latin typeface="Arial" panose="020B0604020202020204"/>
              </a:rPr>
              <a:t>Marsh Re</a:t>
            </a:r>
            <a:r>
              <a:rPr kumimoji="0" lang="en-US" sz="700" b="0" i="0" u="none" strike="noStrike" kern="1200" cap="none" spc="0" normalizeH="0" baseline="0" noProof="0" dirty="0">
                <a:ln>
                  <a:noFill/>
                </a:ln>
                <a:effectLst/>
                <a:uLnTx/>
                <a:uFillTx/>
                <a:latin typeface="Arial" panose="020B0604020202020204"/>
                <a:ea typeface="+mn-ea"/>
                <a:cs typeface="+mn-cs"/>
              </a:rPr>
              <a:t> reinsurance composite and assumes the cohort represents 65% of the industry</a:t>
            </a:r>
            <a:r>
              <a:rPr lang="en-US" sz="700" dirty="0">
                <a:latin typeface="Arial" panose="020B0604020202020204"/>
              </a:rPr>
              <a:t> | </a:t>
            </a:r>
            <a:r>
              <a:rPr kumimoji="0" lang="en-US" sz="700" b="0" i="0" u="none" strike="noStrike" kern="1200" cap="none" spc="0" normalizeH="0" baseline="0" noProof="0" dirty="0">
                <a:ln>
                  <a:noFill/>
                </a:ln>
                <a:effectLst/>
                <a:uLnTx/>
                <a:uFillTx/>
                <a:latin typeface="Arial" panose="020B0604020202020204"/>
                <a:ea typeface="+mn-ea"/>
                <a:cs typeface="+mn-cs"/>
              </a:rPr>
              <a:t>*Total industry insured losses exclude losses from COVID-19, the Russia-Ukraine </a:t>
            </a:r>
            <a:r>
              <a:rPr lang="en-US" sz="700" dirty="0">
                <a:latin typeface="Arial" panose="020B0604020202020204"/>
              </a:rPr>
              <a:t>conflict</a:t>
            </a:r>
            <a:r>
              <a:rPr kumimoji="0" lang="en-US" sz="700" b="0" i="0" u="none" strike="noStrike" kern="1200" cap="none" spc="0" normalizeH="0" baseline="0" noProof="0" dirty="0">
                <a:ln>
                  <a:noFill/>
                </a:ln>
                <a:effectLst/>
                <a:uLnTx/>
                <a:uFillTx/>
                <a:latin typeface="Arial" panose="020B0604020202020204"/>
                <a:ea typeface="+mn-ea"/>
                <a:cs typeface="+mn-cs"/>
              </a:rPr>
              <a:t>. </a:t>
            </a:r>
          </a:p>
        </p:txBody>
      </p:sp>
      <p:graphicFrame>
        <p:nvGraphicFramePr>
          <p:cNvPr id="3" name="Chart 2">
            <a:extLst>
              <a:ext uri="{FF2B5EF4-FFF2-40B4-BE49-F238E27FC236}">
                <a16:creationId xmlns:a16="http://schemas.microsoft.com/office/drawing/2014/main" id="{0EE0B4A6-09B4-DB62-FDD2-78444C461E7A}"/>
              </a:ext>
            </a:extLst>
          </p:cNvPr>
          <p:cNvGraphicFramePr>
            <a:graphicFrameLocks/>
          </p:cNvGraphicFramePr>
          <p:nvPr>
            <p:extLst>
              <p:ext uri="{D42A27DB-BD31-4B8C-83A1-F6EECF244321}">
                <p14:modId xmlns:p14="http://schemas.microsoft.com/office/powerpoint/2010/main" val="350752254"/>
              </p:ext>
            </p:extLst>
          </p:nvPr>
        </p:nvGraphicFramePr>
        <p:xfrm>
          <a:off x="212143" y="1859520"/>
          <a:ext cx="8085191" cy="39740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0648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Benign catastrophe losses reported in 1H 2026</a:t>
            </a:r>
          </a:p>
        </p:txBody>
      </p:sp>
      <p:sp>
        <p:nvSpPr>
          <p:cNvPr id="3" name="Text Placeholder 2">
            <a:extLst>
              <a:ext uri="{FF2B5EF4-FFF2-40B4-BE49-F238E27FC236}">
                <a16:creationId xmlns:a16="http://schemas.microsoft.com/office/drawing/2014/main" id="{C72E8380-A766-2CDF-7A35-DDB65583B6C2}"/>
              </a:ext>
            </a:extLst>
          </p:cNvPr>
          <p:cNvSpPr>
            <a:spLocks noGrp="1"/>
          </p:cNvSpPr>
          <p:nvPr>
            <p:ph type="body" sz="quarter" idx="12"/>
          </p:nvPr>
        </p:nvSpPr>
        <p:spPr/>
        <p:txBody>
          <a:bodyPr/>
          <a:lstStyle/>
          <a:p>
            <a:r>
              <a:rPr lang="en-US"/>
              <a:t>Secondary Perils have been the primary driver behind recent catastrophe losses</a:t>
            </a:r>
          </a:p>
        </p:txBody>
      </p:sp>
      <p:sp>
        <p:nvSpPr>
          <p:cNvPr id="9" name="Text Placeholder 5"/>
          <p:cNvSpPr txBox="1">
            <a:spLocks/>
          </p:cNvSpPr>
          <p:nvPr/>
        </p:nvSpPr>
        <p:spPr>
          <a:xfrm>
            <a:off x="655066" y="760616"/>
            <a:ext cx="9169400" cy="641400"/>
          </a:xfrm>
          <a:prstGeom prst="rect">
            <a:avLst/>
          </a:prstGeom>
        </p:spPr>
        <p:txBody>
          <a:bodyPr vert="horz" lIns="0" tIns="0" rIns="0" bIns="0" rtlCol="0" anchor="t">
            <a:noAutofit/>
          </a:bodyPr>
          <a:lstStyle>
            <a:lvl1pPr marL="0" indent="0" algn="l" defTabSz="457200" rtl="0" eaLnBrk="1" latinLnBrk="0" hangingPunct="1">
              <a:spcBef>
                <a:spcPts val="0"/>
              </a:spcBef>
              <a:spcAft>
                <a:spcPts val="600"/>
              </a:spcAft>
              <a:buFont typeface="Arial" panose="020B0604020202020204" pitchFamily="34" charset="0"/>
              <a:buNone/>
              <a:defRPr sz="1800" b="1" kern="1200">
                <a:solidFill>
                  <a:schemeClr val="accent1"/>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500" kern="1200">
                <a:solidFill>
                  <a:schemeClr val="tx1"/>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a:lstStyle>
          <a:p>
            <a:pPr>
              <a:defRPr/>
            </a:pPr>
            <a:endParaRPr lang="en-US">
              <a:cs typeface="Arial"/>
            </a:endParaRPr>
          </a:p>
          <a:p>
            <a:pPr marL="0" marR="0" lvl="0" indent="0" algn="l"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b="1" i="0" u="none" strike="noStrike" kern="1200" cap="none" spc="0" normalizeH="0" baseline="0" noProof="0">
              <a:ln>
                <a:noFill/>
              </a:ln>
              <a:solidFill>
                <a:srgbClr val="002C77"/>
              </a:solidFill>
              <a:effectLst/>
              <a:uLnTx/>
              <a:uFillTx/>
              <a:latin typeface="Arial" panose="020B0604020202020204"/>
              <a:ea typeface="+mn-ea"/>
              <a:cs typeface="+mn-cs"/>
            </a:endParaRPr>
          </a:p>
        </p:txBody>
      </p:sp>
      <p:sp>
        <p:nvSpPr>
          <p:cNvPr id="8" name="Slide Number Placeholder 7">
            <a:extLst>
              <a:ext uri="{FF2B5EF4-FFF2-40B4-BE49-F238E27FC236}">
                <a16:creationId xmlns:a16="http://schemas.microsoft.com/office/drawing/2014/main" id="{9FE46CD5-658D-2F9C-CA59-29BD1FABD6BD}"/>
              </a:ext>
            </a:extLst>
          </p:cNvPr>
          <p:cNvSpPr>
            <a:spLocks noGrp="1"/>
          </p:cNvSpPr>
          <p:nvPr>
            <p:ph type="sldNum" sz="quarter" idx="15"/>
          </p:nvPr>
        </p:nvSpPr>
        <p:spPr/>
        <p:txBody>
          <a:bodyPr/>
          <a:lstStyle/>
          <a:p>
            <a:fld id="{CC823384-2074-4C75-9031-ACAC8BCA8354}" type="slidenum">
              <a:rPr lang="en-US" smtClean="0"/>
              <a:pPr/>
              <a:t>13</a:t>
            </a:fld>
            <a:endParaRPr lang="en-US"/>
          </a:p>
        </p:txBody>
      </p:sp>
      <p:sp>
        <p:nvSpPr>
          <p:cNvPr id="10" name="Footer Placeholder 4">
            <a:extLst>
              <a:ext uri="{FF2B5EF4-FFF2-40B4-BE49-F238E27FC236}">
                <a16:creationId xmlns:a16="http://schemas.microsoft.com/office/drawing/2014/main" id="{38E3E793-17A5-262A-CAEC-E29A0550F015}"/>
              </a:ext>
            </a:extLst>
          </p:cNvPr>
          <p:cNvSpPr txBox="1">
            <a:spLocks/>
          </p:cNvSpPr>
          <p:nvPr/>
        </p:nvSpPr>
        <p:spPr>
          <a:xfrm>
            <a:off x="1857373" y="6492559"/>
            <a:ext cx="5962651" cy="127841"/>
          </a:xfrm>
          <a:prstGeom prst="rect">
            <a:avLst/>
          </a:prstGeom>
        </p:spPr>
        <p:txBody>
          <a:bodyPr vert="horz" lIns="0" tIns="0" rIns="0" bIns="0" rtlCol="0" anchor="t">
            <a:noAutofit/>
          </a:bodyPr>
          <a:lstStyle>
            <a:defPPr>
              <a:defRPr lang="en-GB"/>
            </a:defPPr>
            <a:lvl1pPr marL="0" algn="r" defTabSz="457200" rtl="0" eaLnBrk="1" latinLnBrk="0" hangingPunct="1">
              <a:defRPr lang="en-GB" sz="800" b="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kumimoji="0" lang="en-US" sz="700" b="0" i="0" u="none" strike="noStrike" kern="1200" cap="none" spc="0" normalizeH="0" baseline="0" noProof="0" dirty="0">
                <a:ln>
                  <a:noFill/>
                </a:ln>
                <a:solidFill>
                  <a:srgbClr val="000F47"/>
                </a:solidFill>
                <a:effectLst/>
                <a:uLnTx/>
                <a:uFillTx/>
                <a:latin typeface="Arial" panose="020B0604020202020204"/>
                <a:ea typeface="+mn-ea"/>
                <a:cs typeface="+mn-cs"/>
              </a:rPr>
              <a:t>Source: S&amp;P Global, company filings and </a:t>
            </a:r>
            <a:r>
              <a:rPr lang="en-US" sz="700" dirty="0">
                <a:solidFill>
                  <a:srgbClr val="000F47"/>
                </a:solidFill>
                <a:latin typeface="Arial" panose="020B0604020202020204"/>
              </a:rPr>
              <a:t>Marsh Re</a:t>
            </a:r>
            <a:r>
              <a:rPr kumimoji="0" lang="en-US" sz="700" b="0" i="0" u="none" strike="noStrike" kern="1200" cap="none" spc="0" normalizeH="0" baseline="0" noProof="0" dirty="0">
                <a:ln>
                  <a:noFill/>
                </a:ln>
                <a:solidFill>
                  <a:srgbClr val="000F47"/>
                </a:solidFill>
                <a:effectLst/>
                <a:uLnTx/>
                <a:uFillTx/>
                <a:latin typeface="Arial" panose="020B0604020202020204"/>
                <a:ea typeface="+mn-ea"/>
                <a:cs typeface="+mn-cs"/>
              </a:rPr>
              <a:t> </a:t>
            </a:r>
            <a:r>
              <a:rPr lang="en-US" sz="700" dirty="0">
                <a:solidFill>
                  <a:srgbClr val="000F47"/>
                </a:solidFill>
                <a:latin typeface="Arial" panose="020B0604020202020204"/>
              </a:rPr>
              <a:t>calculations</a:t>
            </a:r>
            <a:r>
              <a:rPr kumimoji="0" lang="en-US" sz="700" b="0" i="0" u="none" strike="noStrike" kern="1200" cap="none" spc="0" normalizeH="0" baseline="0" noProof="0" dirty="0">
                <a:ln>
                  <a:noFill/>
                </a:ln>
                <a:solidFill>
                  <a:srgbClr val="000F47"/>
                </a:solidFill>
                <a:effectLst/>
                <a:uLnTx/>
                <a:uFillTx/>
                <a:latin typeface="Arial" panose="020B0604020202020204"/>
                <a:ea typeface="+mn-ea"/>
                <a:cs typeface="+mn-cs"/>
              </a:rPr>
              <a:t>. Note: </a:t>
            </a:r>
            <a:r>
              <a:rPr kumimoji="0" lang="en-US" sz="700" b="0" i="0" u="none" strike="noStrike" kern="1200" cap="none" spc="0" normalizeH="0" baseline="0" noProof="0" dirty="0">
                <a:ln>
                  <a:noFill/>
                </a:ln>
                <a:solidFill>
                  <a:srgbClr val="000F47"/>
                </a:solidFill>
                <a:effectLst/>
                <a:uLnTx/>
                <a:uFillTx/>
                <a:latin typeface="Arial" panose="020B0604020202020204"/>
                <a:ea typeface="+mn-lt"/>
                <a:cs typeface="Arial" panose="020B0604020202020204"/>
              </a:rPr>
              <a:t>Data for Global Re Composite cohort includes 17 reinsurance companies</a:t>
            </a:r>
          </a:p>
        </p:txBody>
      </p:sp>
      <p:graphicFrame>
        <p:nvGraphicFramePr>
          <p:cNvPr id="5" name="Chart 4">
            <a:extLst>
              <a:ext uri="{FF2B5EF4-FFF2-40B4-BE49-F238E27FC236}">
                <a16:creationId xmlns:a16="http://schemas.microsoft.com/office/drawing/2014/main" id="{F5928474-A2F5-6CE1-6C7B-A97B067CAB6C}"/>
              </a:ext>
            </a:extLst>
          </p:cNvPr>
          <p:cNvGraphicFramePr>
            <a:graphicFrameLocks/>
          </p:cNvGraphicFramePr>
          <p:nvPr>
            <p:extLst>
              <p:ext uri="{D42A27DB-BD31-4B8C-83A1-F6EECF244321}">
                <p14:modId xmlns:p14="http://schemas.microsoft.com/office/powerpoint/2010/main" val="1713621446"/>
              </p:ext>
            </p:extLst>
          </p:nvPr>
        </p:nvGraphicFramePr>
        <p:xfrm>
          <a:off x="491400" y="1279499"/>
          <a:ext cx="11206800" cy="4525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4734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0A56A91-8677-89DD-EAAE-D1B4469E8F3C}"/>
              </a:ext>
            </a:extLst>
          </p:cNvPr>
          <p:cNvGrpSpPr/>
          <p:nvPr/>
        </p:nvGrpSpPr>
        <p:grpSpPr>
          <a:xfrm>
            <a:off x="805765" y="1694165"/>
            <a:ext cx="10915012" cy="3139819"/>
            <a:chOff x="979518" y="1598214"/>
            <a:chExt cx="10611120" cy="3308545"/>
          </a:xfrm>
        </p:grpSpPr>
        <p:sp>
          <p:nvSpPr>
            <p:cNvPr id="40" name="Rectangle 39">
              <a:extLst>
                <a:ext uri="{FF2B5EF4-FFF2-40B4-BE49-F238E27FC236}">
                  <a16:creationId xmlns:a16="http://schemas.microsoft.com/office/drawing/2014/main" id="{104AE4CC-161D-451B-809F-D48D94D6C6CF}"/>
                </a:ext>
              </a:extLst>
            </p:cNvPr>
            <p:cNvSpPr/>
            <p:nvPr/>
          </p:nvSpPr>
          <p:spPr>
            <a:xfrm>
              <a:off x="6236110" y="1598214"/>
              <a:ext cx="2663929" cy="3308544"/>
            </a:xfrm>
            <a:prstGeom prst="rect">
              <a:avLst/>
            </a:prstGeom>
            <a:solidFill>
              <a:srgbClr val="EF4E45">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ectangle 40">
              <a:extLst>
                <a:ext uri="{FF2B5EF4-FFF2-40B4-BE49-F238E27FC236}">
                  <a16:creationId xmlns:a16="http://schemas.microsoft.com/office/drawing/2014/main" id="{33CE48C1-7A50-64AE-70F5-12CE03EAA406}"/>
                </a:ext>
              </a:extLst>
            </p:cNvPr>
            <p:cNvSpPr/>
            <p:nvPr/>
          </p:nvSpPr>
          <p:spPr>
            <a:xfrm>
              <a:off x="4027839" y="1598215"/>
              <a:ext cx="2172147" cy="3308544"/>
            </a:xfrm>
            <a:prstGeom prst="rect">
              <a:avLst/>
            </a:prstGeom>
            <a:solidFill>
              <a:srgbClr val="00B05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191DA2DB-382B-7DD4-1D7C-67956583721B}"/>
                </a:ext>
              </a:extLst>
            </p:cNvPr>
            <p:cNvSpPr/>
            <p:nvPr/>
          </p:nvSpPr>
          <p:spPr>
            <a:xfrm>
              <a:off x="8951284" y="1598215"/>
              <a:ext cx="2639354" cy="3308544"/>
            </a:xfrm>
            <a:prstGeom prst="rect">
              <a:avLst/>
            </a:prstGeom>
            <a:solidFill>
              <a:srgbClr val="00B05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Rectangle 42">
              <a:extLst>
                <a:ext uri="{FF2B5EF4-FFF2-40B4-BE49-F238E27FC236}">
                  <a16:creationId xmlns:a16="http://schemas.microsoft.com/office/drawing/2014/main" id="{E684E5E9-29E3-4E2C-D7B0-C9A1171972C2}"/>
                </a:ext>
              </a:extLst>
            </p:cNvPr>
            <p:cNvSpPr/>
            <p:nvPr/>
          </p:nvSpPr>
          <p:spPr>
            <a:xfrm>
              <a:off x="2358540" y="1598215"/>
              <a:ext cx="1633175" cy="3308544"/>
            </a:xfrm>
            <a:prstGeom prst="rect">
              <a:avLst/>
            </a:prstGeom>
            <a:solidFill>
              <a:srgbClr val="EF4E45">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4" name="Rectangle 43">
              <a:extLst>
                <a:ext uri="{FF2B5EF4-FFF2-40B4-BE49-F238E27FC236}">
                  <a16:creationId xmlns:a16="http://schemas.microsoft.com/office/drawing/2014/main" id="{2F9FC063-10B4-16C0-A3D7-9EA9F08C4AFE}"/>
                </a:ext>
              </a:extLst>
            </p:cNvPr>
            <p:cNvSpPr/>
            <p:nvPr/>
          </p:nvSpPr>
          <p:spPr>
            <a:xfrm>
              <a:off x="1465634" y="1598215"/>
              <a:ext cx="852763" cy="3308544"/>
            </a:xfrm>
            <a:prstGeom prst="rect">
              <a:avLst/>
            </a:prstGeom>
            <a:solidFill>
              <a:srgbClr val="00B05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1D4153B9-6738-D12E-95E6-546E2C07B443}"/>
                </a:ext>
              </a:extLst>
            </p:cNvPr>
            <p:cNvSpPr/>
            <p:nvPr/>
          </p:nvSpPr>
          <p:spPr>
            <a:xfrm>
              <a:off x="979518" y="1598215"/>
              <a:ext cx="433907" cy="3308544"/>
            </a:xfrm>
            <a:prstGeom prst="rect">
              <a:avLst/>
            </a:prstGeom>
            <a:solidFill>
              <a:srgbClr val="EF4E45">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sp>
        <p:nvSpPr>
          <p:cNvPr id="3" name="Text Placeholder 2">
            <a:extLst>
              <a:ext uri="{FF2B5EF4-FFF2-40B4-BE49-F238E27FC236}">
                <a16:creationId xmlns:a16="http://schemas.microsoft.com/office/drawing/2014/main" id="{99EACDF5-560B-4AF6-A4DA-C3AC22A1E17C}"/>
              </a:ext>
            </a:extLst>
          </p:cNvPr>
          <p:cNvSpPr>
            <a:spLocks noGrp="1"/>
          </p:cNvSpPr>
          <p:nvPr>
            <p:ph type="body" sz="quarter" idx="12"/>
          </p:nvPr>
        </p:nvSpPr>
        <p:spPr/>
        <p:txBody>
          <a:bodyPr vert="horz" lIns="0" tIns="0" rIns="0" bIns="0" rtlCol="0" anchor="t">
            <a:noAutofit/>
          </a:bodyPr>
          <a:lstStyle/>
          <a:p>
            <a:r>
              <a:rPr lang="en-US" dirty="0"/>
              <a:t>Comfortably outperforming cost of capital, despite top line growth pressure </a:t>
            </a:r>
            <a:endParaRPr lang="en-US" dirty="0">
              <a:cs typeface="Arial"/>
            </a:endParaRPr>
          </a:p>
          <a:p>
            <a:endParaRPr lang="en-GB"/>
          </a:p>
        </p:txBody>
      </p:sp>
      <p:sp>
        <p:nvSpPr>
          <p:cNvPr id="4" name="Title 3">
            <a:extLst>
              <a:ext uri="{FF2B5EF4-FFF2-40B4-BE49-F238E27FC236}">
                <a16:creationId xmlns:a16="http://schemas.microsoft.com/office/drawing/2014/main" id="{9C30CC42-21DF-7D51-BEED-E80518742C1C}"/>
              </a:ext>
            </a:extLst>
          </p:cNvPr>
          <p:cNvSpPr>
            <a:spLocks noGrp="1"/>
          </p:cNvSpPr>
          <p:nvPr>
            <p:ph type="title"/>
          </p:nvPr>
        </p:nvSpPr>
        <p:spPr/>
        <p:txBody>
          <a:bodyPr vert="horz" lIns="0" tIns="0" rIns="0" bIns="0" rtlCol="0" anchor="t" anchorCtr="0">
            <a:noAutofit/>
          </a:bodyPr>
          <a:lstStyle/>
          <a:p>
            <a:r>
              <a:rPr lang="en-US"/>
              <a:t>Reinsurers’ returns remain high in 2026</a:t>
            </a:r>
            <a:endParaRPr lang="en-GB"/>
          </a:p>
        </p:txBody>
      </p:sp>
      <p:sp>
        <p:nvSpPr>
          <p:cNvPr id="5" name="Footer Placeholder 4">
            <a:extLst>
              <a:ext uri="{FF2B5EF4-FFF2-40B4-BE49-F238E27FC236}">
                <a16:creationId xmlns:a16="http://schemas.microsoft.com/office/drawing/2014/main" id="{9501D1E9-B908-1D56-1DBD-82F37D9DDDBE}"/>
              </a:ext>
            </a:extLst>
          </p:cNvPr>
          <p:cNvSpPr>
            <a:spLocks noGrp="1"/>
          </p:cNvSpPr>
          <p:nvPr>
            <p:ph type="ftr" sz="quarter" idx="14"/>
          </p:nvPr>
        </p:nvSpPr>
        <p:spPr>
          <a:xfrm>
            <a:off x="2394404" y="6413010"/>
            <a:ext cx="6796664" cy="333876"/>
          </a:xfrm>
        </p:spPr>
        <p:txBody>
          <a:bodyPr/>
          <a:lstStyle/>
          <a:p>
            <a:pPr>
              <a:defRPr/>
            </a:pPr>
            <a:r>
              <a:rPr kumimoji="0" lang="en-US" sz="700" b="0" i="0" u="none" strike="noStrike" kern="1200" cap="none" spc="0" normalizeH="0" baseline="0" noProof="0" dirty="0">
                <a:ln>
                  <a:noFill/>
                </a:ln>
                <a:solidFill>
                  <a:srgbClr val="202020"/>
                </a:solidFill>
                <a:effectLst/>
                <a:uLnTx/>
                <a:uFillTx/>
                <a:latin typeface="Arial"/>
                <a:ea typeface="+mn-ea"/>
                <a:cs typeface="+mn-cs"/>
              </a:rPr>
              <a:t>Source: S&amp;P Global, Visible Alpha, </a:t>
            </a:r>
            <a:r>
              <a:rPr lang="en-US" dirty="0">
                <a:solidFill>
                  <a:srgbClr val="202020"/>
                </a:solidFill>
                <a:latin typeface="Arial"/>
              </a:rPr>
              <a:t>Marsh Re </a:t>
            </a:r>
            <a:r>
              <a:rPr kumimoji="0" lang="en-US" sz="700" b="0" i="0" u="none" strike="noStrike" kern="1200" cap="none" spc="0" normalizeH="0" baseline="0" noProof="0" dirty="0">
                <a:ln>
                  <a:noFill/>
                </a:ln>
                <a:solidFill>
                  <a:srgbClr val="202020"/>
                </a:solidFill>
                <a:effectLst/>
                <a:uLnTx/>
                <a:uFillTx/>
                <a:latin typeface="Arial"/>
                <a:ea typeface="+mn-ea"/>
                <a:cs typeface="+mn-cs"/>
              </a:rPr>
              <a:t>calculations | Note: All calculations are based on the </a:t>
            </a:r>
            <a:r>
              <a:rPr lang="en-US" dirty="0">
                <a:solidFill>
                  <a:srgbClr val="202020"/>
                </a:solidFill>
                <a:latin typeface="Arial"/>
              </a:rPr>
              <a:t>Marsh Re</a:t>
            </a:r>
            <a:r>
              <a:rPr kumimoji="0" lang="en-US" sz="700" b="0" i="0" u="none" strike="noStrike" kern="1200" cap="none" spc="0" normalizeH="0" baseline="0" noProof="0" dirty="0">
                <a:ln>
                  <a:noFill/>
                </a:ln>
                <a:solidFill>
                  <a:srgbClr val="202020"/>
                </a:solidFill>
                <a:effectLst/>
                <a:uLnTx/>
                <a:uFillTx/>
                <a:latin typeface="Arial"/>
                <a:ea typeface="+mn-ea"/>
                <a:cs typeface="+mn-cs"/>
              </a:rPr>
              <a:t> Reinsurance Composite comprising 13 companies covered on </a:t>
            </a:r>
            <a:r>
              <a:rPr kumimoji="0" lang="en-US" sz="700" b="0" i="0" u="none" strike="noStrike" kern="1200" cap="none" spc="0" normalizeH="0" baseline="0" noProof="0" dirty="0" err="1">
                <a:ln>
                  <a:noFill/>
                </a:ln>
                <a:solidFill>
                  <a:srgbClr val="202020"/>
                </a:solidFill>
                <a:effectLst/>
                <a:uLnTx/>
                <a:uFillTx/>
                <a:latin typeface="Arial"/>
                <a:ea typeface="+mn-ea"/>
                <a:cs typeface="+mn-cs"/>
              </a:rPr>
              <a:t>Visble</a:t>
            </a:r>
            <a:r>
              <a:rPr kumimoji="0" lang="en-US" sz="700" b="0" i="0" u="none" strike="noStrike" kern="1200" cap="none" spc="0" normalizeH="0" baseline="0" noProof="0" dirty="0">
                <a:ln>
                  <a:noFill/>
                </a:ln>
                <a:solidFill>
                  <a:srgbClr val="202020"/>
                </a:solidFill>
                <a:effectLst/>
                <a:uLnTx/>
                <a:uFillTx/>
                <a:latin typeface="Arial"/>
                <a:ea typeface="+mn-ea"/>
                <a:cs typeface="+mn-cs"/>
              </a:rPr>
              <a:t> Alpha; estimates @ 16 August 2026 and subject to change. The forward-looking estimates of </a:t>
            </a:r>
            <a:r>
              <a:rPr kumimoji="0" lang="en-US" sz="700" b="0" i="0" u="none" strike="noStrike" kern="1200" cap="none" spc="0" normalizeH="0" baseline="0" noProof="0" dirty="0" err="1">
                <a:ln>
                  <a:noFill/>
                </a:ln>
                <a:solidFill>
                  <a:srgbClr val="202020"/>
                </a:solidFill>
                <a:effectLst/>
                <a:uLnTx/>
                <a:uFillTx/>
                <a:latin typeface="Arial"/>
                <a:ea typeface="+mn-ea"/>
                <a:cs typeface="+mn-cs"/>
              </a:rPr>
              <a:t>CoE</a:t>
            </a:r>
            <a:r>
              <a:rPr kumimoji="0" lang="en-US" sz="700" b="0" i="0" u="none" strike="noStrike" kern="1200" cap="none" spc="0" normalizeH="0" baseline="0" noProof="0" dirty="0">
                <a:ln>
                  <a:noFill/>
                </a:ln>
                <a:solidFill>
                  <a:srgbClr val="202020"/>
                </a:solidFill>
                <a:effectLst/>
                <a:uLnTx/>
                <a:uFillTx/>
                <a:latin typeface="Arial"/>
                <a:ea typeface="+mn-ea"/>
                <a:cs typeface="+mn-cs"/>
              </a:rPr>
              <a:t> are adjusted to their implied end-2026 values.</a:t>
            </a:r>
            <a:endParaRPr kumimoji="0" lang="en-GB" sz="700" b="0" i="0" u="none" strike="noStrike" kern="1200" cap="none" spc="0" normalizeH="0" baseline="0" noProof="0" dirty="0">
              <a:ln>
                <a:noFill/>
              </a:ln>
              <a:solidFill>
                <a:srgbClr val="000F47"/>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4546E96F-E7B1-5908-2522-123981E8E620}"/>
              </a:ext>
            </a:extLst>
          </p:cNvPr>
          <p:cNvSpPr>
            <a:spLocks noGrp="1"/>
          </p:cNvSpPr>
          <p:nvPr>
            <p:ph type="sldNum" sz="quarter" idx="1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823384-2074-4C75-9031-ACAC8BCA8354}" type="slidenum">
              <a:rPr kumimoji="0" lang="en-GB" sz="700" b="0" i="0" u="none" strike="noStrike" kern="1200" cap="none" spc="0" normalizeH="0" baseline="0" noProof="0" smtClean="0">
                <a:ln>
                  <a:noFill/>
                </a:ln>
                <a:solidFill>
                  <a:srgbClr val="000F47"/>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700" b="0" i="0" u="none" strike="noStrike" kern="1200" cap="none" spc="0" normalizeH="0" baseline="0" noProof="0">
              <a:ln>
                <a:noFill/>
              </a:ln>
              <a:solidFill>
                <a:srgbClr val="000F47"/>
              </a:solidFill>
              <a:effectLst/>
              <a:uLnTx/>
              <a:uFillTx/>
              <a:latin typeface="Arial"/>
              <a:ea typeface="+mn-ea"/>
              <a:cs typeface="+mn-cs"/>
            </a:endParaRPr>
          </a:p>
        </p:txBody>
      </p:sp>
      <p:sp>
        <p:nvSpPr>
          <p:cNvPr id="9" name="Rectangle 8">
            <a:extLst>
              <a:ext uri="{FF2B5EF4-FFF2-40B4-BE49-F238E27FC236}">
                <a16:creationId xmlns:a16="http://schemas.microsoft.com/office/drawing/2014/main" id="{99CE6F58-1B17-7811-1ADE-D80DDC83D4B2}"/>
              </a:ext>
            </a:extLst>
          </p:cNvPr>
          <p:cNvSpPr/>
          <p:nvPr/>
        </p:nvSpPr>
        <p:spPr>
          <a:xfrm>
            <a:off x="2392220" y="5168175"/>
            <a:ext cx="764800" cy="124141"/>
          </a:xfrm>
          <a:prstGeom prst="rect">
            <a:avLst/>
          </a:prstGeom>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020"/>
                </a:solidFill>
                <a:effectLst/>
                <a:uLnTx/>
                <a:uFillTx/>
                <a:latin typeface="Arial" panose="020B0604020202020204"/>
                <a:ea typeface="+mn-ea"/>
                <a:cs typeface="+mn-cs"/>
              </a:rPr>
              <a:t>A – Actual</a:t>
            </a:r>
          </a:p>
        </p:txBody>
      </p:sp>
      <p:sp>
        <p:nvSpPr>
          <p:cNvPr id="10" name="Rectangle 9">
            <a:extLst>
              <a:ext uri="{FF2B5EF4-FFF2-40B4-BE49-F238E27FC236}">
                <a16:creationId xmlns:a16="http://schemas.microsoft.com/office/drawing/2014/main" id="{ED3CE8F4-A245-B2D4-0641-71E18E437A3C}"/>
              </a:ext>
            </a:extLst>
          </p:cNvPr>
          <p:cNvSpPr/>
          <p:nvPr/>
        </p:nvSpPr>
        <p:spPr>
          <a:xfrm>
            <a:off x="3540861" y="5168176"/>
            <a:ext cx="738712" cy="124141"/>
          </a:xfrm>
          <a:prstGeom prst="rect">
            <a:avLst/>
          </a:prstGeom>
        </p:spPr>
        <p:txBody>
          <a:bodyPr wrap="non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020"/>
                </a:solidFill>
                <a:effectLst/>
                <a:uLnTx/>
                <a:uFillTx/>
                <a:latin typeface="Arial" panose="020B0604020202020204"/>
                <a:ea typeface="+mn-ea"/>
                <a:cs typeface="+mn-cs"/>
              </a:rPr>
              <a:t>E – Estimated</a:t>
            </a:r>
          </a:p>
        </p:txBody>
      </p:sp>
      <p:sp>
        <p:nvSpPr>
          <p:cNvPr id="11" name="Rectangle 10">
            <a:extLst>
              <a:ext uri="{FF2B5EF4-FFF2-40B4-BE49-F238E27FC236}">
                <a16:creationId xmlns:a16="http://schemas.microsoft.com/office/drawing/2014/main" id="{A5663096-4C1E-2A0E-D1B0-8583A0DA8751}"/>
              </a:ext>
            </a:extLst>
          </p:cNvPr>
          <p:cNvSpPr/>
          <p:nvPr/>
        </p:nvSpPr>
        <p:spPr>
          <a:xfrm>
            <a:off x="7487434" y="5100493"/>
            <a:ext cx="1538614" cy="211062"/>
          </a:xfrm>
          <a:prstGeom prst="rect">
            <a:avLst/>
          </a:prstGeom>
          <a:solidFill>
            <a:srgbClr val="00B050">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F47"/>
                </a:solidFill>
                <a:effectLst/>
                <a:uLnTx/>
                <a:uFillTx/>
                <a:latin typeface="Arial"/>
                <a:ea typeface="+mn-ea"/>
                <a:cs typeface="+mn-cs"/>
              </a:rPr>
              <a:t>Period of value accretion</a:t>
            </a:r>
          </a:p>
        </p:txBody>
      </p:sp>
      <p:sp>
        <p:nvSpPr>
          <p:cNvPr id="12" name="Rectangle 11">
            <a:extLst>
              <a:ext uri="{FF2B5EF4-FFF2-40B4-BE49-F238E27FC236}">
                <a16:creationId xmlns:a16="http://schemas.microsoft.com/office/drawing/2014/main" id="{5AA05C04-4CEA-D61B-CBE0-AFCBA2DD3EA6}"/>
              </a:ext>
            </a:extLst>
          </p:cNvPr>
          <p:cNvSpPr/>
          <p:nvPr/>
        </p:nvSpPr>
        <p:spPr>
          <a:xfrm>
            <a:off x="9340547" y="5085725"/>
            <a:ext cx="1536319" cy="209860"/>
          </a:xfrm>
          <a:prstGeom prst="rect">
            <a:avLst/>
          </a:prstGeom>
          <a:solidFill>
            <a:srgbClr val="EF4E45">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F47"/>
                </a:solidFill>
                <a:effectLst/>
                <a:uLnTx/>
                <a:uFillTx/>
                <a:latin typeface="Arial"/>
                <a:ea typeface="+mn-ea"/>
                <a:cs typeface="+mn-cs"/>
              </a:rPr>
              <a:t>Period of value dilution</a:t>
            </a:r>
          </a:p>
        </p:txBody>
      </p:sp>
      <p:sp>
        <p:nvSpPr>
          <p:cNvPr id="13" name="TextBox 12">
            <a:extLst>
              <a:ext uri="{FF2B5EF4-FFF2-40B4-BE49-F238E27FC236}">
                <a16:creationId xmlns:a16="http://schemas.microsoft.com/office/drawing/2014/main" id="{610B9313-B890-40E7-4F28-765F009B9B8F}"/>
              </a:ext>
            </a:extLst>
          </p:cNvPr>
          <p:cNvSpPr txBox="1"/>
          <p:nvPr/>
        </p:nvSpPr>
        <p:spPr>
          <a:xfrm>
            <a:off x="9860241" y="3986620"/>
            <a:ext cx="1209165" cy="248283"/>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F47"/>
                </a:solidFill>
                <a:effectLst/>
                <a:uLnTx/>
                <a:uFillTx/>
                <a:latin typeface="Arial"/>
                <a:ea typeface="+mn-ea"/>
                <a:cs typeface="+mn-cs"/>
              </a:rPr>
              <a:t>Build-up of capital from higher returns</a:t>
            </a:r>
          </a:p>
        </p:txBody>
      </p:sp>
      <p:grpSp>
        <p:nvGrpSpPr>
          <p:cNvPr id="14" name="Group 13">
            <a:extLst>
              <a:ext uri="{FF2B5EF4-FFF2-40B4-BE49-F238E27FC236}">
                <a16:creationId xmlns:a16="http://schemas.microsoft.com/office/drawing/2014/main" id="{24C82E0A-0548-4238-AA11-468A678BDBDA}"/>
              </a:ext>
            </a:extLst>
          </p:cNvPr>
          <p:cNvGrpSpPr/>
          <p:nvPr/>
        </p:nvGrpSpPr>
        <p:grpSpPr>
          <a:xfrm>
            <a:off x="1348941" y="1759878"/>
            <a:ext cx="779914" cy="415929"/>
            <a:chOff x="3760490" y="425147"/>
            <a:chExt cx="758200" cy="464034"/>
          </a:xfrm>
        </p:grpSpPr>
        <p:sp>
          <p:nvSpPr>
            <p:cNvPr id="38" name="Isosceles Triangle 37">
              <a:extLst>
                <a:ext uri="{FF2B5EF4-FFF2-40B4-BE49-F238E27FC236}">
                  <a16:creationId xmlns:a16="http://schemas.microsoft.com/office/drawing/2014/main" id="{B5835820-1B93-85A6-A0E2-26EF3422EB0C}"/>
                </a:ext>
              </a:extLst>
            </p:cNvPr>
            <p:cNvSpPr/>
            <p:nvPr/>
          </p:nvSpPr>
          <p:spPr>
            <a:xfrm flipV="1">
              <a:off x="4067117" y="798683"/>
              <a:ext cx="129573" cy="90498"/>
            </a:xfrm>
            <a:prstGeom prst="triangle">
              <a:avLst>
                <a:gd name="adj" fmla="val 4999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 name="TextBox 38">
              <a:extLst>
                <a:ext uri="{FF2B5EF4-FFF2-40B4-BE49-F238E27FC236}">
                  <a16:creationId xmlns:a16="http://schemas.microsoft.com/office/drawing/2014/main" id="{E0F2E4EB-0DD0-48B8-8E49-F5B2F4CDA43E}"/>
                </a:ext>
              </a:extLst>
            </p:cNvPr>
            <p:cNvSpPr txBox="1"/>
            <p:nvPr/>
          </p:nvSpPr>
          <p:spPr>
            <a:xfrm>
              <a:off x="3760490" y="425147"/>
              <a:ext cx="758200" cy="386054"/>
            </a:xfrm>
            <a:prstGeom prst="rect">
              <a:avLst/>
            </a:prstGeom>
            <a:solidFill>
              <a:schemeClr val="accent1"/>
            </a:solidFill>
          </p:spPr>
          <p:txBody>
            <a:bodyPr wrap="square" lIns="72000" tIns="54000" rIns="72000" bIns="54000" rtlCol="0" anchor="ctr"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Arial"/>
                  <a:ea typeface="+mn-ea"/>
                  <a:cs typeface="+mn-cs"/>
                </a:rPr>
                <a:t>Return on Equity</a:t>
              </a:r>
            </a:p>
          </p:txBody>
        </p:sp>
      </p:grpSp>
      <p:sp>
        <p:nvSpPr>
          <p:cNvPr id="15" name="TextBox 14">
            <a:extLst>
              <a:ext uri="{FF2B5EF4-FFF2-40B4-BE49-F238E27FC236}">
                <a16:creationId xmlns:a16="http://schemas.microsoft.com/office/drawing/2014/main" id="{CADA1497-198C-C6F6-ACCF-AA3E4CDC53F0}"/>
              </a:ext>
            </a:extLst>
          </p:cNvPr>
          <p:cNvSpPr txBox="1"/>
          <p:nvPr/>
        </p:nvSpPr>
        <p:spPr>
          <a:xfrm>
            <a:off x="2764272" y="2119907"/>
            <a:ext cx="671250" cy="346033"/>
          </a:xfrm>
          <a:prstGeom prst="rect">
            <a:avLst/>
          </a:prstGeom>
          <a:solidFill>
            <a:schemeClr val="accent2"/>
          </a:solidFill>
        </p:spPr>
        <p:txBody>
          <a:bodyPr wrap="square" lIns="72000" tIns="54000" rIns="72000" bIns="54000" rtlCol="0" anchor="ctr" anchorCtr="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Arial"/>
                <a:ea typeface="+mn-ea"/>
                <a:cs typeface="+mn-cs"/>
              </a:rPr>
              <a:t>Cost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FFFFFF"/>
                </a:solidFill>
                <a:effectLst/>
                <a:uLnTx/>
                <a:uFillTx/>
                <a:latin typeface="Arial"/>
                <a:ea typeface="+mn-ea"/>
                <a:cs typeface="+mn-cs"/>
              </a:rPr>
              <a:t>Equity</a:t>
            </a:r>
          </a:p>
        </p:txBody>
      </p:sp>
      <p:grpSp>
        <p:nvGrpSpPr>
          <p:cNvPr id="16" name="Group 15">
            <a:extLst>
              <a:ext uri="{FF2B5EF4-FFF2-40B4-BE49-F238E27FC236}">
                <a16:creationId xmlns:a16="http://schemas.microsoft.com/office/drawing/2014/main" id="{0773F07A-ABB5-7086-4500-098347AF888D}"/>
              </a:ext>
            </a:extLst>
          </p:cNvPr>
          <p:cNvGrpSpPr/>
          <p:nvPr/>
        </p:nvGrpSpPr>
        <p:grpSpPr>
          <a:xfrm>
            <a:off x="926638" y="4221265"/>
            <a:ext cx="798328" cy="401411"/>
            <a:chOff x="1066649" y="4672792"/>
            <a:chExt cx="776101" cy="447837"/>
          </a:xfrm>
        </p:grpSpPr>
        <p:sp>
          <p:nvSpPr>
            <p:cNvPr id="36" name="Isosceles Triangle 35">
              <a:extLst>
                <a:ext uri="{FF2B5EF4-FFF2-40B4-BE49-F238E27FC236}">
                  <a16:creationId xmlns:a16="http://schemas.microsoft.com/office/drawing/2014/main" id="{C4C79FC1-A985-4D8F-4A46-6EDB6D27766C}"/>
                </a:ext>
              </a:extLst>
            </p:cNvPr>
            <p:cNvSpPr/>
            <p:nvPr/>
          </p:nvSpPr>
          <p:spPr>
            <a:xfrm>
              <a:off x="1066649" y="4672792"/>
              <a:ext cx="245745" cy="171637"/>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7" name="TextBox 36">
              <a:extLst>
                <a:ext uri="{FF2B5EF4-FFF2-40B4-BE49-F238E27FC236}">
                  <a16:creationId xmlns:a16="http://schemas.microsoft.com/office/drawing/2014/main" id="{78A77C61-79BD-AE2B-2F18-E7D0934333FA}"/>
                </a:ext>
              </a:extLst>
            </p:cNvPr>
            <p:cNvSpPr txBox="1"/>
            <p:nvPr/>
          </p:nvSpPr>
          <p:spPr>
            <a:xfrm>
              <a:off x="1066649" y="4750051"/>
              <a:ext cx="776101" cy="370578"/>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Katrina, Rita, Wilma</a:t>
              </a:r>
            </a:p>
          </p:txBody>
        </p:sp>
      </p:grpSp>
      <p:grpSp>
        <p:nvGrpSpPr>
          <p:cNvPr id="17" name="Group 16">
            <a:extLst>
              <a:ext uri="{FF2B5EF4-FFF2-40B4-BE49-F238E27FC236}">
                <a16:creationId xmlns:a16="http://schemas.microsoft.com/office/drawing/2014/main" id="{54B9A59E-89FB-3E34-95C6-F5BA0E220518}"/>
              </a:ext>
            </a:extLst>
          </p:cNvPr>
          <p:cNvGrpSpPr/>
          <p:nvPr/>
        </p:nvGrpSpPr>
        <p:grpSpPr>
          <a:xfrm>
            <a:off x="1898820" y="4407879"/>
            <a:ext cx="1019778" cy="411017"/>
            <a:chOff x="2045786" y="5124939"/>
            <a:chExt cx="1084817" cy="466539"/>
          </a:xfrm>
        </p:grpSpPr>
        <p:sp>
          <p:nvSpPr>
            <p:cNvPr id="34" name="Isosceles Triangle 33">
              <a:extLst>
                <a:ext uri="{FF2B5EF4-FFF2-40B4-BE49-F238E27FC236}">
                  <a16:creationId xmlns:a16="http://schemas.microsoft.com/office/drawing/2014/main" id="{E6C232FD-6270-F56B-37D5-19B6769161AE}"/>
                </a:ext>
              </a:extLst>
            </p:cNvPr>
            <p:cNvSpPr/>
            <p:nvPr/>
          </p:nvSpPr>
          <p:spPr>
            <a:xfrm>
              <a:off x="2465322" y="5124939"/>
              <a:ext cx="245745" cy="178805"/>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TextBox 34">
              <a:extLst>
                <a:ext uri="{FF2B5EF4-FFF2-40B4-BE49-F238E27FC236}">
                  <a16:creationId xmlns:a16="http://schemas.microsoft.com/office/drawing/2014/main" id="{B8CA04EF-3E00-0263-5B6F-9362D94AF64F}"/>
                </a:ext>
              </a:extLst>
            </p:cNvPr>
            <p:cNvSpPr txBox="1"/>
            <p:nvPr/>
          </p:nvSpPr>
          <p:spPr>
            <a:xfrm>
              <a:off x="2045786" y="5205424"/>
              <a:ext cx="1084817" cy="386054"/>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Global Financial Crisis</a:t>
              </a:r>
            </a:p>
          </p:txBody>
        </p:sp>
      </p:grpSp>
      <p:grpSp>
        <p:nvGrpSpPr>
          <p:cNvPr id="49" name="Group 48">
            <a:extLst>
              <a:ext uri="{FF2B5EF4-FFF2-40B4-BE49-F238E27FC236}">
                <a16:creationId xmlns:a16="http://schemas.microsoft.com/office/drawing/2014/main" id="{29F0F604-98BD-808F-1D18-A7F5BEEDF7A1}"/>
              </a:ext>
            </a:extLst>
          </p:cNvPr>
          <p:cNvGrpSpPr/>
          <p:nvPr/>
        </p:nvGrpSpPr>
        <p:grpSpPr>
          <a:xfrm>
            <a:off x="3890780" y="4225664"/>
            <a:ext cx="1084244" cy="212996"/>
            <a:chOff x="3890780" y="4262608"/>
            <a:chExt cx="1084244" cy="212996"/>
          </a:xfrm>
        </p:grpSpPr>
        <p:sp>
          <p:nvSpPr>
            <p:cNvPr id="32" name="Isosceles Triangle 31">
              <a:extLst>
                <a:ext uri="{FF2B5EF4-FFF2-40B4-BE49-F238E27FC236}">
                  <a16:creationId xmlns:a16="http://schemas.microsoft.com/office/drawing/2014/main" id="{169B33E7-22D2-391F-77FD-1177902E7C81}"/>
                </a:ext>
              </a:extLst>
            </p:cNvPr>
            <p:cNvSpPr/>
            <p:nvPr/>
          </p:nvSpPr>
          <p:spPr>
            <a:xfrm rot="16200000">
              <a:off x="3868079" y="4285309"/>
              <a:ext cx="212996" cy="167594"/>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3" name="TextBox 32">
              <a:extLst>
                <a:ext uri="{FF2B5EF4-FFF2-40B4-BE49-F238E27FC236}">
                  <a16:creationId xmlns:a16="http://schemas.microsoft.com/office/drawing/2014/main" id="{714CACD8-0729-5231-8FD1-2E73660C6EB2}"/>
                </a:ext>
              </a:extLst>
            </p:cNvPr>
            <p:cNvSpPr txBox="1"/>
            <p:nvPr/>
          </p:nvSpPr>
          <p:spPr>
            <a:xfrm>
              <a:off x="3972984" y="4262608"/>
              <a:ext cx="1002040" cy="212996"/>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Joplin, </a:t>
              </a:r>
              <a:r>
                <a:rPr kumimoji="0" lang="en-US" sz="900" b="1" i="0" u="none" strike="noStrike" kern="1200" cap="none" spc="0" normalizeH="0" baseline="0" noProof="0" err="1">
                  <a:ln>
                    <a:noFill/>
                  </a:ln>
                  <a:solidFill>
                    <a:srgbClr val="FFFFFF"/>
                  </a:solidFill>
                  <a:effectLst/>
                  <a:uLnTx/>
                  <a:uFillTx/>
                  <a:latin typeface="Arial"/>
                  <a:ea typeface="+mn-ea"/>
                  <a:cs typeface="+mn-cs"/>
                </a:rPr>
                <a:t>Tōhoku</a:t>
              </a:r>
              <a:endParaRPr kumimoji="0" lang="en-US" sz="900" b="1" i="0" u="none" strike="noStrike" kern="1200" cap="none" spc="0" normalizeH="0" baseline="0" noProof="0">
                <a:ln>
                  <a:noFill/>
                </a:ln>
                <a:solidFill>
                  <a:srgbClr val="FFFFFF"/>
                </a:solidFill>
                <a:effectLst/>
                <a:uLnTx/>
                <a:uFillTx/>
                <a:latin typeface="Arial"/>
                <a:ea typeface="+mn-ea"/>
                <a:cs typeface="+mn-cs"/>
              </a:endParaRPr>
            </a:p>
          </p:txBody>
        </p:sp>
      </p:grpSp>
      <p:grpSp>
        <p:nvGrpSpPr>
          <p:cNvPr id="19" name="Group 18">
            <a:extLst>
              <a:ext uri="{FF2B5EF4-FFF2-40B4-BE49-F238E27FC236}">
                <a16:creationId xmlns:a16="http://schemas.microsoft.com/office/drawing/2014/main" id="{E8F92944-49ED-B65E-9FA3-2D1F5BB80FF7}"/>
              </a:ext>
            </a:extLst>
          </p:cNvPr>
          <p:cNvGrpSpPr/>
          <p:nvPr/>
        </p:nvGrpSpPr>
        <p:grpSpPr>
          <a:xfrm>
            <a:off x="5227800" y="4380866"/>
            <a:ext cx="1084830" cy="212996"/>
            <a:chOff x="5704188" y="4927459"/>
            <a:chExt cx="1054627" cy="247554"/>
          </a:xfrm>
        </p:grpSpPr>
        <p:sp>
          <p:nvSpPr>
            <p:cNvPr id="30" name="Isosceles Triangle 29">
              <a:extLst>
                <a:ext uri="{FF2B5EF4-FFF2-40B4-BE49-F238E27FC236}">
                  <a16:creationId xmlns:a16="http://schemas.microsoft.com/office/drawing/2014/main" id="{4C25A645-4AC8-583A-73D1-A2A336666152}"/>
                </a:ext>
              </a:extLst>
            </p:cNvPr>
            <p:cNvSpPr/>
            <p:nvPr/>
          </p:nvSpPr>
          <p:spPr>
            <a:xfrm rot="5400000">
              <a:off x="6546540" y="4961834"/>
              <a:ext cx="245745" cy="178805"/>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1" name="TextBox 30">
              <a:extLst>
                <a:ext uri="{FF2B5EF4-FFF2-40B4-BE49-F238E27FC236}">
                  <a16:creationId xmlns:a16="http://schemas.microsoft.com/office/drawing/2014/main" id="{1FDDC39E-672F-093E-1F77-DB962F6C5F37}"/>
                </a:ext>
              </a:extLst>
            </p:cNvPr>
            <p:cNvSpPr txBox="1"/>
            <p:nvPr/>
          </p:nvSpPr>
          <p:spPr>
            <a:xfrm>
              <a:off x="5704188" y="4927459"/>
              <a:ext cx="974142" cy="247554"/>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Wildfires, Irma</a:t>
              </a:r>
            </a:p>
          </p:txBody>
        </p:sp>
      </p:grpSp>
      <p:grpSp>
        <p:nvGrpSpPr>
          <p:cNvPr id="47" name="Group 46">
            <a:extLst>
              <a:ext uri="{FF2B5EF4-FFF2-40B4-BE49-F238E27FC236}">
                <a16:creationId xmlns:a16="http://schemas.microsoft.com/office/drawing/2014/main" id="{46562EC7-EE99-0101-61EA-AEF346D33D3E}"/>
              </a:ext>
            </a:extLst>
          </p:cNvPr>
          <p:cNvGrpSpPr/>
          <p:nvPr/>
        </p:nvGrpSpPr>
        <p:grpSpPr>
          <a:xfrm>
            <a:off x="6983127" y="2758598"/>
            <a:ext cx="750812" cy="486005"/>
            <a:chOff x="6983127" y="2758598"/>
            <a:chExt cx="750812" cy="486005"/>
          </a:xfrm>
        </p:grpSpPr>
        <p:sp>
          <p:nvSpPr>
            <p:cNvPr id="28" name="Isosceles Triangle 27">
              <a:extLst>
                <a:ext uri="{FF2B5EF4-FFF2-40B4-BE49-F238E27FC236}">
                  <a16:creationId xmlns:a16="http://schemas.microsoft.com/office/drawing/2014/main" id="{351CB45A-0BF5-686F-EB79-BF5E8A348EFA}"/>
                </a:ext>
              </a:extLst>
            </p:cNvPr>
            <p:cNvSpPr/>
            <p:nvPr/>
          </p:nvSpPr>
          <p:spPr>
            <a:xfrm rot="10800000">
              <a:off x="7232141" y="3090759"/>
              <a:ext cx="252783" cy="153844"/>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9" name="TextBox 28">
              <a:extLst>
                <a:ext uri="{FF2B5EF4-FFF2-40B4-BE49-F238E27FC236}">
                  <a16:creationId xmlns:a16="http://schemas.microsoft.com/office/drawing/2014/main" id="{47FD6C4E-91E0-1867-63D6-75F34E16678A}"/>
                </a:ext>
              </a:extLst>
            </p:cNvPr>
            <p:cNvSpPr txBox="1"/>
            <p:nvPr/>
          </p:nvSpPr>
          <p:spPr>
            <a:xfrm>
              <a:off x="6983127" y="2758598"/>
              <a:ext cx="750812" cy="332161"/>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Jebi, Irma loss Creep </a:t>
              </a:r>
            </a:p>
          </p:txBody>
        </p:sp>
      </p:grpSp>
      <p:grpSp>
        <p:nvGrpSpPr>
          <p:cNvPr id="21" name="Group 20">
            <a:extLst>
              <a:ext uri="{FF2B5EF4-FFF2-40B4-BE49-F238E27FC236}">
                <a16:creationId xmlns:a16="http://schemas.microsoft.com/office/drawing/2014/main" id="{AEFDB146-A9FA-148D-16ED-E67CE3B91B01}"/>
              </a:ext>
            </a:extLst>
          </p:cNvPr>
          <p:cNvGrpSpPr/>
          <p:nvPr/>
        </p:nvGrpSpPr>
        <p:grpSpPr>
          <a:xfrm>
            <a:off x="7507435" y="4487364"/>
            <a:ext cx="705878" cy="282245"/>
            <a:chOff x="8283049" y="6307361"/>
            <a:chExt cx="686225" cy="328039"/>
          </a:xfrm>
        </p:grpSpPr>
        <p:sp>
          <p:nvSpPr>
            <p:cNvPr id="26" name="Isosceles Triangle 25">
              <a:extLst>
                <a:ext uri="{FF2B5EF4-FFF2-40B4-BE49-F238E27FC236}">
                  <a16:creationId xmlns:a16="http://schemas.microsoft.com/office/drawing/2014/main" id="{00E1D02F-DB4C-B185-6AED-8F45F204001B}"/>
                </a:ext>
              </a:extLst>
            </p:cNvPr>
            <p:cNvSpPr/>
            <p:nvPr/>
          </p:nvSpPr>
          <p:spPr>
            <a:xfrm>
              <a:off x="8503289" y="6307361"/>
              <a:ext cx="245745" cy="178805"/>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TextBox 26">
              <a:extLst>
                <a:ext uri="{FF2B5EF4-FFF2-40B4-BE49-F238E27FC236}">
                  <a16:creationId xmlns:a16="http://schemas.microsoft.com/office/drawing/2014/main" id="{12EA7B56-1FC3-578D-8CE1-1C7C18FAEB03}"/>
                </a:ext>
              </a:extLst>
            </p:cNvPr>
            <p:cNvSpPr txBox="1"/>
            <p:nvPr/>
          </p:nvSpPr>
          <p:spPr>
            <a:xfrm>
              <a:off x="8283049" y="6387846"/>
              <a:ext cx="686225" cy="247554"/>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COVID-19</a:t>
              </a:r>
            </a:p>
          </p:txBody>
        </p:sp>
      </p:grpSp>
      <p:grpSp>
        <p:nvGrpSpPr>
          <p:cNvPr id="22" name="Group 21">
            <a:extLst>
              <a:ext uri="{FF2B5EF4-FFF2-40B4-BE49-F238E27FC236}">
                <a16:creationId xmlns:a16="http://schemas.microsoft.com/office/drawing/2014/main" id="{90DEC166-D807-33C8-B31B-CB00D1288470}"/>
              </a:ext>
            </a:extLst>
          </p:cNvPr>
          <p:cNvGrpSpPr/>
          <p:nvPr/>
        </p:nvGrpSpPr>
        <p:grpSpPr>
          <a:xfrm>
            <a:off x="8568589" y="4249807"/>
            <a:ext cx="358207" cy="282245"/>
            <a:chOff x="9101132" y="4799064"/>
            <a:chExt cx="348234" cy="328039"/>
          </a:xfrm>
        </p:grpSpPr>
        <p:sp>
          <p:nvSpPr>
            <p:cNvPr id="24" name="Isosceles Triangle 23">
              <a:extLst>
                <a:ext uri="{FF2B5EF4-FFF2-40B4-BE49-F238E27FC236}">
                  <a16:creationId xmlns:a16="http://schemas.microsoft.com/office/drawing/2014/main" id="{A5CA2EEF-C55C-80FB-3219-61E8B0A1F212}"/>
                </a:ext>
              </a:extLst>
            </p:cNvPr>
            <p:cNvSpPr/>
            <p:nvPr/>
          </p:nvSpPr>
          <p:spPr>
            <a:xfrm>
              <a:off x="9152377" y="4799064"/>
              <a:ext cx="245745" cy="178805"/>
            </a:xfrm>
            <a:prstGeom prst="triangle">
              <a:avLst>
                <a:gd name="adj" fmla="val 49999"/>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5" name="TextBox 24">
              <a:extLst>
                <a:ext uri="{FF2B5EF4-FFF2-40B4-BE49-F238E27FC236}">
                  <a16:creationId xmlns:a16="http://schemas.microsoft.com/office/drawing/2014/main" id="{929C70AE-B11A-7DCD-C93B-ED86B6456094}"/>
                </a:ext>
              </a:extLst>
            </p:cNvPr>
            <p:cNvSpPr txBox="1"/>
            <p:nvPr/>
          </p:nvSpPr>
          <p:spPr>
            <a:xfrm>
              <a:off x="9101132" y="4879549"/>
              <a:ext cx="348234" cy="247554"/>
            </a:xfrm>
            <a:prstGeom prst="rect">
              <a:avLst/>
            </a:prstGeom>
            <a:solidFill>
              <a:schemeClr val="accent6"/>
            </a:solidFill>
          </p:spPr>
          <p:txBody>
            <a:bodyPr wrap="square" lIns="72000" tIns="54000" rIns="72000" bIns="5400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Arial"/>
                  <a:ea typeface="+mn-ea"/>
                  <a:cs typeface="+mn-cs"/>
                </a:rPr>
                <a:t>Ian</a:t>
              </a:r>
            </a:p>
          </p:txBody>
        </p:sp>
      </p:grpSp>
      <p:sp>
        <p:nvSpPr>
          <p:cNvPr id="23" name="Isosceles Triangle 22">
            <a:extLst>
              <a:ext uri="{FF2B5EF4-FFF2-40B4-BE49-F238E27FC236}">
                <a16:creationId xmlns:a16="http://schemas.microsoft.com/office/drawing/2014/main" id="{E5876A66-FCC6-045E-96F2-2B293FFC9682}"/>
              </a:ext>
            </a:extLst>
          </p:cNvPr>
          <p:cNvSpPr/>
          <p:nvPr/>
        </p:nvSpPr>
        <p:spPr>
          <a:xfrm flipV="1">
            <a:off x="3047920" y="2454720"/>
            <a:ext cx="133284" cy="81116"/>
          </a:xfrm>
          <a:prstGeom prst="triangle">
            <a:avLst>
              <a:gd name="adj" fmla="val 49999"/>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6" name="TextBox 45">
            <a:extLst>
              <a:ext uri="{FF2B5EF4-FFF2-40B4-BE49-F238E27FC236}">
                <a16:creationId xmlns:a16="http://schemas.microsoft.com/office/drawing/2014/main" id="{76E2E99D-4608-B425-A2FA-DE99BF150BE9}"/>
              </a:ext>
            </a:extLst>
          </p:cNvPr>
          <p:cNvSpPr txBox="1"/>
          <p:nvPr/>
        </p:nvSpPr>
        <p:spPr>
          <a:xfrm>
            <a:off x="497154" y="5605726"/>
            <a:ext cx="11223622"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FF8C00"/>
                </a:solidFill>
                <a:effectLst/>
                <a:uLnTx/>
                <a:uFillTx/>
                <a:latin typeface="Arial" panose="020B0604020202020204"/>
                <a:ea typeface="+mn-ea"/>
                <a:cs typeface="+mn-cs"/>
              </a:rPr>
              <a:t>Momentum from the 2023 rates and T&amp;C reset continues to support record profitability</a:t>
            </a:r>
          </a:p>
        </p:txBody>
      </p:sp>
      <p:graphicFrame>
        <p:nvGraphicFramePr>
          <p:cNvPr id="7" name="Chart 6">
            <a:extLst>
              <a:ext uri="{FF2B5EF4-FFF2-40B4-BE49-F238E27FC236}">
                <a16:creationId xmlns:a16="http://schemas.microsoft.com/office/drawing/2014/main" id="{00000000-0008-0000-0300-000004000000}"/>
              </a:ext>
            </a:extLst>
          </p:cNvPr>
          <p:cNvGraphicFramePr>
            <a:graphicFrameLocks/>
          </p:cNvGraphicFramePr>
          <p:nvPr/>
        </p:nvGraphicFramePr>
        <p:xfrm>
          <a:off x="402904" y="1281528"/>
          <a:ext cx="11451600" cy="410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9628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957AE3-E382-C40F-E4C1-5B71FF2A1901}"/>
              </a:ext>
            </a:extLst>
          </p:cNvPr>
          <p:cNvSpPr>
            <a:spLocks noGrp="1"/>
          </p:cNvSpPr>
          <p:nvPr>
            <p:ph type="body" sz="quarter" idx="12"/>
          </p:nvPr>
        </p:nvSpPr>
        <p:spPr/>
        <p:txBody>
          <a:bodyPr/>
          <a:lstStyle/>
          <a:p>
            <a:r>
              <a:rPr lang="en-US"/>
              <a:t>2023 reset still benefits reinsurers </a:t>
            </a:r>
          </a:p>
          <a:p>
            <a:endParaRPr lang="en-GB"/>
          </a:p>
        </p:txBody>
      </p:sp>
      <p:sp>
        <p:nvSpPr>
          <p:cNvPr id="4" name="Title 3">
            <a:extLst>
              <a:ext uri="{FF2B5EF4-FFF2-40B4-BE49-F238E27FC236}">
                <a16:creationId xmlns:a16="http://schemas.microsoft.com/office/drawing/2014/main" id="{D92473F8-5058-FF4B-F3FA-585C3055BC3D}"/>
              </a:ext>
            </a:extLst>
          </p:cNvPr>
          <p:cNvSpPr>
            <a:spLocks noGrp="1"/>
          </p:cNvSpPr>
          <p:nvPr>
            <p:ph type="title"/>
          </p:nvPr>
        </p:nvSpPr>
        <p:spPr/>
        <p:txBody>
          <a:bodyPr/>
          <a:lstStyle/>
          <a:p>
            <a:r>
              <a:rPr lang="en-US"/>
              <a:t>Reinsurers’ outperformance forecasted to continue</a:t>
            </a:r>
            <a:endParaRPr lang="en-GB"/>
          </a:p>
        </p:txBody>
      </p:sp>
      <p:sp>
        <p:nvSpPr>
          <p:cNvPr id="5" name="Footer Placeholder 4">
            <a:extLst>
              <a:ext uri="{FF2B5EF4-FFF2-40B4-BE49-F238E27FC236}">
                <a16:creationId xmlns:a16="http://schemas.microsoft.com/office/drawing/2014/main" id="{969D1E66-5FC6-4C20-D117-64125D2A49AE}"/>
              </a:ext>
            </a:extLst>
          </p:cNvPr>
          <p:cNvSpPr>
            <a:spLocks noGrp="1"/>
          </p:cNvSpPr>
          <p:nvPr>
            <p:ph type="ftr" sz="quarter" idx="14"/>
          </p:nvPr>
        </p:nvSpPr>
        <p:spPr>
          <a:xfrm>
            <a:off x="2374499" y="6472720"/>
            <a:ext cx="7355793" cy="288000"/>
          </a:xfrm>
        </p:spPr>
        <p:txBody>
          <a:bodyPr/>
          <a:lstStyle/>
          <a:p>
            <a:pPr>
              <a:defRPr/>
            </a:pPr>
            <a:r>
              <a:rPr kumimoji="0" lang="en-US" sz="700" b="0" i="0" u="none" strike="noStrike" kern="1200" cap="none" spc="0" normalizeH="0" baseline="0" noProof="0" dirty="0">
                <a:ln>
                  <a:noFill/>
                </a:ln>
                <a:solidFill>
                  <a:srgbClr val="202020"/>
                </a:solidFill>
                <a:effectLst/>
                <a:uLnTx/>
                <a:uFillTx/>
                <a:latin typeface="Arial"/>
                <a:ea typeface="+mn-ea"/>
                <a:cs typeface="+mn-cs"/>
              </a:rPr>
              <a:t>Source: GC, Visible Alpha (analysts' consensus forecasts), S&amp;P Global. CR estimates are IFRS17 adjusted. Note: CR and ROE estimates @ 16 August 2026, subject to change.</a:t>
            </a:r>
            <a:br>
              <a:rPr lang="en-US" dirty="0"/>
            </a:br>
            <a:r>
              <a:rPr lang="en-US" dirty="0">
                <a:solidFill>
                  <a:srgbClr val="202020"/>
                </a:solidFill>
              </a:rPr>
              <a:t>All calculations are based on the Marsh Re Reinsurance Composite comprising 13 companies covered on </a:t>
            </a:r>
            <a:r>
              <a:rPr lang="en-US" dirty="0" err="1">
                <a:solidFill>
                  <a:srgbClr val="202020"/>
                </a:solidFill>
              </a:rPr>
              <a:t>Visble</a:t>
            </a:r>
            <a:r>
              <a:rPr lang="en-US" dirty="0">
                <a:solidFill>
                  <a:srgbClr val="202020"/>
                </a:solidFill>
              </a:rPr>
              <a:t> Alpha</a:t>
            </a:r>
            <a:endParaRPr kumimoji="0" lang="en-GB" sz="700" b="0" i="0" u="none" strike="noStrike" kern="1200" cap="none" spc="0" normalizeH="0" baseline="0" noProof="0" dirty="0">
              <a:ln>
                <a:noFill/>
              </a:ln>
              <a:solidFill>
                <a:srgbClr val="000F47"/>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2F3D6905-B8A0-3CB5-7B46-25C43E7D53F1}"/>
              </a:ext>
            </a:extLst>
          </p:cNvPr>
          <p:cNvSpPr>
            <a:spLocks noGrp="1"/>
          </p:cNvSpPr>
          <p:nvPr>
            <p:ph type="sldNum" sz="quarter" idx="1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823384-2074-4C75-9031-ACAC8BCA8354}" type="slidenum">
              <a:rPr kumimoji="0" lang="en-GB" sz="700" b="0" i="0" u="none" strike="noStrike" kern="1200" cap="none" spc="0" normalizeH="0" baseline="0" noProof="0" smtClean="0">
                <a:ln>
                  <a:noFill/>
                </a:ln>
                <a:solidFill>
                  <a:srgbClr val="000F47"/>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700" b="0" i="0" u="none" strike="noStrike" kern="1200" cap="none" spc="0" normalizeH="0" baseline="0" noProof="0">
              <a:ln>
                <a:noFill/>
              </a:ln>
              <a:solidFill>
                <a:srgbClr val="000F47"/>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C871B542-D28C-CCE4-5A86-114C0894A9B8}"/>
              </a:ext>
            </a:extLst>
          </p:cNvPr>
          <p:cNvCxnSpPr>
            <a:cxnSpLocks/>
          </p:cNvCxnSpPr>
          <p:nvPr/>
        </p:nvCxnSpPr>
        <p:spPr>
          <a:xfrm>
            <a:off x="6102787" y="1372848"/>
            <a:ext cx="0" cy="4147108"/>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graphicFrame>
        <p:nvGraphicFramePr>
          <p:cNvPr id="9" name="Chart 8">
            <a:extLst>
              <a:ext uri="{FF2B5EF4-FFF2-40B4-BE49-F238E27FC236}">
                <a16:creationId xmlns:a16="http://schemas.microsoft.com/office/drawing/2014/main" id="{00000000-0008-0000-0300-000002000000}"/>
              </a:ext>
            </a:extLst>
          </p:cNvPr>
          <p:cNvGraphicFramePr>
            <a:graphicFrameLocks/>
          </p:cNvGraphicFramePr>
          <p:nvPr/>
        </p:nvGraphicFramePr>
        <p:xfrm>
          <a:off x="6135687" y="1490122"/>
          <a:ext cx="5428631" cy="42763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00000000-0008-0000-0300-000003000000}"/>
              </a:ext>
            </a:extLst>
          </p:cNvPr>
          <p:cNvGraphicFramePr>
            <a:graphicFrameLocks/>
          </p:cNvGraphicFramePr>
          <p:nvPr/>
        </p:nvGraphicFramePr>
        <p:xfrm>
          <a:off x="457200" y="1490122"/>
          <a:ext cx="5428631" cy="4276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3873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7F5888-CF48-5BF9-04F0-4CE7EAB3B292}"/>
              </a:ext>
            </a:extLst>
          </p:cNvPr>
          <p:cNvSpPr>
            <a:spLocks noGrp="1"/>
          </p:cNvSpPr>
          <p:nvPr>
            <p:ph type="body" sz="quarter" idx="12"/>
          </p:nvPr>
        </p:nvSpPr>
        <p:spPr>
          <a:xfrm>
            <a:off x="457200" y="906206"/>
            <a:ext cx="11278800" cy="320400"/>
          </a:xfrm>
        </p:spPr>
        <p:txBody>
          <a:bodyPr/>
          <a:lstStyle/>
          <a:p>
            <a:r>
              <a:rPr lang="en-GB"/>
              <a:t>In addition to rising premium rates, other earnings factors have generated tailwind for results</a:t>
            </a:r>
          </a:p>
        </p:txBody>
      </p:sp>
      <p:sp>
        <p:nvSpPr>
          <p:cNvPr id="4" name="Title 3">
            <a:extLst>
              <a:ext uri="{FF2B5EF4-FFF2-40B4-BE49-F238E27FC236}">
                <a16:creationId xmlns:a16="http://schemas.microsoft.com/office/drawing/2014/main" id="{A9150B43-D014-1F77-9B45-A30B410C959F}"/>
              </a:ext>
            </a:extLst>
          </p:cNvPr>
          <p:cNvSpPr>
            <a:spLocks noGrp="1"/>
          </p:cNvSpPr>
          <p:nvPr>
            <p:ph type="title"/>
          </p:nvPr>
        </p:nvSpPr>
        <p:spPr/>
        <p:txBody>
          <a:bodyPr/>
          <a:lstStyle/>
          <a:p>
            <a:r>
              <a:rPr lang="en-GB"/>
              <a:t>Reinsurers’ earnings boosted by winning trifecta</a:t>
            </a:r>
          </a:p>
        </p:txBody>
      </p:sp>
      <p:sp>
        <p:nvSpPr>
          <p:cNvPr id="5" name="Footer Placeholder 4">
            <a:extLst>
              <a:ext uri="{FF2B5EF4-FFF2-40B4-BE49-F238E27FC236}">
                <a16:creationId xmlns:a16="http://schemas.microsoft.com/office/drawing/2014/main" id="{B9599641-C380-1A54-A873-230EB1D76A27}"/>
              </a:ext>
            </a:extLst>
          </p:cNvPr>
          <p:cNvSpPr>
            <a:spLocks noGrp="1"/>
          </p:cNvSpPr>
          <p:nvPr>
            <p:ph type="ftr" sz="quarter" idx="14"/>
          </p:nvPr>
        </p:nvSpPr>
        <p:spPr>
          <a:xfrm>
            <a:off x="1783373" y="6543000"/>
            <a:ext cx="3607200" cy="154800"/>
          </a:xfrm>
        </p:spPr>
        <p:txBody>
          <a:bodyPr/>
          <a:lstStyle/>
          <a:p>
            <a:r>
              <a:rPr lang="en-GB"/>
              <a:t>Source: Company filings, Marsh Re analysis</a:t>
            </a:r>
          </a:p>
        </p:txBody>
      </p:sp>
      <p:sp>
        <p:nvSpPr>
          <p:cNvPr id="6" name="Slide Number Placeholder 5">
            <a:extLst>
              <a:ext uri="{FF2B5EF4-FFF2-40B4-BE49-F238E27FC236}">
                <a16:creationId xmlns:a16="http://schemas.microsoft.com/office/drawing/2014/main" id="{C7A342B0-F93B-EBCB-E2D1-205566566CF7}"/>
              </a:ext>
            </a:extLst>
          </p:cNvPr>
          <p:cNvSpPr>
            <a:spLocks noGrp="1"/>
          </p:cNvSpPr>
          <p:nvPr>
            <p:ph type="sldNum" sz="quarter" idx="15"/>
          </p:nvPr>
        </p:nvSpPr>
        <p:spPr/>
        <p:txBody>
          <a:bodyPr/>
          <a:lstStyle/>
          <a:p>
            <a:fld id="{CC823384-2074-4C75-9031-ACAC8BCA8354}" type="slidenum">
              <a:rPr lang="en-GB" smtClean="0"/>
              <a:pPr/>
              <a:t>16</a:t>
            </a:fld>
            <a:endParaRPr lang="en-GB"/>
          </a:p>
        </p:txBody>
      </p:sp>
      <p:graphicFrame>
        <p:nvGraphicFramePr>
          <p:cNvPr id="10" name="Chart 9">
            <a:extLst>
              <a:ext uri="{FF2B5EF4-FFF2-40B4-BE49-F238E27FC236}">
                <a16:creationId xmlns:a16="http://schemas.microsoft.com/office/drawing/2014/main" id="{7B919AEC-375E-4437-3F74-F8B4A298F6E6}"/>
              </a:ext>
            </a:extLst>
          </p:cNvPr>
          <p:cNvGraphicFramePr>
            <a:graphicFrameLocks/>
          </p:cNvGraphicFramePr>
          <p:nvPr/>
        </p:nvGraphicFramePr>
        <p:xfrm>
          <a:off x="457200" y="3898232"/>
          <a:ext cx="5319886" cy="24073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0F1DDFB5-2C0A-36E9-F7D4-78E2D161CF62}"/>
              </a:ext>
            </a:extLst>
          </p:cNvPr>
          <p:cNvGraphicFramePr>
            <a:graphicFrameLocks noGrp="1"/>
          </p:cNvGraphicFramePr>
          <p:nvPr>
            <p:ph idx="1"/>
          </p:nvPr>
        </p:nvGraphicFramePr>
        <p:xfrm>
          <a:off x="6414915" y="3776157"/>
          <a:ext cx="4953885" cy="24073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1BACBA6C-2353-BA13-684B-4CC5C882F7DC}"/>
              </a:ext>
            </a:extLst>
          </p:cNvPr>
          <p:cNvGraphicFramePr>
            <a:graphicFrameLocks/>
          </p:cNvGraphicFramePr>
          <p:nvPr/>
        </p:nvGraphicFramePr>
        <p:xfrm>
          <a:off x="6060300" y="1345331"/>
          <a:ext cx="5490300" cy="2407318"/>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94E75A1D-9D22-6ECE-7E37-23FA60D287A6}"/>
              </a:ext>
            </a:extLst>
          </p:cNvPr>
          <p:cNvSpPr txBox="1"/>
          <p:nvPr/>
        </p:nvSpPr>
        <p:spPr>
          <a:xfrm>
            <a:off x="576436" y="1546756"/>
            <a:ext cx="5200650" cy="2133918"/>
          </a:xfrm>
          <a:prstGeom prst="rect">
            <a:avLst/>
          </a:prstGeom>
          <a:noFill/>
        </p:spPr>
        <p:txBody>
          <a:bodyPr wrap="square" lIns="0" tIns="0" rIns="0" bIns="0" rtlCol="0">
            <a:spAutoFit/>
          </a:bodyPr>
          <a:lstStyle/>
          <a:p>
            <a:pPr marL="285750" indent="-285750" algn="l">
              <a:spcAft>
                <a:spcPts val="800"/>
              </a:spcAft>
              <a:buFont typeface="Arial" panose="020B0604020202020204" pitchFamily="34" charset="0"/>
              <a:buChar char="•"/>
            </a:pPr>
            <a:r>
              <a:rPr lang="en-GB" sz="1400"/>
              <a:t>Reinsurers declining share of cat losses has boosted underwriting results</a:t>
            </a:r>
          </a:p>
          <a:p>
            <a:pPr marL="285750" indent="-285750" algn="l">
              <a:spcAft>
                <a:spcPts val="800"/>
              </a:spcAft>
              <a:buFont typeface="Arial" panose="020B0604020202020204" pitchFamily="34" charset="0"/>
              <a:buChar char="•"/>
            </a:pPr>
            <a:r>
              <a:rPr lang="en-GB" sz="1400"/>
              <a:t>Higher yields have lifted investment income</a:t>
            </a:r>
          </a:p>
          <a:p>
            <a:pPr marL="285750" indent="-285750" algn="l">
              <a:spcAft>
                <a:spcPts val="800"/>
              </a:spcAft>
              <a:buFont typeface="Arial" panose="020B0604020202020204" pitchFamily="34" charset="0"/>
              <a:buChar char="•"/>
            </a:pPr>
            <a:r>
              <a:rPr lang="en-GB" sz="1400"/>
              <a:t>Reserve releases boosting underwriting, and still allowing for some padding of AYs for future releases</a:t>
            </a:r>
          </a:p>
          <a:p>
            <a:pPr marL="285750" indent="-285750" algn="l">
              <a:spcAft>
                <a:spcPts val="800"/>
              </a:spcAft>
              <a:buFont typeface="Arial" panose="020B0604020202020204" pitchFamily="34" charset="0"/>
              <a:buChar char="•"/>
            </a:pPr>
            <a:r>
              <a:rPr lang="en-GB" sz="1400"/>
              <a:t>These trends look set to continue, as attachment points and interest rates remain high</a:t>
            </a:r>
          </a:p>
          <a:p>
            <a:pPr marL="285750" indent="-285750" algn="l">
              <a:spcAft>
                <a:spcPts val="800"/>
              </a:spcAft>
              <a:buFont typeface="Arial" panose="020B0604020202020204" pitchFamily="34" charset="0"/>
              <a:buChar char="•"/>
            </a:pPr>
            <a:r>
              <a:rPr lang="en-GB" sz="1400"/>
              <a:t>Reserve adequacy may be the weak link in this chain…</a:t>
            </a:r>
          </a:p>
        </p:txBody>
      </p:sp>
    </p:spTree>
    <p:extLst>
      <p:ext uri="{BB962C8B-B14F-4D97-AF65-F5344CB8AC3E}">
        <p14:creationId xmlns:p14="http://schemas.microsoft.com/office/powerpoint/2010/main" val="3909260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B3B8CC-EB32-2455-87CF-B57B3E48A369}"/>
              </a:ext>
            </a:extLst>
          </p:cNvPr>
          <p:cNvSpPr>
            <a:spLocks noGrp="1"/>
          </p:cNvSpPr>
          <p:nvPr>
            <p:ph type="body" sz="quarter" idx="12"/>
          </p:nvPr>
        </p:nvSpPr>
        <p:spPr/>
        <p:txBody>
          <a:bodyPr/>
          <a:lstStyle/>
          <a:p>
            <a:r>
              <a:rPr lang="en-GB"/>
              <a:t>The sector is forecast to continue to generate value well in excess of soft market losses</a:t>
            </a:r>
          </a:p>
        </p:txBody>
      </p:sp>
      <p:sp>
        <p:nvSpPr>
          <p:cNvPr id="4" name="Title 3">
            <a:extLst>
              <a:ext uri="{FF2B5EF4-FFF2-40B4-BE49-F238E27FC236}">
                <a16:creationId xmlns:a16="http://schemas.microsoft.com/office/drawing/2014/main" id="{27EDF250-8475-B9B8-95F5-3B545C45771E}"/>
              </a:ext>
            </a:extLst>
          </p:cNvPr>
          <p:cNvSpPr>
            <a:spLocks noGrp="1"/>
          </p:cNvSpPr>
          <p:nvPr>
            <p:ph type="title"/>
          </p:nvPr>
        </p:nvSpPr>
        <p:spPr/>
        <p:txBody>
          <a:bodyPr/>
          <a:lstStyle/>
          <a:p>
            <a:r>
              <a:rPr lang="en-US"/>
              <a:t>Reinsurers swiftly regained value lost during last soft market</a:t>
            </a:r>
            <a:endParaRPr lang="en-GB"/>
          </a:p>
        </p:txBody>
      </p:sp>
      <p:sp>
        <p:nvSpPr>
          <p:cNvPr id="5" name="Footer Placeholder 4">
            <a:extLst>
              <a:ext uri="{FF2B5EF4-FFF2-40B4-BE49-F238E27FC236}">
                <a16:creationId xmlns:a16="http://schemas.microsoft.com/office/drawing/2014/main" id="{35F8E6AB-76B9-1B95-00FF-D4DB34158861}"/>
              </a:ext>
            </a:extLst>
          </p:cNvPr>
          <p:cNvSpPr>
            <a:spLocks noGrp="1"/>
          </p:cNvSpPr>
          <p:nvPr>
            <p:ph type="ftr" sz="quarter" idx="14"/>
          </p:nvPr>
        </p:nvSpPr>
        <p:spPr>
          <a:xfrm>
            <a:off x="2374499" y="6570000"/>
            <a:ext cx="8406711" cy="288000"/>
          </a:xfrm>
        </p:spPr>
        <p:txBody>
          <a:bodyPr/>
          <a:lstStyle/>
          <a:p>
            <a:r>
              <a:rPr lang="en-US"/>
              <a:t>Source: Visible Alpha, GC calculations for the GC Reinsurance Composite; estimates @ 16 August 2026, subject to change | Note: From 2012 to 2016, reported </a:t>
            </a:r>
            <a:r>
              <a:rPr lang="en-US" err="1"/>
              <a:t>RoE</a:t>
            </a:r>
            <a:r>
              <a:rPr lang="en-US"/>
              <a:t> exceeded </a:t>
            </a:r>
            <a:r>
              <a:rPr lang="en-US" err="1"/>
              <a:t>CoE</a:t>
            </a:r>
            <a:r>
              <a:rPr lang="en-US"/>
              <a:t> in every year, on average by 1.3 ppts. Figures have been adjusted vs. prior update on 15 December 2025 to reflect the exclusion of Markel from the GC RI Composite.</a:t>
            </a:r>
          </a:p>
          <a:p>
            <a:endParaRPr lang="en-GB"/>
          </a:p>
        </p:txBody>
      </p:sp>
      <p:sp>
        <p:nvSpPr>
          <p:cNvPr id="6" name="Slide Number Placeholder 5">
            <a:extLst>
              <a:ext uri="{FF2B5EF4-FFF2-40B4-BE49-F238E27FC236}">
                <a16:creationId xmlns:a16="http://schemas.microsoft.com/office/drawing/2014/main" id="{F4D636D3-5CE5-76B7-16B2-D2038177C1BA}"/>
              </a:ext>
            </a:extLst>
          </p:cNvPr>
          <p:cNvSpPr>
            <a:spLocks noGrp="1"/>
          </p:cNvSpPr>
          <p:nvPr>
            <p:ph type="sldNum" sz="quarter" idx="15"/>
          </p:nvPr>
        </p:nvSpPr>
        <p:spPr/>
        <p:txBody>
          <a:bodyPr/>
          <a:lstStyle/>
          <a:p>
            <a:fld id="{CC823384-2074-4C75-9031-ACAC8BCA8354}" type="slidenum">
              <a:rPr lang="en-GB" smtClean="0"/>
              <a:pPr/>
              <a:t>17</a:t>
            </a:fld>
            <a:endParaRPr lang="en-GB"/>
          </a:p>
        </p:txBody>
      </p:sp>
      <p:sp>
        <p:nvSpPr>
          <p:cNvPr id="7" name="Text Placeholder 5">
            <a:extLst>
              <a:ext uri="{FF2B5EF4-FFF2-40B4-BE49-F238E27FC236}">
                <a16:creationId xmlns:a16="http://schemas.microsoft.com/office/drawing/2014/main" id="{A72068A1-D7BC-8790-9B8F-8B9F544DE752}"/>
              </a:ext>
            </a:extLst>
          </p:cNvPr>
          <p:cNvSpPr txBox="1">
            <a:spLocks/>
          </p:cNvSpPr>
          <p:nvPr/>
        </p:nvSpPr>
        <p:spPr>
          <a:xfrm>
            <a:off x="485776" y="5612136"/>
            <a:ext cx="11225024" cy="248400"/>
          </a:xfrm>
          <a:prstGeom prst="rect">
            <a:avLst/>
          </a:prstGeom>
        </p:spPr>
        <p:txBody>
          <a:bodyPr vert="horz" lIns="0" tIns="0" rIns="0" bIns="0" rtlCol="0" anchor="t">
            <a:noAutofit/>
          </a:bodyPr>
          <a:lstStyle>
            <a:lvl1pPr marL="0" indent="0" algn="l" defTabSz="457200" rtl="0" eaLnBrk="1" latinLnBrk="0" hangingPunct="1">
              <a:spcBef>
                <a:spcPts val="0"/>
              </a:spcBef>
              <a:spcAft>
                <a:spcPts val="600"/>
              </a:spcAft>
              <a:buFont typeface="Arial" panose="020B0604020202020204" pitchFamily="34" charset="0"/>
              <a:buNone/>
              <a:defRPr sz="1800" b="1" kern="1200">
                <a:solidFill>
                  <a:schemeClr val="accent1"/>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500" kern="1200">
                <a:solidFill>
                  <a:schemeClr val="tx1"/>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a:lstStyle>
          <a:p>
            <a:pPr algn="ctr">
              <a:defRPr/>
            </a:pPr>
            <a:r>
              <a:rPr kumimoji="0" lang="en-GB" sz="1600" b="0" i="1" u="none" strike="noStrike" kern="1200" cap="none" spc="0" normalizeH="0" baseline="0" noProof="0">
                <a:ln>
                  <a:noFill/>
                </a:ln>
                <a:solidFill>
                  <a:srgbClr val="FF8C00"/>
                </a:solidFill>
                <a:effectLst/>
                <a:uLnTx/>
                <a:uFillTx/>
                <a:latin typeface="Arial" panose="020B0604020202020204"/>
                <a:ea typeface="+mn-lt"/>
                <a:cs typeface="Arial" panose="020B0604020202020204"/>
              </a:rPr>
              <a:t>2023 to 2028E expected ~$</a:t>
            </a:r>
            <a:r>
              <a:rPr lang="en-GB" sz="1600" b="0" i="1">
                <a:solidFill>
                  <a:srgbClr val="FF8C00"/>
                </a:solidFill>
                <a:latin typeface="Arial" panose="020B0604020202020204"/>
                <a:ea typeface="+mn-lt"/>
                <a:cs typeface="Arial" panose="020B0604020202020204"/>
              </a:rPr>
              <a:t>195B </a:t>
            </a:r>
            <a:r>
              <a:rPr kumimoji="0" lang="en-GB" sz="1600" b="0" i="1" u="none" strike="noStrike" kern="1200" cap="none" spc="0" normalizeH="0" baseline="0" noProof="0">
                <a:ln>
                  <a:noFill/>
                </a:ln>
                <a:solidFill>
                  <a:srgbClr val="FF8C00"/>
                </a:solidFill>
                <a:effectLst/>
                <a:uLnTx/>
                <a:uFillTx/>
                <a:latin typeface="Arial" panose="020B0604020202020204"/>
                <a:ea typeface="+mn-lt"/>
                <a:cs typeface="Arial" panose="020B0604020202020204"/>
              </a:rPr>
              <a:t>net income, of which ~$85B is more than the </a:t>
            </a:r>
            <a:r>
              <a:rPr kumimoji="0" lang="en-GB" sz="1600" b="0" i="1" u="none" strike="noStrike" kern="1200" cap="none" spc="0" normalizeH="0" noProof="0" err="1">
                <a:ln>
                  <a:noFill/>
                </a:ln>
                <a:solidFill>
                  <a:srgbClr val="FF8C00"/>
                </a:solidFill>
                <a:effectLst/>
                <a:uLnTx/>
                <a:uFillTx/>
                <a:latin typeface="Arial" panose="020B0604020202020204"/>
                <a:ea typeface="+mn-lt"/>
                <a:cs typeface="Arial" panose="020B0604020202020204"/>
              </a:rPr>
              <a:t>CoE</a:t>
            </a:r>
            <a:r>
              <a:rPr kumimoji="0" lang="en-GB" sz="1600" b="0" i="1" u="none" strike="noStrike" kern="1200" cap="none" spc="0" normalizeH="0" noProof="0">
                <a:ln>
                  <a:noFill/>
                </a:ln>
                <a:solidFill>
                  <a:srgbClr val="FF8C00"/>
                </a:solidFill>
                <a:effectLst/>
                <a:uLnTx/>
                <a:uFillTx/>
                <a:latin typeface="Arial" panose="020B0604020202020204"/>
                <a:ea typeface="+mn-lt"/>
                <a:cs typeface="Arial" panose="020B0604020202020204"/>
              </a:rPr>
              <a:t>.</a:t>
            </a:r>
            <a:endParaRPr kumimoji="0" lang="en-US" sz="1600" b="0" i="1" u="none" strike="noStrike" kern="1200" cap="none" spc="0" normalizeH="0" baseline="0" noProof="0">
              <a:ln>
                <a:noFill/>
              </a:ln>
              <a:solidFill>
                <a:srgbClr val="FF8C00"/>
              </a:solidFill>
              <a:effectLst/>
              <a:uLnTx/>
              <a:uFillTx/>
              <a:latin typeface="Arial" panose="020B0604020202020204"/>
              <a:ea typeface="+mn-ea"/>
              <a:cs typeface="Arial"/>
            </a:endParaRPr>
          </a:p>
        </p:txBody>
      </p:sp>
      <mc:AlternateContent xmlns:mc="http://schemas.openxmlformats.org/markup-compatibility/2006" xmlns:cx1="http://schemas.microsoft.com/office/drawing/2015/9/8/chartex">
        <mc:Choice Requires="cx1">
          <p:graphicFrame>
            <p:nvGraphicFramePr>
              <p:cNvPr id="8" name="Chart 7">
                <a:extLst>
                  <a:ext uri="{FF2B5EF4-FFF2-40B4-BE49-F238E27FC236}">
                    <a16:creationId xmlns:a16="http://schemas.microsoft.com/office/drawing/2014/main" id="{77B4FFAC-7FD8-473E-AB73-87FFBEA14BE4}"/>
                  </a:ext>
                </a:extLst>
              </p:cNvPr>
              <p:cNvGraphicFramePr/>
              <p:nvPr/>
            </p:nvGraphicFramePr>
            <p:xfrm>
              <a:off x="485776" y="1645068"/>
              <a:ext cx="11343600" cy="36180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8" name="Chart 7">
                <a:extLst>
                  <a:ext uri="{FF2B5EF4-FFF2-40B4-BE49-F238E27FC236}">
                    <a16:creationId xmlns:a16="http://schemas.microsoft.com/office/drawing/2014/main" id="{77B4FFAC-7FD8-473E-AB73-87FFBEA14BE4}"/>
                  </a:ext>
                </a:extLst>
              </p:cNvPr>
              <p:cNvPicPr>
                <a:picLocks noGrp="1" noRot="1" noChangeAspect="1" noMove="1" noResize="1" noEditPoints="1" noAdjustHandles="1" noChangeArrowheads="1" noChangeShapeType="1"/>
              </p:cNvPicPr>
              <p:nvPr/>
            </p:nvPicPr>
            <p:blipFill>
              <a:blip r:embed="rId3"/>
              <a:stretch>
                <a:fillRect/>
              </a:stretch>
            </p:blipFill>
            <p:spPr>
              <a:xfrm>
                <a:off x="485776" y="1645068"/>
                <a:ext cx="11343600" cy="3618000"/>
              </a:xfrm>
              <a:prstGeom prst="rect">
                <a:avLst/>
              </a:prstGeom>
            </p:spPr>
          </p:pic>
        </mc:Fallback>
      </mc:AlternateContent>
      <p:sp>
        <p:nvSpPr>
          <p:cNvPr id="2" name="Rectangle 1">
            <a:extLst>
              <a:ext uri="{FF2B5EF4-FFF2-40B4-BE49-F238E27FC236}">
                <a16:creationId xmlns:a16="http://schemas.microsoft.com/office/drawing/2014/main" id="{BFA961F9-959D-DD27-C21E-B265E0DB48B0}"/>
              </a:ext>
            </a:extLst>
          </p:cNvPr>
          <p:cNvSpPr/>
          <p:nvPr/>
        </p:nvSpPr>
        <p:spPr>
          <a:xfrm>
            <a:off x="5606473" y="3796145"/>
            <a:ext cx="748145" cy="1056127"/>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9" name="TextBox 8">
            <a:extLst>
              <a:ext uri="{FF2B5EF4-FFF2-40B4-BE49-F238E27FC236}">
                <a16:creationId xmlns:a16="http://schemas.microsoft.com/office/drawing/2014/main" id="{3624086F-D4BB-DA62-545E-ECCD8B93B03F}"/>
              </a:ext>
            </a:extLst>
          </p:cNvPr>
          <p:cNvSpPr txBox="1"/>
          <p:nvPr/>
        </p:nvSpPr>
        <p:spPr>
          <a:xfrm>
            <a:off x="4294908" y="3172532"/>
            <a:ext cx="1505527" cy="246221"/>
          </a:xfrm>
          <a:prstGeom prst="rect">
            <a:avLst/>
          </a:prstGeom>
          <a:noFill/>
          <a:ln>
            <a:solidFill>
              <a:srgbClr val="FF0000"/>
            </a:solidFill>
          </a:ln>
        </p:spPr>
        <p:txBody>
          <a:bodyPr wrap="square" lIns="0" tIns="0" rIns="0" bIns="0" rtlCol="0">
            <a:spAutoFit/>
          </a:bodyPr>
          <a:lstStyle/>
          <a:p>
            <a:pPr algn="ctr"/>
            <a:r>
              <a:rPr lang="en-GB" sz="800">
                <a:solidFill>
                  <a:srgbClr val="FF0000"/>
                </a:solidFill>
              </a:rPr>
              <a:t>Cumulative value destroyed during 2017-2022 soft market</a:t>
            </a:r>
          </a:p>
        </p:txBody>
      </p:sp>
      <p:cxnSp>
        <p:nvCxnSpPr>
          <p:cNvPr id="11" name="Straight Arrow Connector 10">
            <a:extLst>
              <a:ext uri="{FF2B5EF4-FFF2-40B4-BE49-F238E27FC236}">
                <a16:creationId xmlns:a16="http://schemas.microsoft.com/office/drawing/2014/main" id="{82C7643E-939F-DA8A-032E-E45A83DFE0A6}"/>
              </a:ext>
            </a:extLst>
          </p:cNvPr>
          <p:cNvCxnSpPr/>
          <p:nvPr/>
        </p:nvCxnSpPr>
        <p:spPr>
          <a:xfrm>
            <a:off x="5080000" y="3429000"/>
            <a:ext cx="526473" cy="367145"/>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D71B9AAC-6A10-C959-9650-8B8C87B1F5B1}"/>
              </a:ext>
            </a:extLst>
          </p:cNvPr>
          <p:cNvSpPr/>
          <p:nvPr/>
        </p:nvSpPr>
        <p:spPr>
          <a:xfrm>
            <a:off x="6437743" y="3673214"/>
            <a:ext cx="1431639" cy="1056127"/>
          </a:xfrm>
          <a:prstGeom prst="rect">
            <a:avLst/>
          </a:prstGeom>
          <a:noFill/>
          <a:ln w="1905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bg1"/>
              </a:solidFill>
            </a:endParaRPr>
          </a:p>
        </p:txBody>
      </p:sp>
      <p:sp>
        <p:nvSpPr>
          <p:cNvPr id="17" name="TextBox 16">
            <a:extLst>
              <a:ext uri="{FF2B5EF4-FFF2-40B4-BE49-F238E27FC236}">
                <a16:creationId xmlns:a16="http://schemas.microsoft.com/office/drawing/2014/main" id="{C325C0AB-DEA2-126E-78C5-F216D56CFC2F}"/>
              </a:ext>
            </a:extLst>
          </p:cNvPr>
          <p:cNvSpPr txBox="1"/>
          <p:nvPr/>
        </p:nvSpPr>
        <p:spPr>
          <a:xfrm>
            <a:off x="6294581" y="2737524"/>
            <a:ext cx="1505527" cy="369332"/>
          </a:xfrm>
          <a:prstGeom prst="rect">
            <a:avLst/>
          </a:prstGeom>
          <a:noFill/>
          <a:ln>
            <a:solidFill>
              <a:srgbClr val="00B050"/>
            </a:solidFill>
          </a:ln>
        </p:spPr>
        <p:txBody>
          <a:bodyPr wrap="square" lIns="0" tIns="0" rIns="0" bIns="0" rtlCol="0">
            <a:spAutoFit/>
          </a:bodyPr>
          <a:lstStyle/>
          <a:p>
            <a:pPr algn="ctr"/>
            <a:r>
              <a:rPr lang="en-GB" sz="800">
                <a:solidFill>
                  <a:srgbClr val="00B050"/>
                </a:solidFill>
              </a:rPr>
              <a:t>Value regained in under 24 months following market pricing reset in 2023</a:t>
            </a:r>
          </a:p>
        </p:txBody>
      </p:sp>
      <p:cxnSp>
        <p:nvCxnSpPr>
          <p:cNvPr id="19" name="Straight Arrow Connector 18">
            <a:extLst>
              <a:ext uri="{FF2B5EF4-FFF2-40B4-BE49-F238E27FC236}">
                <a16:creationId xmlns:a16="http://schemas.microsoft.com/office/drawing/2014/main" id="{4E039C3F-8CB6-B826-AB90-FD220CEE4790}"/>
              </a:ext>
            </a:extLst>
          </p:cNvPr>
          <p:cNvCxnSpPr>
            <a:cxnSpLocks/>
            <a:stCxn id="17" idx="2"/>
          </p:cNvCxnSpPr>
          <p:nvPr/>
        </p:nvCxnSpPr>
        <p:spPr>
          <a:xfrm>
            <a:off x="7047345" y="3106856"/>
            <a:ext cx="0" cy="566358"/>
          </a:xfrm>
          <a:prstGeom prst="straightConnector1">
            <a:avLst/>
          </a:prstGeom>
          <a:ln w="1270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4579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9E84C4-4B51-B714-7D21-E9391ED60C67}"/>
              </a:ext>
            </a:extLst>
          </p:cNvPr>
          <p:cNvSpPr>
            <a:spLocks noGrp="1"/>
          </p:cNvSpPr>
          <p:nvPr>
            <p:ph type="title"/>
          </p:nvPr>
        </p:nvSpPr>
        <p:spPr/>
        <p:txBody>
          <a:bodyPr/>
          <a:lstStyle/>
          <a:p>
            <a:r>
              <a:rPr lang="en-GB"/>
              <a:t>Reinsurers’ shareholders’ equity YoY change </a:t>
            </a:r>
          </a:p>
        </p:txBody>
      </p:sp>
      <p:sp>
        <p:nvSpPr>
          <p:cNvPr id="5" name="Footer Placeholder 4">
            <a:extLst>
              <a:ext uri="{FF2B5EF4-FFF2-40B4-BE49-F238E27FC236}">
                <a16:creationId xmlns:a16="http://schemas.microsoft.com/office/drawing/2014/main" id="{B35A0F9D-B6A1-1D9D-4519-30844C320569}"/>
              </a:ext>
            </a:extLst>
          </p:cNvPr>
          <p:cNvSpPr>
            <a:spLocks noGrp="1"/>
          </p:cNvSpPr>
          <p:nvPr>
            <p:ph type="ftr" sz="quarter" idx="14"/>
          </p:nvPr>
        </p:nvSpPr>
        <p:spPr>
          <a:xfrm>
            <a:off x="2374500" y="6507930"/>
            <a:ext cx="7000728" cy="248400"/>
          </a:xfrm>
        </p:spPr>
        <p:txBody>
          <a:bodyPr/>
          <a:lstStyle/>
          <a:p>
            <a:pPr>
              <a:defRPr/>
            </a:pPr>
            <a:r>
              <a:rPr kumimoji="0" lang="en-US" sz="700" b="0" i="0" u="none" strike="noStrike" kern="1200" cap="none" spc="0" normalizeH="0" baseline="0" noProof="0" dirty="0">
                <a:ln>
                  <a:noFill/>
                </a:ln>
                <a:solidFill>
                  <a:schemeClr val="tx1"/>
                </a:solidFill>
                <a:effectLst/>
                <a:uLnTx/>
                <a:uFillTx/>
                <a:latin typeface="Arial"/>
                <a:ea typeface="+mn-ea"/>
                <a:cs typeface="+mn-cs"/>
              </a:rPr>
              <a:t>Source: S&amp;P Global, Visible Alpha, </a:t>
            </a:r>
            <a:r>
              <a:rPr lang="en-US" dirty="0">
                <a:solidFill>
                  <a:schemeClr val="tx1"/>
                </a:solidFill>
                <a:latin typeface="Arial"/>
              </a:rPr>
              <a:t>Marsh Re</a:t>
            </a:r>
            <a:r>
              <a:rPr kumimoji="0" lang="en-US" sz="700" b="0" i="0" u="none" strike="noStrike" kern="1200" cap="none" spc="0" normalizeH="0" baseline="0" noProof="0" dirty="0">
                <a:ln>
                  <a:noFill/>
                </a:ln>
                <a:solidFill>
                  <a:schemeClr val="tx1"/>
                </a:solidFill>
                <a:effectLst/>
                <a:uLnTx/>
                <a:uFillTx/>
                <a:latin typeface="Arial"/>
                <a:ea typeface="+mn-ea"/>
                <a:cs typeface="+mn-cs"/>
              </a:rPr>
              <a:t> calculations; estimates @ 16 August 2026, subject to change. Note: this is the change in year end shareholders’ equity net of capital return to shareholders. Figures have been adjusted vs. prior update on 15 December 2025 to reflect the exclusion of Markel from the </a:t>
            </a:r>
            <a:r>
              <a:rPr lang="en-US" dirty="0">
                <a:solidFill>
                  <a:schemeClr val="tx1"/>
                </a:solidFill>
                <a:latin typeface="Arial"/>
              </a:rPr>
              <a:t>Marsh Re RI</a:t>
            </a:r>
            <a:r>
              <a:rPr kumimoji="0" lang="en-US" sz="700" b="0" i="0" u="none" strike="noStrike" kern="1200" cap="none" spc="0" normalizeH="0" baseline="0" noProof="0" dirty="0">
                <a:ln>
                  <a:noFill/>
                </a:ln>
                <a:solidFill>
                  <a:schemeClr val="tx1"/>
                </a:solidFill>
                <a:effectLst/>
                <a:uLnTx/>
                <a:uFillTx/>
                <a:latin typeface="Arial"/>
                <a:ea typeface="+mn-ea"/>
                <a:cs typeface="+mn-cs"/>
              </a:rPr>
              <a:t> Composite. All calculations are based on the </a:t>
            </a:r>
            <a:r>
              <a:rPr lang="en-US" dirty="0">
                <a:solidFill>
                  <a:schemeClr val="tx1"/>
                </a:solidFill>
                <a:latin typeface="Arial"/>
              </a:rPr>
              <a:t>Marsh Re</a:t>
            </a:r>
            <a:r>
              <a:rPr kumimoji="0" lang="en-US" sz="700" b="0" i="0" u="none" strike="noStrike" kern="1200" cap="none" spc="0" normalizeH="0" baseline="0" noProof="0" dirty="0">
                <a:ln>
                  <a:noFill/>
                </a:ln>
                <a:solidFill>
                  <a:schemeClr val="tx1"/>
                </a:solidFill>
                <a:effectLst/>
                <a:uLnTx/>
                <a:uFillTx/>
                <a:latin typeface="Arial"/>
                <a:ea typeface="+mn-ea"/>
                <a:cs typeface="+mn-cs"/>
              </a:rPr>
              <a:t> Reinsurance Composite comprising 13 companies covered on </a:t>
            </a:r>
            <a:r>
              <a:rPr kumimoji="0" lang="en-US" sz="700" b="0" i="0" u="none" strike="noStrike" kern="1200" cap="none" spc="0" normalizeH="0" baseline="0" noProof="0" dirty="0" err="1">
                <a:ln>
                  <a:noFill/>
                </a:ln>
                <a:solidFill>
                  <a:schemeClr val="tx1"/>
                </a:solidFill>
                <a:effectLst/>
                <a:uLnTx/>
                <a:uFillTx/>
                <a:latin typeface="Arial"/>
                <a:ea typeface="+mn-ea"/>
                <a:cs typeface="+mn-cs"/>
              </a:rPr>
              <a:t>Visble</a:t>
            </a:r>
            <a:r>
              <a:rPr kumimoji="0" lang="en-US" sz="700" b="0" i="0" u="none" strike="noStrike" kern="1200" cap="none" spc="0" normalizeH="0" baseline="0" noProof="0" dirty="0">
                <a:ln>
                  <a:noFill/>
                </a:ln>
                <a:solidFill>
                  <a:schemeClr val="tx1"/>
                </a:solidFill>
                <a:effectLst/>
                <a:uLnTx/>
                <a:uFillTx/>
                <a:latin typeface="Arial"/>
                <a:ea typeface="+mn-ea"/>
                <a:cs typeface="+mn-cs"/>
              </a:rPr>
              <a:t> Alpha</a:t>
            </a:r>
          </a:p>
        </p:txBody>
      </p:sp>
      <p:sp>
        <p:nvSpPr>
          <p:cNvPr id="6" name="Slide Number Placeholder 5">
            <a:extLst>
              <a:ext uri="{FF2B5EF4-FFF2-40B4-BE49-F238E27FC236}">
                <a16:creationId xmlns:a16="http://schemas.microsoft.com/office/drawing/2014/main" id="{ADEF9F6E-ECB2-507F-8948-F0920363E78E}"/>
              </a:ext>
            </a:extLst>
          </p:cNvPr>
          <p:cNvSpPr>
            <a:spLocks noGrp="1"/>
          </p:cNvSpPr>
          <p:nvPr>
            <p:ph type="sldNum" sz="quarter" idx="1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823384-2074-4C75-9031-ACAC8BCA8354}" type="slidenum">
              <a:rPr kumimoji="0" lang="en-GB" sz="700" b="0" i="0" u="none" strike="noStrike" kern="1200" cap="none" spc="0" normalizeH="0" baseline="0" noProof="0" smtClean="0">
                <a:ln>
                  <a:noFill/>
                </a:ln>
                <a:solidFill>
                  <a:srgbClr val="000F47"/>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700" b="0" i="0" u="none" strike="noStrike" kern="1200" cap="none" spc="0" normalizeH="0" baseline="0" noProof="0">
              <a:ln>
                <a:noFill/>
              </a:ln>
              <a:solidFill>
                <a:srgbClr val="000F47"/>
              </a:solidFill>
              <a:effectLst/>
              <a:uLnTx/>
              <a:uFillTx/>
              <a:latin typeface="Arial"/>
              <a:ea typeface="+mn-ea"/>
              <a:cs typeface="+mn-cs"/>
            </a:endParaRPr>
          </a:p>
        </p:txBody>
      </p:sp>
      <p:graphicFrame>
        <p:nvGraphicFramePr>
          <p:cNvPr id="2" name="Chart 1">
            <a:extLst>
              <a:ext uri="{FF2B5EF4-FFF2-40B4-BE49-F238E27FC236}">
                <a16:creationId xmlns:a16="http://schemas.microsoft.com/office/drawing/2014/main" id="{D728F456-7826-467A-A9C4-A88EABF34419}"/>
              </a:ext>
            </a:extLst>
          </p:cNvPr>
          <p:cNvGraphicFramePr>
            <a:graphicFrameLocks/>
          </p:cNvGraphicFramePr>
          <p:nvPr>
            <p:extLst>
              <p:ext uri="{D42A27DB-BD31-4B8C-83A1-F6EECF244321}">
                <p14:modId xmlns:p14="http://schemas.microsoft.com/office/powerpoint/2010/main" val="2053750774"/>
              </p:ext>
            </p:extLst>
          </p:nvPr>
        </p:nvGraphicFramePr>
        <p:xfrm>
          <a:off x="457200" y="1648199"/>
          <a:ext cx="11246825" cy="4323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7774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3EBDC3F-5ABC-B746-90C8-A698B150B1B6}"/>
              </a:ext>
            </a:extLst>
          </p:cNvPr>
          <p:cNvSpPr>
            <a:spLocks noGrp="1"/>
          </p:cNvSpPr>
          <p:nvPr>
            <p:ph type="body" sz="quarter" idx="10"/>
          </p:nvPr>
        </p:nvSpPr>
        <p:spPr/>
        <p:txBody>
          <a:bodyPr/>
          <a:lstStyle/>
          <a:p>
            <a:r>
              <a:rPr lang="en-US"/>
              <a:t>3</a:t>
            </a:r>
          </a:p>
        </p:txBody>
      </p:sp>
      <p:sp>
        <p:nvSpPr>
          <p:cNvPr id="6" name="Title 5">
            <a:extLst>
              <a:ext uri="{FF2B5EF4-FFF2-40B4-BE49-F238E27FC236}">
                <a16:creationId xmlns:a16="http://schemas.microsoft.com/office/drawing/2014/main" id="{9DDEF5EF-6602-135B-CF74-15E0B2EC9FD5}"/>
              </a:ext>
            </a:extLst>
          </p:cNvPr>
          <p:cNvSpPr>
            <a:spLocks noGrp="1"/>
          </p:cNvSpPr>
          <p:nvPr>
            <p:ph type="title"/>
          </p:nvPr>
        </p:nvSpPr>
        <p:spPr/>
        <p:txBody>
          <a:bodyPr/>
          <a:lstStyle/>
          <a:p>
            <a:r>
              <a:rPr lang="en-US" dirty="0"/>
              <a:t>Capital &amp; Rating Agency Views</a:t>
            </a:r>
          </a:p>
        </p:txBody>
      </p:sp>
      <p:sp>
        <p:nvSpPr>
          <p:cNvPr id="5" name="Slide Number Placeholder 4">
            <a:extLst>
              <a:ext uri="{FF2B5EF4-FFF2-40B4-BE49-F238E27FC236}">
                <a16:creationId xmlns:a16="http://schemas.microsoft.com/office/drawing/2014/main" id="{71E0FE97-4E84-EDCA-EDE9-DD0E6A005B87}"/>
              </a:ext>
            </a:extLst>
          </p:cNvPr>
          <p:cNvSpPr>
            <a:spLocks noGrp="1"/>
          </p:cNvSpPr>
          <p:nvPr>
            <p:ph type="sldNum" sz="quarter" idx="15"/>
          </p:nvPr>
        </p:nvSpPr>
        <p:spPr/>
        <p:txBody>
          <a:bodyPr/>
          <a:lstStyle/>
          <a:p>
            <a:fld id="{CC823384-2074-4C75-9031-ACAC8BCA8354}" type="slidenum">
              <a:rPr lang="en-US" smtClean="0"/>
              <a:pPr/>
              <a:t>19</a:t>
            </a:fld>
            <a:endParaRPr lang="en-US"/>
          </a:p>
        </p:txBody>
      </p:sp>
    </p:spTree>
    <p:extLst>
      <p:ext uri="{BB962C8B-B14F-4D97-AF65-F5344CB8AC3E}">
        <p14:creationId xmlns:p14="http://schemas.microsoft.com/office/powerpoint/2010/main" val="1822666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B30E3-0D97-1E54-D29E-AEBA7C1A436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70E0972-549F-8C4F-74F2-9E4D5CD8892A}"/>
              </a:ext>
            </a:extLst>
          </p:cNvPr>
          <p:cNvSpPr>
            <a:spLocks noGrp="1"/>
          </p:cNvSpPr>
          <p:nvPr>
            <p:ph type="title"/>
          </p:nvPr>
        </p:nvSpPr>
        <p:spPr>
          <a:xfrm>
            <a:off x="525583" y="313216"/>
            <a:ext cx="7871312" cy="570445"/>
          </a:xfrm>
        </p:spPr>
        <p:txBody>
          <a:bodyPr/>
          <a:lstStyle/>
          <a:p>
            <a:r>
              <a:rPr lang="en-US"/>
              <a:t>D</a:t>
            </a:r>
            <a:r>
              <a:rPr lang="en-US" sz="3100"/>
              <a:t>edicated reinsurance capital continues to reach record levels</a:t>
            </a:r>
          </a:p>
        </p:txBody>
      </p:sp>
      <p:sp>
        <p:nvSpPr>
          <p:cNvPr id="4" name="Slide Number Placeholder 3">
            <a:extLst>
              <a:ext uri="{FF2B5EF4-FFF2-40B4-BE49-F238E27FC236}">
                <a16:creationId xmlns:a16="http://schemas.microsoft.com/office/drawing/2014/main" id="{ADF52312-9114-5079-198B-298A26EBCD91}"/>
              </a:ext>
            </a:extLst>
          </p:cNvPr>
          <p:cNvSpPr>
            <a:spLocks noGrp="1"/>
          </p:cNvSpPr>
          <p:nvPr>
            <p:ph type="sldNum" sz="quarter" idx="15"/>
          </p:nvPr>
        </p:nvSpPr>
        <p:spPr/>
        <p:txBody>
          <a:bodyPr/>
          <a:lstStyle/>
          <a:p>
            <a:fld id="{CC823384-2074-4C75-9031-ACAC8BCA8354}" type="slidenum">
              <a:rPr lang="en-US" smtClean="0"/>
              <a:pPr/>
              <a:t>20</a:t>
            </a:fld>
            <a:endParaRPr lang="en-US"/>
          </a:p>
        </p:txBody>
      </p:sp>
      <p:sp>
        <p:nvSpPr>
          <p:cNvPr id="7" name="Text Placeholder 6">
            <a:extLst>
              <a:ext uri="{FF2B5EF4-FFF2-40B4-BE49-F238E27FC236}">
                <a16:creationId xmlns:a16="http://schemas.microsoft.com/office/drawing/2014/main" id="{6FD726AC-36AA-43C9-8DDF-898AD9E95D28}"/>
              </a:ext>
            </a:extLst>
          </p:cNvPr>
          <p:cNvSpPr>
            <a:spLocks noGrp="1"/>
          </p:cNvSpPr>
          <p:nvPr>
            <p:ph type="body" sz="quarter" idx="16"/>
          </p:nvPr>
        </p:nvSpPr>
        <p:spPr>
          <a:xfrm>
            <a:off x="8798692" y="1532958"/>
            <a:ext cx="2946600" cy="4562311"/>
          </a:xfrm>
        </p:spPr>
        <p:txBody>
          <a:bodyPr/>
          <a:lstStyle/>
          <a:p>
            <a:pPr marL="0" indent="0">
              <a:buNone/>
            </a:pPr>
            <a:r>
              <a:rPr lang="en-US" b="1">
                <a:solidFill>
                  <a:schemeClr val="accent5"/>
                </a:solidFill>
              </a:rPr>
              <a:t>Capital Trends</a:t>
            </a:r>
          </a:p>
          <a:p>
            <a:r>
              <a:rPr lang="en-US"/>
              <a:t>Existing reinsurers driving rebound</a:t>
            </a:r>
          </a:p>
          <a:p>
            <a:r>
              <a:rPr lang="en-US"/>
              <a:t>Strong earnings with some offset from share buy-backs and special dividends</a:t>
            </a:r>
          </a:p>
          <a:p>
            <a:r>
              <a:rPr lang="en-US"/>
              <a:t>Firm return expectations on capital deployed</a:t>
            </a:r>
          </a:p>
          <a:p>
            <a:r>
              <a:rPr lang="en-US"/>
              <a:t>Capital meeting increased </a:t>
            </a:r>
            <a:br>
              <a:rPr lang="en-US"/>
            </a:br>
            <a:r>
              <a:rPr lang="en-US"/>
              <a:t>reinsurance demand</a:t>
            </a:r>
          </a:p>
          <a:p>
            <a:pPr marL="0" indent="0">
              <a:buNone/>
            </a:pPr>
            <a:r>
              <a:rPr lang="en-US" b="1">
                <a:solidFill>
                  <a:schemeClr val="accent5"/>
                </a:solidFill>
              </a:rPr>
              <a:t>Alternative Capital</a:t>
            </a:r>
          </a:p>
          <a:p>
            <a:r>
              <a:rPr lang="en-US"/>
              <a:t>Cat bonds represent ~50% of alternative capital usage, with the</a:t>
            </a:r>
            <a:br>
              <a:rPr lang="en-US"/>
            </a:br>
            <a:r>
              <a:rPr lang="en-US"/>
              <a:t>total outstanding limit from cat bond placements rising to over $62 for</a:t>
            </a:r>
            <a:br>
              <a:rPr lang="en-US"/>
            </a:br>
            <a:r>
              <a:rPr lang="en-US"/>
              <a:t>2026 from 60 transactions </a:t>
            </a:r>
            <a:endParaRPr lang="en-US">
              <a:cs typeface="Arial"/>
            </a:endParaRPr>
          </a:p>
          <a:p>
            <a:r>
              <a:rPr lang="en-US"/>
              <a:t>Reinsurers continue to manage volatility with Insurance-Linked Securities</a:t>
            </a:r>
            <a:br>
              <a:rPr lang="en-US"/>
            </a:br>
            <a:r>
              <a:rPr lang="en-US"/>
              <a:t>(ILS) capacity</a:t>
            </a:r>
          </a:p>
          <a:p>
            <a:r>
              <a:rPr lang="en-US"/>
              <a:t>Expect catastrophe bond investors to maintain activity in the ILS space despite growing capital markets volatility</a:t>
            </a:r>
          </a:p>
          <a:p>
            <a:endParaRPr lang="en-US"/>
          </a:p>
        </p:txBody>
      </p:sp>
      <p:sp>
        <p:nvSpPr>
          <p:cNvPr id="8" name="Text Placeholder 7">
            <a:extLst>
              <a:ext uri="{FF2B5EF4-FFF2-40B4-BE49-F238E27FC236}">
                <a16:creationId xmlns:a16="http://schemas.microsoft.com/office/drawing/2014/main" id="{A0F6E8BC-571A-ECEA-CFBF-403B6D727F3D}"/>
              </a:ext>
            </a:extLst>
          </p:cNvPr>
          <p:cNvSpPr>
            <a:spLocks noGrp="1"/>
          </p:cNvSpPr>
          <p:nvPr>
            <p:ph type="body" sz="quarter" idx="18"/>
          </p:nvPr>
        </p:nvSpPr>
        <p:spPr/>
        <p:txBody>
          <a:bodyPr/>
          <a:lstStyle/>
          <a:p>
            <a:r>
              <a:rPr lang="en-US"/>
              <a:t>Commentary</a:t>
            </a:r>
          </a:p>
        </p:txBody>
      </p:sp>
      <p:cxnSp>
        <p:nvCxnSpPr>
          <p:cNvPr id="9" name="Straight Arrow Connector 8">
            <a:extLst>
              <a:ext uri="{FF2B5EF4-FFF2-40B4-BE49-F238E27FC236}">
                <a16:creationId xmlns:a16="http://schemas.microsoft.com/office/drawing/2014/main" id="{D07998C7-5F38-6ABD-570A-02BA228F06CC}"/>
              </a:ext>
            </a:extLst>
          </p:cNvPr>
          <p:cNvCxnSpPr/>
          <p:nvPr/>
        </p:nvCxnSpPr>
        <p:spPr>
          <a:xfrm>
            <a:off x="8797800" y="1212517"/>
            <a:ext cx="2938200"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sp>
        <p:nvSpPr>
          <p:cNvPr id="3" name="TextBox 2">
            <a:extLst>
              <a:ext uri="{FF2B5EF4-FFF2-40B4-BE49-F238E27FC236}">
                <a16:creationId xmlns:a16="http://schemas.microsoft.com/office/drawing/2014/main" id="{B5EAABE8-3C51-88AD-940D-6717047AF19F}"/>
              </a:ext>
            </a:extLst>
          </p:cNvPr>
          <p:cNvSpPr txBox="1"/>
          <p:nvPr/>
        </p:nvSpPr>
        <p:spPr>
          <a:xfrm>
            <a:off x="2014347" y="6544784"/>
            <a:ext cx="5105400" cy="107722"/>
          </a:xfrm>
          <a:prstGeom prst="rect">
            <a:avLst/>
          </a:prstGeom>
          <a:noFill/>
        </p:spPr>
        <p:txBody>
          <a:bodyPr wrap="square" lIns="0" tIns="0" rIns="0" bIns="0" rtlCol="0" anchor="t">
            <a:spAutoFit/>
          </a:bodyPr>
          <a:lstStyle/>
          <a:p>
            <a:r>
              <a:rPr lang="en-US" sz="700"/>
              <a:t>Source: Marsh Re and AM Best</a:t>
            </a:r>
          </a:p>
        </p:txBody>
      </p:sp>
      <p:graphicFrame>
        <p:nvGraphicFramePr>
          <p:cNvPr id="10" name="Chart 9">
            <a:extLst>
              <a:ext uri="{FF2B5EF4-FFF2-40B4-BE49-F238E27FC236}">
                <a16:creationId xmlns:a16="http://schemas.microsoft.com/office/drawing/2014/main" id="{00000000-0008-0000-0500-000007000000}"/>
              </a:ext>
            </a:extLst>
          </p:cNvPr>
          <p:cNvGraphicFramePr>
            <a:graphicFrameLocks/>
          </p:cNvGraphicFramePr>
          <p:nvPr>
            <p:extLst>
              <p:ext uri="{D42A27DB-BD31-4B8C-83A1-F6EECF244321}">
                <p14:modId xmlns:p14="http://schemas.microsoft.com/office/powerpoint/2010/main" val="464758816"/>
              </p:ext>
            </p:extLst>
          </p:nvPr>
        </p:nvGraphicFramePr>
        <p:xfrm>
          <a:off x="446708" y="1646208"/>
          <a:ext cx="7325269" cy="45623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3957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4AE9F-FDF9-663D-58D6-8FDD6BBBAC9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C741617-2379-9377-CA05-0142E7F1FEC5}"/>
              </a:ext>
            </a:extLst>
          </p:cNvPr>
          <p:cNvSpPr>
            <a:spLocks noGrp="1"/>
          </p:cNvSpPr>
          <p:nvPr>
            <p:ph type="title"/>
          </p:nvPr>
        </p:nvSpPr>
        <p:spPr/>
        <p:txBody>
          <a:bodyPr/>
          <a:lstStyle/>
          <a:p>
            <a:r>
              <a:rPr lang="en-US"/>
              <a:t>Cat bond market continues to grow</a:t>
            </a:r>
          </a:p>
        </p:txBody>
      </p:sp>
      <p:sp>
        <p:nvSpPr>
          <p:cNvPr id="5" name="Slide Number Placeholder 4">
            <a:extLst>
              <a:ext uri="{FF2B5EF4-FFF2-40B4-BE49-F238E27FC236}">
                <a16:creationId xmlns:a16="http://schemas.microsoft.com/office/drawing/2014/main" id="{E9D0C27C-48FD-2960-C8BD-EA9B287A8BAD}"/>
              </a:ext>
            </a:extLst>
          </p:cNvPr>
          <p:cNvSpPr>
            <a:spLocks noGrp="1"/>
          </p:cNvSpPr>
          <p:nvPr>
            <p:ph type="sldNum" sz="quarter" idx="15"/>
          </p:nvPr>
        </p:nvSpPr>
        <p:spPr/>
        <p:txBody>
          <a:bodyPr/>
          <a:lstStyle/>
          <a:p>
            <a:fld id="{CC823384-2074-4C75-9031-ACAC8BCA8354}" type="slidenum">
              <a:rPr lang="en-US" smtClean="0"/>
              <a:pPr/>
              <a:t>21</a:t>
            </a:fld>
            <a:endParaRPr lang="en-US"/>
          </a:p>
        </p:txBody>
      </p:sp>
      <p:sp>
        <p:nvSpPr>
          <p:cNvPr id="8" name="Text Placeholder 7">
            <a:extLst>
              <a:ext uri="{FF2B5EF4-FFF2-40B4-BE49-F238E27FC236}">
                <a16:creationId xmlns:a16="http://schemas.microsoft.com/office/drawing/2014/main" id="{2CF063D0-A1BA-E02B-960E-B52CA1C63B51}"/>
              </a:ext>
            </a:extLst>
          </p:cNvPr>
          <p:cNvSpPr>
            <a:spLocks noGrp="1"/>
          </p:cNvSpPr>
          <p:nvPr>
            <p:ph type="body" sz="quarter" idx="16"/>
          </p:nvPr>
        </p:nvSpPr>
        <p:spPr>
          <a:xfrm>
            <a:off x="8741775" y="1464019"/>
            <a:ext cx="2946600" cy="2955377"/>
          </a:xfrm>
        </p:spPr>
        <p:txBody>
          <a:bodyPr/>
          <a:lstStyle/>
          <a:p>
            <a:r>
              <a:rPr lang="en-US" b="1">
                <a:solidFill>
                  <a:schemeClr val="accent5"/>
                </a:solidFill>
                <a:cs typeface="Arial"/>
              </a:rPr>
              <a:t>Sixty (60) deals from 58 unique sponsors closed in 1H 2026 totaling $15.8B in limit</a:t>
            </a:r>
            <a:r>
              <a:rPr lang="en-US">
                <a:cs typeface="Arial"/>
              </a:rPr>
              <a:t>. An additional $2.3B has closed through September 8</a:t>
            </a:r>
          </a:p>
          <a:p>
            <a:r>
              <a:rPr lang="en-US"/>
              <a:t>Total outstanding catastrophe-bond notional capacity rose to an all‑time high above </a:t>
            </a:r>
            <a:r>
              <a:rPr lang="en-US" b="1">
                <a:solidFill>
                  <a:schemeClr val="accent5"/>
                </a:solidFill>
              </a:rPr>
              <a:t>$62B</a:t>
            </a:r>
            <a:r>
              <a:rPr lang="en-US"/>
              <a:t>, underscoring continued sponsor demand and investor capacity</a:t>
            </a:r>
          </a:p>
          <a:p>
            <a:r>
              <a:rPr lang="en-US"/>
              <a:t>Marsh Securities has had an active 2026 with </a:t>
            </a:r>
            <a:r>
              <a:rPr lang="en-US" b="1">
                <a:solidFill>
                  <a:schemeClr val="accent5"/>
                </a:solidFill>
              </a:rPr>
              <a:t>20 different 144A cat bonds, amounting to over $5.3B in total limit </a:t>
            </a:r>
            <a:r>
              <a:rPr lang="en-US"/>
              <a:t>representing ~34% of the overall limit</a:t>
            </a:r>
          </a:p>
          <a:p>
            <a:pPr marL="0" indent="0">
              <a:buNone/>
            </a:pPr>
            <a:endParaRPr lang="en-US"/>
          </a:p>
        </p:txBody>
      </p:sp>
      <p:sp>
        <p:nvSpPr>
          <p:cNvPr id="9" name="Text Placeholder 8">
            <a:extLst>
              <a:ext uri="{FF2B5EF4-FFF2-40B4-BE49-F238E27FC236}">
                <a16:creationId xmlns:a16="http://schemas.microsoft.com/office/drawing/2014/main" id="{465A7E4F-F111-6116-7625-B5B3AA7140F9}"/>
              </a:ext>
            </a:extLst>
          </p:cNvPr>
          <p:cNvSpPr>
            <a:spLocks noGrp="1"/>
          </p:cNvSpPr>
          <p:nvPr>
            <p:ph type="body" sz="quarter" idx="18"/>
          </p:nvPr>
        </p:nvSpPr>
        <p:spPr>
          <a:xfrm>
            <a:off x="8741775" y="657254"/>
            <a:ext cx="2943000" cy="441325"/>
          </a:xfrm>
        </p:spPr>
        <p:txBody>
          <a:bodyPr/>
          <a:lstStyle/>
          <a:p>
            <a:r>
              <a:rPr lang="en-US"/>
              <a:t>Commentary</a:t>
            </a:r>
          </a:p>
        </p:txBody>
      </p:sp>
      <p:cxnSp>
        <p:nvCxnSpPr>
          <p:cNvPr id="10" name="Straight Arrow Connector 9">
            <a:extLst>
              <a:ext uri="{FF2B5EF4-FFF2-40B4-BE49-F238E27FC236}">
                <a16:creationId xmlns:a16="http://schemas.microsoft.com/office/drawing/2014/main" id="{705CFED9-557C-2476-64C1-C73DF6427008}"/>
              </a:ext>
            </a:extLst>
          </p:cNvPr>
          <p:cNvCxnSpPr>
            <a:cxnSpLocks/>
          </p:cNvCxnSpPr>
          <p:nvPr/>
        </p:nvCxnSpPr>
        <p:spPr>
          <a:xfrm>
            <a:off x="8750175" y="1212517"/>
            <a:ext cx="2938200" cy="0"/>
          </a:xfrm>
          <a:prstGeom prst="straightConnector1">
            <a:avLst/>
          </a:prstGeom>
          <a:ln>
            <a:tailEnd type="none"/>
          </a:ln>
        </p:spPr>
        <p:style>
          <a:lnRef idx="1">
            <a:schemeClr val="accent5"/>
          </a:lnRef>
          <a:fillRef idx="0">
            <a:schemeClr val="accent5"/>
          </a:fillRef>
          <a:effectRef idx="0">
            <a:schemeClr val="accent5"/>
          </a:effectRef>
          <a:fontRef idx="minor">
            <a:schemeClr val="tx1"/>
          </a:fontRef>
        </p:style>
      </p:cxnSp>
      <p:sp>
        <p:nvSpPr>
          <p:cNvPr id="13" name="Text Placeholder 1">
            <a:extLst>
              <a:ext uri="{FF2B5EF4-FFF2-40B4-BE49-F238E27FC236}">
                <a16:creationId xmlns:a16="http://schemas.microsoft.com/office/drawing/2014/main" id="{B4063B43-3EE9-E8A6-DC68-730ABABC4752}"/>
              </a:ext>
            </a:extLst>
          </p:cNvPr>
          <p:cNvSpPr txBox="1">
            <a:spLocks/>
          </p:cNvSpPr>
          <p:nvPr/>
        </p:nvSpPr>
        <p:spPr>
          <a:xfrm>
            <a:off x="1683736" y="6483193"/>
            <a:ext cx="6460139" cy="245207"/>
          </a:xfrm>
          <a:prstGeom prst="rect">
            <a:avLst/>
          </a:prstGeom>
        </p:spPr>
        <p:txBody>
          <a:bodyPr vert="horz" lIns="0" tIns="0" rIns="0" bIns="0" rtlCol="0" anchor="ctr">
            <a:noAutofit/>
          </a:bodyPr>
          <a:lstStyle>
            <a:lvl1pPr marL="0" indent="0" algn="r" defTabSz="457200" rtl="0" eaLnBrk="1" latinLnBrk="0" hangingPunct="1">
              <a:spcBef>
                <a:spcPts val="900"/>
              </a:spcBef>
              <a:buFont typeface="Arial"/>
              <a:buNone/>
              <a:defRPr sz="800" b="0" kern="1200">
                <a:solidFill>
                  <a:schemeClr val="tx1"/>
                </a:solidFill>
                <a:latin typeface="+mn-lt"/>
                <a:ea typeface="+mn-ea"/>
                <a:cs typeface="+mn-cs"/>
              </a:defRPr>
            </a:lvl1pPr>
            <a:lvl2pPr marL="457200" indent="0" algn="l" defTabSz="457200" rtl="0" eaLnBrk="1" latinLnBrk="0" hangingPunct="1">
              <a:spcBef>
                <a:spcPts val="750"/>
              </a:spcBef>
              <a:buFont typeface="Arial" panose="020B0604020202020204" pitchFamily="34" charset="0"/>
              <a:buNone/>
              <a:tabLst/>
              <a:defRPr sz="1200" kern="1200">
                <a:solidFill>
                  <a:schemeClr val="tx1"/>
                </a:solidFill>
                <a:latin typeface="+mn-lt"/>
                <a:ea typeface="+mn-ea"/>
                <a:cs typeface="+mn-cs"/>
              </a:defRPr>
            </a:lvl2pPr>
            <a:lvl3pPr marL="914400" indent="0" algn="l" defTabSz="457200" rtl="0" eaLnBrk="1" latinLnBrk="0" hangingPunct="1">
              <a:spcBef>
                <a:spcPts val="600"/>
              </a:spcBef>
              <a:buFont typeface="Arial" panose="020B0604020202020204" pitchFamily="34" charset="0"/>
              <a:buNone/>
              <a:tabLst/>
              <a:defRPr sz="1000" kern="1200">
                <a:solidFill>
                  <a:schemeClr val="tx1"/>
                </a:solidFill>
                <a:latin typeface="+mn-lt"/>
                <a:ea typeface="+mn-ea"/>
                <a:cs typeface="+mn-cs"/>
              </a:defRPr>
            </a:lvl3pPr>
            <a:lvl4pPr marL="1371600" indent="0" algn="l" defTabSz="457200" rtl="0" eaLnBrk="1" latinLnBrk="0" hangingPunct="1">
              <a:spcBef>
                <a:spcPts val="600"/>
              </a:spcBef>
              <a:buFont typeface="Arial" panose="020B0604020202020204" pitchFamily="34" charset="0"/>
              <a:buNone/>
              <a:tabLst/>
              <a:defRPr sz="900" kern="1200">
                <a:solidFill>
                  <a:schemeClr val="tx1"/>
                </a:solidFill>
                <a:latin typeface="+mn-lt"/>
                <a:ea typeface="+mn-ea"/>
                <a:cs typeface="+mn-cs"/>
              </a:defRPr>
            </a:lvl4pPr>
            <a:lvl5pPr marL="1828800" indent="0" algn="l" defTabSz="457200" rtl="0" eaLnBrk="1" latinLnBrk="0" hangingPunct="1">
              <a:spcBef>
                <a:spcPts val="600"/>
              </a:spcBef>
              <a:buFont typeface="Arial" panose="020B0604020202020204" pitchFamily="34" charset="0"/>
              <a:buNone/>
              <a:tabLst/>
              <a:defRPr sz="900" kern="1200">
                <a:solidFill>
                  <a:schemeClr val="tx1"/>
                </a:solidFill>
                <a:latin typeface="+mn-lt"/>
                <a:ea typeface="+mn-ea"/>
                <a:cs typeface="+mn-cs"/>
              </a:defRPr>
            </a:lvl5pPr>
            <a:lvl6pPr marL="2286000" indent="0" algn="l" defTabSz="457200" rtl="0" eaLnBrk="1" latinLnBrk="0" hangingPunct="1">
              <a:spcBef>
                <a:spcPts val="600"/>
              </a:spcBef>
              <a:buFont typeface="Arial"/>
              <a:buNone/>
              <a:tabLst/>
              <a:defRPr sz="900" kern="1200">
                <a:solidFill>
                  <a:schemeClr val="tx1"/>
                </a:solidFill>
                <a:latin typeface="+mn-lt"/>
                <a:ea typeface="+mn-ea"/>
                <a:cs typeface="+mn-cs"/>
              </a:defRPr>
            </a:lvl6pPr>
            <a:lvl7pPr marL="2743200" indent="0" algn="l" defTabSz="457200" rtl="0" eaLnBrk="1" latinLnBrk="0" hangingPunct="1">
              <a:spcBef>
                <a:spcPts val="600"/>
              </a:spcBef>
              <a:buFont typeface="System Font Regular"/>
              <a:buNone/>
              <a:tabLst/>
              <a:defRPr sz="900" kern="1200">
                <a:solidFill>
                  <a:schemeClr val="tx1"/>
                </a:solidFill>
                <a:latin typeface="+mn-lt"/>
                <a:ea typeface="+mn-ea"/>
                <a:cs typeface="+mn-cs"/>
              </a:defRPr>
            </a:lvl7pPr>
            <a:lvl8pPr marL="3200400" indent="0" algn="l" defTabSz="457200" rtl="0" eaLnBrk="1" latinLnBrk="0" hangingPunct="1">
              <a:spcBef>
                <a:spcPts val="600"/>
              </a:spcBef>
              <a:buFont typeface="Arial"/>
              <a:buNone/>
              <a:tabLst/>
              <a:defRPr sz="900" kern="1200">
                <a:solidFill>
                  <a:schemeClr val="tx1"/>
                </a:solidFill>
                <a:latin typeface="+mn-lt"/>
                <a:ea typeface="+mn-ea"/>
                <a:cs typeface="+mn-cs"/>
              </a:defRPr>
            </a:lvl8pPr>
            <a:lvl9pPr marL="3657600" indent="0" algn="l" defTabSz="457200" rtl="0" eaLnBrk="1" latinLnBrk="0" hangingPunct="1">
              <a:spcBef>
                <a:spcPts val="600"/>
              </a:spcBef>
              <a:buFont typeface="System Font Regular"/>
              <a:buNone/>
              <a:tabLst/>
              <a:defRPr sz="900" kern="1200">
                <a:solidFill>
                  <a:schemeClr val="tx1"/>
                </a:solidFill>
                <a:latin typeface="+mn-lt"/>
                <a:ea typeface="+mn-ea"/>
                <a:cs typeface="+mn-cs"/>
              </a:defRPr>
            </a:lvl9pPr>
          </a:lstStyle>
          <a:p>
            <a:pPr algn="l">
              <a:spcBef>
                <a:spcPts val="0"/>
              </a:spcBef>
              <a:defRPr/>
            </a:pP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Source: </a:t>
            </a:r>
            <a:r>
              <a:rPr lang="en-US" sz="700" dirty="0">
                <a:solidFill>
                  <a:schemeClr val="accent1"/>
                </a:solidFill>
                <a:latin typeface="Arial" panose="020B0604020202020204"/>
              </a:rPr>
              <a:t>Marsh </a:t>
            </a: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Securities </a:t>
            </a:r>
            <a:r>
              <a:rPr lang="en-US" sz="700" dirty="0">
                <a:solidFill>
                  <a:schemeClr val="accent1"/>
                </a:solidFill>
                <a:latin typeface="Arial" panose="020B0604020202020204"/>
              </a:rPr>
              <a:t>Cat Bond </a:t>
            </a:r>
            <a:r>
              <a:rPr kumimoji="0" lang="en-US" sz="700" b="0" i="0" u="none" strike="noStrike" kern="1200" cap="none" spc="0" normalizeH="0" baseline="0" noProof="0" dirty="0">
                <a:ln>
                  <a:noFill/>
                </a:ln>
                <a:solidFill>
                  <a:schemeClr val="accent1"/>
                </a:solidFill>
                <a:effectLst/>
                <a:uLnTx/>
                <a:uFillTx/>
                <a:latin typeface="Arial" panose="020B0604020202020204"/>
                <a:ea typeface="+mn-ea"/>
                <a:cs typeface="+mn-cs"/>
              </a:rPr>
              <a:t>Database (144A catastrophe bonds issued as of September 08, 2025, excluding private transactions) | 1. Risk limit outstanding due to full or partial extension is not included.</a:t>
            </a:r>
          </a:p>
        </p:txBody>
      </p:sp>
      <p:graphicFrame>
        <p:nvGraphicFramePr>
          <p:cNvPr id="7" name="Chart 6">
            <a:extLst>
              <a:ext uri="{FF2B5EF4-FFF2-40B4-BE49-F238E27FC236}">
                <a16:creationId xmlns:a16="http://schemas.microsoft.com/office/drawing/2014/main" id="{86F18B0A-11B3-D249-8F70-BCC07B8D3A39}"/>
              </a:ext>
            </a:extLst>
          </p:cNvPr>
          <p:cNvGraphicFramePr>
            <a:graphicFrameLocks/>
          </p:cNvGraphicFramePr>
          <p:nvPr>
            <p:extLst>
              <p:ext uri="{D42A27DB-BD31-4B8C-83A1-F6EECF244321}">
                <p14:modId xmlns:p14="http://schemas.microsoft.com/office/powerpoint/2010/main" val="802822455"/>
              </p:ext>
            </p:extLst>
          </p:nvPr>
        </p:nvGraphicFramePr>
        <p:xfrm>
          <a:off x="457200" y="1072800"/>
          <a:ext cx="7466400" cy="4712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8161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80">
            <a:extLst>
              <a:ext uri="{FF2B5EF4-FFF2-40B4-BE49-F238E27FC236}">
                <a16:creationId xmlns:a16="http://schemas.microsoft.com/office/drawing/2014/main" id="{A9F9EE85-E85C-2938-FAE4-741D5086151F}"/>
              </a:ext>
            </a:extLst>
          </p:cNvPr>
          <p:cNvCxnSpPr>
            <a:cxnSpLocks/>
          </p:cNvCxnSpPr>
          <p:nvPr/>
        </p:nvCxnSpPr>
        <p:spPr>
          <a:xfrm flipH="1">
            <a:off x="931195" y="1715088"/>
            <a:ext cx="5789" cy="3090337"/>
          </a:xfrm>
          <a:prstGeom prst="line">
            <a:avLst/>
          </a:prstGeom>
          <a:ln w="28575">
            <a:solidFill>
              <a:srgbClr val="DADAD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69CD300-9FCC-06DF-F362-DF8B0050C25D}"/>
              </a:ext>
            </a:extLst>
          </p:cNvPr>
          <p:cNvCxnSpPr>
            <a:cxnSpLocks/>
          </p:cNvCxnSpPr>
          <p:nvPr/>
        </p:nvCxnSpPr>
        <p:spPr>
          <a:xfrm flipH="1">
            <a:off x="6658120" y="1714569"/>
            <a:ext cx="18408" cy="3091375"/>
          </a:xfrm>
          <a:prstGeom prst="line">
            <a:avLst/>
          </a:prstGeom>
          <a:ln w="28575">
            <a:solidFill>
              <a:srgbClr val="DADADA"/>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Reinsurance sector outlook remains stable </a:t>
            </a:r>
          </a:p>
        </p:txBody>
      </p:sp>
      <p:sp>
        <p:nvSpPr>
          <p:cNvPr id="4" name="Rectangle 3">
            <a:extLst>
              <a:ext uri="{FF2B5EF4-FFF2-40B4-BE49-F238E27FC236}">
                <a16:creationId xmlns:a16="http://schemas.microsoft.com/office/drawing/2014/main" id="{ACD6C4DF-240B-9519-25FF-E248BD99F842}"/>
              </a:ext>
            </a:extLst>
          </p:cNvPr>
          <p:cNvSpPr/>
          <p:nvPr/>
        </p:nvSpPr>
        <p:spPr>
          <a:xfrm>
            <a:off x="489688" y="1007757"/>
            <a:ext cx="5492012" cy="59462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4008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Isosceles Triangle 8">
            <a:extLst>
              <a:ext uri="{FF2B5EF4-FFF2-40B4-BE49-F238E27FC236}">
                <a16:creationId xmlns:a16="http://schemas.microsoft.com/office/drawing/2014/main" id="{D3E769C2-148A-AC3D-EA29-E17ED18197C2}"/>
              </a:ext>
            </a:extLst>
          </p:cNvPr>
          <p:cNvSpPr/>
          <p:nvPr/>
        </p:nvSpPr>
        <p:spPr>
          <a:xfrm rot="10800000">
            <a:off x="723916" y="1583974"/>
            <a:ext cx="445592" cy="227984"/>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87358F99-CABC-E7B6-6A35-BD893B82D5E0}"/>
              </a:ext>
            </a:extLst>
          </p:cNvPr>
          <p:cNvSpPr/>
          <p:nvPr/>
        </p:nvSpPr>
        <p:spPr>
          <a:xfrm>
            <a:off x="6210300" y="1007757"/>
            <a:ext cx="5492012" cy="59462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4008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Isosceles Triangle 15">
            <a:extLst>
              <a:ext uri="{FF2B5EF4-FFF2-40B4-BE49-F238E27FC236}">
                <a16:creationId xmlns:a16="http://schemas.microsoft.com/office/drawing/2014/main" id="{002D3AE0-DB03-CE88-4070-EE23B25CE41F}"/>
              </a:ext>
            </a:extLst>
          </p:cNvPr>
          <p:cNvSpPr/>
          <p:nvPr/>
        </p:nvSpPr>
        <p:spPr>
          <a:xfrm rot="10800000">
            <a:off x="6444528" y="1583407"/>
            <a:ext cx="445592" cy="227984"/>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3" name="Rectangle 42">
            <a:extLst>
              <a:ext uri="{FF2B5EF4-FFF2-40B4-BE49-F238E27FC236}">
                <a16:creationId xmlns:a16="http://schemas.microsoft.com/office/drawing/2014/main" id="{6827F5C1-4CBB-5316-D131-2154AA1CBBBA}"/>
              </a:ext>
            </a:extLst>
          </p:cNvPr>
          <p:cNvSpPr/>
          <p:nvPr/>
        </p:nvSpPr>
        <p:spPr>
          <a:xfrm>
            <a:off x="7070024" y="2141952"/>
            <a:ext cx="4572000" cy="184666"/>
          </a:xfrm>
          <a:prstGeom prst="rect">
            <a:avLst/>
          </a:prstGeom>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Arial" panose="020B0604020202020204"/>
                <a:ea typeface="+mn-ea"/>
                <a:cs typeface="Arial"/>
              </a:rPr>
              <a:t>Elevated frequency and severity of weather-related events.</a:t>
            </a:r>
          </a:p>
        </p:txBody>
      </p:sp>
      <p:sp>
        <p:nvSpPr>
          <p:cNvPr id="54" name="Rectangle 53">
            <a:extLst>
              <a:ext uri="{FF2B5EF4-FFF2-40B4-BE49-F238E27FC236}">
                <a16:creationId xmlns:a16="http://schemas.microsoft.com/office/drawing/2014/main" id="{56172FFC-0CC2-91E1-732B-949304A99F18}"/>
              </a:ext>
            </a:extLst>
          </p:cNvPr>
          <p:cNvSpPr/>
          <p:nvPr/>
        </p:nvSpPr>
        <p:spPr>
          <a:xfrm>
            <a:off x="7070024" y="2738316"/>
            <a:ext cx="4572000" cy="553998"/>
          </a:xfrm>
          <a:prstGeom prst="rect">
            <a:avLst/>
          </a:prstGeom>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Arial" panose="020B0604020202020204"/>
                <a:ea typeface="+mn-ea"/>
                <a:cs typeface="Arial"/>
              </a:rPr>
              <a:t>Accelerated softening in property reinsurance pricing, accompanied by a modest relaxation of terms and conditions and the reappearance of aggregate covers.</a:t>
            </a:r>
          </a:p>
        </p:txBody>
      </p:sp>
      <p:sp>
        <p:nvSpPr>
          <p:cNvPr id="88" name="Rectangle 87">
            <a:extLst>
              <a:ext uri="{FF2B5EF4-FFF2-40B4-BE49-F238E27FC236}">
                <a16:creationId xmlns:a16="http://schemas.microsoft.com/office/drawing/2014/main" id="{380895E5-99E9-0F59-D510-D630D5376E32}"/>
              </a:ext>
            </a:extLst>
          </p:cNvPr>
          <p:cNvSpPr/>
          <p:nvPr/>
        </p:nvSpPr>
        <p:spPr>
          <a:xfrm>
            <a:off x="1291476" y="2247798"/>
            <a:ext cx="4572000" cy="369332"/>
          </a:xfrm>
          <a:prstGeom prst="rect">
            <a:avLst/>
          </a:prstGeom>
        </p:spPr>
        <p:txBody>
          <a:bodyPr wrap="square" lIns="0" tIns="0" rIns="0" bIns="0" anchor="t">
            <a:spAutoFit/>
          </a:bodyPr>
          <a:lstStyle/>
          <a:p>
            <a:pPr defTabSz="457200"/>
            <a:r>
              <a:rPr lang="en-US" sz="1200" dirty="0">
                <a:solidFill>
                  <a:schemeClr val="accent1"/>
                </a:solidFill>
                <a:latin typeface="Arial" panose="020B0604020202020204"/>
                <a:cs typeface="Arial"/>
              </a:rPr>
              <a:t>A pricing environment that, while clearly softening in property coverages, remains supportive of solid operating results.</a:t>
            </a:r>
          </a:p>
        </p:txBody>
      </p:sp>
      <p:sp>
        <p:nvSpPr>
          <p:cNvPr id="73" name="Rectangle 72">
            <a:extLst>
              <a:ext uri="{FF2B5EF4-FFF2-40B4-BE49-F238E27FC236}">
                <a16:creationId xmlns:a16="http://schemas.microsoft.com/office/drawing/2014/main" id="{BCB2A405-1B42-052A-4EB6-D19D446EB920}"/>
              </a:ext>
            </a:extLst>
          </p:cNvPr>
          <p:cNvSpPr/>
          <p:nvPr/>
        </p:nvSpPr>
        <p:spPr>
          <a:xfrm>
            <a:off x="7051067" y="3704012"/>
            <a:ext cx="4572000" cy="369332"/>
          </a:xfrm>
          <a:prstGeom prst="rect">
            <a:avLst/>
          </a:prstGeom>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Arial" panose="020B0604020202020204"/>
                <a:ea typeface="+mn-ea"/>
                <a:cs typeface="+mn-cs"/>
              </a:rPr>
              <a:t>Persistent social inflation and corresponding historical reserve and pricing insufficiency in certain US casualty lines of business.</a:t>
            </a:r>
          </a:p>
        </p:txBody>
      </p:sp>
      <p:sp>
        <p:nvSpPr>
          <p:cNvPr id="82" name="Rectangle 81">
            <a:extLst>
              <a:ext uri="{FF2B5EF4-FFF2-40B4-BE49-F238E27FC236}">
                <a16:creationId xmlns:a16="http://schemas.microsoft.com/office/drawing/2014/main" id="{C50E307E-D122-2D53-8D57-F6BD668585CF}"/>
              </a:ext>
            </a:extLst>
          </p:cNvPr>
          <p:cNvSpPr/>
          <p:nvPr/>
        </p:nvSpPr>
        <p:spPr>
          <a:xfrm>
            <a:off x="1260553" y="3132059"/>
            <a:ext cx="4511878" cy="738664"/>
          </a:xfrm>
          <a:prstGeom prst="rect">
            <a:avLst/>
          </a:prstGeom>
        </p:spPr>
        <p:txBody>
          <a:bodyPr wrap="square" lIns="0" tIns="0" rIns="0" bIns="0" anchor="t">
            <a:spAutoFit/>
          </a:bodyPr>
          <a:lstStyle/>
          <a:p>
            <a:pPr defTabSz="457200"/>
            <a:r>
              <a:rPr lang="en-US" sz="1200" dirty="0">
                <a:solidFill>
                  <a:schemeClr val="accent1"/>
                </a:solidFill>
                <a:latin typeface="Arial" panose="020B0604020202020204"/>
              </a:rPr>
              <a:t>Sustained underwriting performance in property catastrophe covers, despite competitive pressures, benefiting from continued overall favorable terms and conditions and higher attachment points.</a:t>
            </a:r>
          </a:p>
        </p:txBody>
      </p:sp>
      <p:sp>
        <p:nvSpPr>
          <p:cNvPr id="113" name="TextBox 112">
            <a:extLst>
              <a:ext uri="{FF2B5EF4-FFF2-40B4-BE49-F238E27FC236}">
                <a16:creationId xmlns:a16="http://schemas.microsoft.com/office/drawing/2014/main" id="{8513269F-9B85-3FFC-A2DE-377A74883675}"/>
              </a:ext>
            </a:extLst>
          </p:cNvPr>
          <p:cNvSpPr txBox="1"/>
          <p:nvPr/>
        </p:nvSpPr>
        <p:spPr>
          <a:xfrm>
            <a:off x="1306187" y="4457725"/>
            <a:ext cx="4403559" cy="369332"/>
          </a:xfrm>
          <a:prstGeom prst="rect">
            <a:avLst/>
          </a:prstGeom>
        </p:spPr>
        <p:txBody>
          <a:bodyPr wrap="square" lIns="0" tIns="0" rIns="0" bIns="0" anchor="t">
            <a:spAutoFit/>
          </a:bodyPr>
          <a:lstStyle>
            <a:defPPr>
              <a:defRPr lang="en-US"/>
            </a:defPPr>
            <a:lvl1pPr marR="0" lvl="0" indent="0" defTabSz="457200" fontAlgn="auto">
              <a:lnSpc>
                <a:spcPct val="100000"/>
              </a:lnSpc>
              <a:spcBef>
                <a:spcPts val="0"/>
              </a:spcBef>
              <a:spcAft>
                <a:spcPts val="0"/>
              </a:spcAft>
              <a:buClrTx/>
              <a:buSzTx/>
              <a:buFontTx/>
              <a:buNone/>
              <a:tabLst/>
              <a:defRPr kumimoji="0" sz="1200" b="0" i="0" u="none" strike="noStrike" cap="none" spc="0" normalizeH="0" baseline="0">
                <a:ln>
                  <a:noFill/>
                </a:ln>
                <a:solidFill>
                  <a:srgbClr val="202020"/>
                </a:solidFill>
                <a:effectLst/>
                <a:uLnTx/>
                <a:uFillTx/>
                <a:latin typeface="Arial" panose="020B0604020202020204"/>
              </a:defRPr>
            </a:lvl1pPr>
          </a:lstStyle>
          <a:p>
            <a:r>
              <a:rPr lang="en-US">
                <a:solidFill>
                  <a:schemeClr val="accent1"/>
                </a:solidFill>
              </a:rPr>
              <a:t>Elevated interest rates that continue to enhance investment income and provide an earnings tailwind.</a:t>
            </a:r>
          </a:p>
        </p:txBody>
      </p:sp>
      <p:sp>
        <p:nvSpPr>
          <p:cNvPr id="80" name="Rectangle 79">
            <a:extLst>
              <a:ext uri="{FF2B5EF4-FFF2-40B4-BE49-F238E27FC236}">
                <a16:creationId xmlns:a16="http://schemas.microsoft.com/office/drawing/2014/main" id="{3BC6C8FB-5087-2DCE-FCE8-D698C302C459}"/>
              </a:ext>
            </a:extLst>
          </p:cNvPr>
          <p:cNvSpPr/>
          <p:nvPr/>
        </p:nvSpPr>
        <p:spPr>
          <a:xfrm>
            <a:off x="7051067" y="4436093"/>
            <a:ext cx="4572000" cy="738664"/>
          </a:xfrm>
          <a:prstGeom prst="rect">
            <a:avLst/>
          </a:prstGeom>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Arial" panose="020B0604020202020204"/>
                <a:ea typeface="+mn-ea"/>
                <a:cs typeface="+mn-cs"/>
              </a:rPr>
              <a:t>Geopolitical and macroeconomic uncertainty, including inflationary pressures, shifting monetary policy, and potential volatility in financial markets.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chemeClr val="accent1"/>
              </a:solidFill>
              <a:effectLst/>
              <a:uLnTx/>
              <a:uFillTx/>
              <a:latin typeface="Arial" panose="020B0604020202020204"/>
              <a:ea typeface="+mn-ea"/>
              <a:cs typeface="+mn-cs"/>
            </a:endParaRPr>
          </a:p>
        </p:txBody>
      </p:sp>
      <p:sp>
        <p:nvSpPr>
          <p:cNvPr id="130" name="TextBox 129">
            <a:extLst>
              <a:ext uri="{FF2B5EF4-FFF2-40B4-BE49-F238E27FC236}">
                <a16:creationId xmlns:a16="http://schemas.microsoft.com/office/drawing/2014/main" id="{77F3BC9A-6308-6C06-73B9-1A0DD329CD1F}"/>
              </a:ext>
            </a:extLst>
          </p:cNvPr>
          <p:cNvSpPr txBox="1"/>
          <p:nvPr/>
        </p:nvSpPr>
        <p:spPr>
          <a:xfrm>
            <a:off x="762558" y="1135791"/>
            <a:ext cx="4623481"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Arial" panose="020B0604020202020204"/>
                <a:ea typeface="+mn-ea"/>
                <a:cs typeface="+mn-cs"/>
              </a:rPr>
              <a:t>Positive Rating Drivers</a:t>
            </a:r>
          </a:p>
        </p:txBody>
      </p:sp>
      <p:sp>
        <p:nvSpPr>
          <p:cNvPr id="131" name="TextBox 130">
            <a:extLst>
              <a:ext uri="{FF2B5EF4-FFF2-40B4-BE49-F238E27FC236}">
                <a16:creationId xmlns:a16="http://schemas.microsoft.com/office/drawing/2014/main" id="{C959C2D9-1328-0F64-8334-9F1ACC144BDF}"/>
              </a:ext>
            </a:extLst>
          </p:cNvPr>
          <p:cNvSpPr txBox="1"/>
          <p:nvPr/>
        </p:nvSpPr>
        <p:spPr>
          <a:xfrm>
            <a:off x="6444528" y="1135791"/>
            <a:ext cx="4656013"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Arial" panose="020B0604020202020204"/>
                <a:ea typeface="+mn-ea"/>
                <a:cs typeface="+mn-cs"/>
              </a:rPr>
              <a:t>Negative Rating Drivers</a:t>
            </a:r>
          </a:p>
        </p:txBody>
      </p:sp>
      <p:cxnSp>
        <p:nvCxnSpPr>
          <p:cNvPr id="132" name="Straight Connector 131">
            <a:extLst>
              <a:ext uri="{FF2B5EF4-FFF2-40B4-BE49-F238E27FC236}">
                <a16:creationId xmlns:a16="http://schemas.microsoft.com/office/drawing/2014/main" id="{4F66C0BA-C195-EA51-ADE6-71E1E262821A}"/>
              </a:ext>
            </a:extLst>
          </p:cNvPr>
          <p:cNvCxnSpPr>
            <a:cxnSpLocks/>
          </p:cNvCxnSpPr>
          <p:nvPr/>
        </p:nvCxnSpPr>
        <p:spPr>
          <a:xfrm>
            <a:off x="6096000" y="1007757"/>
            <a:ext cx="0" cy="3917083"/>
          </a:xfrm>
          <a:prstGeom prst="line">
            <a:avLst/>
          </a:prstGeom>
          <a:ln w="19050">
            <a:solidFill>
              <a:srgbClr val="949494"/>
            </a:solidFill>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FD69CB9D-B346-F2F6-2A08-285E198BF04F}"/>
              </a:ext>
            </a:extLst>
          </p:cNvPr>
          <p:cNvSpPr/>
          <p:nvPr/>
        </p:nvSpPr>
        <p:spPr>
          <a:xfrm>
            <a:off x="482601" y="5080596"/>
            <a:ext cx="11226799" cy="108284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4" name="Table 13">
            <a:extLst>
              <a:ext uri="{FF2B5EF4-FFF2-40B4-BE49-F238E27FC236}">
                <a16:creationId xmlns:a16="http://schemas.microsoft.com/office/drawing/2014/main" id="{37AA41DB-87C9-67E1-2BD9-B6462ECF2265}"/>
              </a:ext>
            </a:extLst>
          </p:cNvPr>
          <p:cNvGraphicFramePr>
            <a:graphicFrameLocks noGrp="1"/>
          </p:cNvGraphicFramePr>
          <p:nvPr>
            <p:extLst>
              <p:ext uri="{D42A27DB-BD31-4B8C-83A1-F6EECF244321}">
                <p14:modId xmlns:p14="http://schemas.microsoft.com/office/powerpoint/2010/main" val="2567272584"/>
              </p:ext>
            </p:extLst>
          </p:nvPr>
        </p:nvGraphicFramePr>
        <p:xfrm>
          <a:off x="1355522" y="5172929"/>
          <a:ext cx="10195078" cy="898180"/>
        </p:xfrm>
        <a:graphic>
          <a:graphicData uri="http://schemas.openxmlformats.org/drawingml/2006/table">
            <a:tbl>
              <a:tblPr firstRow="1" bandRow="1"/>
              <a:tblGrid>
                <a:gridCol w="4376411">
                  <a:extLst>
                    <a:ext uri="{9D8B030D-6E8A-4147-A177-3AD203B41FA5}">
                      <a16:colId xmlns:a16="http://schemas.microsoft.com/office/drawing/2014/main" val="388316982"/>
                    </a:ext>
                  </a:extLst>
                </a:gridCol>
                <a:gridCol w="5818667">
                  <a:extLst>
                    <a:ext uri="{9D8B030D-6E8A-4147-A177-3AD203B41FA5}">
                      <a16:colId xmlns:a16="http://schemas.microsoft.com/office/drawing/2014/main" val="1553323212"/>
                    </a:ext>
                  </a:extLst>
                </a:gridCol>
              </a:tblGrid>
              <a:tr h="449090">
                <a:tc>
                  <a:txBody>
                    <a:bodyPr/>
                    <a:lstStyle/>
                    <a:p>
                      <a:pPr marL="171450" indent="-171450" algn="l" rtl="0" eaLnBrk="1" latinLnBrk="0" hangingPunct="1">
                        <a:buFont typeface="Arial" panose="020B0604020202020204" pitchFamily="34" charset="0"/>
                        <a:buChar char="•"/>
                      </a:pPr>
                      <a:r>
                        <a:rPr lang="en-US" sz="1200" b="0" kern="1200">
                          <a:solidFill>
                            <a:schemeClr val="accent1"/>
                          </a:solidFill>
                          <a:latin typeface="+mn-lt"/>
                          <a:ea typeface="+mn-ea"/>
                          <a:cs typeface="+mn-cs"/>
                        </a:rPr>
                        <a:t>Moody’s maintained outlook at </a:t>
                      </a:r>
                      <a:r>
                        <a:rPr lang="en-US" sz="1200" b="1" kern="1200">
                          <a:solidFill>
                            <a:schemeClr val="accent1"/>
                          </a:solidFill>
                          <a:latin typeface="+mn-lt"/>
                          <a:ea typeface="+mn-ea"/>
                          <a:cs typeface="+mn-cs"/>
                        </a:rPr>
                        <a:t>Stable</a:t>
                      </a:r>
                    </a:p>
                  </a:txBody>
                  <a:tcPr anchor="ctr">
                    <a:lnL w="12700" cmpd="sng">
                      <a:noFill/>
                      <a:prstDash val="solid"/>
                    </a:lnL>
                    <a:lnR w="12700" cmpd="sng">
                      <a:noFill/>
                      <a:prstDash val="solid"/>
                    </a:lnR>
                    <a:lnT w="12700" cmpd="sng">
                      <a:noFill/>
                      <a:prstDash val="soli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defTabSz="457200" rtl="0" eaLnBrk="1" latinLnBrk="0" hangingPunct="1">
                        <a:buFont typeface="Arial" panose="020B0604020202020204" pitchFamily="34" charset="0"/>
                        <a:buChar char="•"/>
                      </a:pPr>
                      <a:r>
                        <a:rPr lang="en-US" sz="1200" b="0" kern="1200">
                          <a:solidFill>
                            <a:schemeClr val="accent1"/>
                          </a:solidFill>
                          <a:latin typeface="+mn-lt"/>
                          <a:ea typeface="+mn-ea"/>
                          <a:cs typeface="+mn-cs"/>
                        </a:rPr>
                        <a:t>S&amp;P outlook remains </a:t>
                      </a:r>
                      <a:r>
                        <a:rPr lang="en-US" sz="1200" b="1" kern="1200">
                          <a:solidFill>
                            <a:schemeClr val="accent1"/>
                          </a:solidFill>
                          <a:latin typeface="+mn-lt"/>
                          <a:ea typeface="+mn-ea"/>
                          <a:cs typeface="+mn-cs"/>
                        </a:rPr>
                        <a:t>Stable</a:t>
                      </a:r>
                    </a:p>
                  </a:txBody>
                  <a:tcPr marL="457200" anchor="ctr">
                    <a:lnL w="12700" cmpd="sng">
                      <a:noFill/>
                      <a:prstDash val="solid"/>
                    </a:lnL>
                    <a:lnR w="12700" cmpd="sng">
                      <a:noFill/>
                      <a:prstDash val="solid"/>
                    </a:lnR>
                    <a:lnT w="12700" cmpd="sng">
                      <a:noFill/>
                      <a:prstDash val="soli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0394429"/>
                  </a:ext>
                </a:extLst>
              </a:tr>
              <a:tr h="449090">
                <a:tc>
                  <a:txBody>
                    <a:bodyPr/>
                    <a:lstStyle/>
                    <a:p>
                      <a:pPr marL="171450" indent="-171450" algn="l" defTabSz="457200" rtl="0" eaLnBrk="1" latinLnBrk="0" hangingPunct="1">
                        <a:buFont typeface="Arial" panose="020B0604020202020204" pitchFamily="34" charset="0"/>
                        <a:buChar char="•"/>
                      </a:pPr>
                      <a:r>
                        <a:rPr lang="en-US" sz="1200" b="0" kern="1200">
                          <a:solidFill>
                            <a:schemeClr val="accent1"/>
                          </a:solidFill>
                          <a:latin typeface="+mn-lt"/>
                          <a:ea typeface="+mn-ea"/>
                          <a:cs typeface="+mn-cs"/>
                        </a:rPr>
                        <a:t>AM Best maintained outlook at </a:t>
                      </a:r>
                      <a:r>
                        <a:rPr lang="en-US" sz="1200" b="1" kern="1200">
                          <a:solidFill>
                            <a:schemeClr val="accent1"/>
                          </a:solidFill>
                          <a:latin typeface="+mn-lt"/>
                          <a:ea typeface="+mn-ea"/>
                          <a:cs typeface="+mn-cs"/>
                        </a:rPr>
                        <a:t>Stable</a:t>
                      </a:r>
                      <a:endParaRPr lang="en-US" sz="1200" b="0" kern="1200">
                        <a:solidFill>
                          <a:schemeClr val="accent1"/>
                        </a:solidFill>
                        <a:latin typeface="+mn-lt"/>
                        <a:ea typeface="+mn-ea"/>
                        <a:cs typeface="+mn-cs"/>
                      </a:endParaRPr>
                    </a:p>
                  </a:txBody>
                  <a:tcPr anchor="ctr">
                    <a:lnL w="12700" cmpd="sng">
                      <a:noFill/>
                      <a:prstDash val="solid"/>
                    </a:lnL>
                    <a:lnR w="12700" cmpd="sng">
                      <a:noFill/>
                      <a:prstDash val="solid"/>
                    </a:lnR>
                    <a:lnT w="12700" cap="flat" cmpd="sng" algn="ctr">
                      <a:solidFill>
                        <a:schemeClr val="accent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tc>
                  <a:txBody>
                    <a:bodyPr/>
                    <a:lstStyle/>
                    <a:p>
                      <a:pPr marL="171450" indent="-171450" algn="l" rtl="0" eaLnBrk="1" latinLnBrk="0" hangingPunct="1">
                        <a:buFont typeface="Arial" panose="020B0604020202020204" pitchFamily="34" charset="0"/>
                        <a:buChar char="•"/>
                      </a:pPr>
                      <a:r>
                        <a:rPr lang="en-US" sz="1200" b="0" kern="1200">
                          <a:solidFill>
                            <a:schemeClr val="accent1"/>
                          </a:solidFill>
                          <a:latin typeface="+mn-lt"/>
                          <a:ea typeface="+mn-ea"/>
                          <a:cs typeface="+mn-cs"/>
                        </a:rPr>
                        <a:t>Fitch maintains </a:t>
                      </a:r>
                      <a:r>
                        <a:rPr lang="en-US" sz="1200" b="1" kern="1200">
                          <a:solidFill>
                            <a:schemeClr val="accent1"/>
                          </a:solidFill>
                          <a:latin typeface="+mn-lt"/>
                          <a:ea typeface="+mn-ea"/>
                          <a:cs typeface="+mn-cs"/>
                        </a:rPr>
                        <a:t>Deteriorating</a:t>
                      </a:r>
                      <a:r>
                        <a:rPr lang="en-US" sz="1200" b="0" kern="1200">
                          <a:solidFill>
                            <a:schemeClr val="accent1"/>
                          </a:solidFill>
                          <a:latin typeface="+mn-lt"/>
                          <a:ea typeface="+mn-ea"/>
                          <a:cs typeface="+mn-cs"/>
                        </a:rPr>
                        <a:t> (a gentle decline) outlook</a:t>
                      </a:r>
                      <a:endParaRPr lang="en-US" sz="1200" b="1" kern="1200">
                        <a:solidFill>
                          <a:schemeClr val="accent1"/>
                        </a:solidFill>
                        <a:latin typeface="+mn-lt"/>
                        <a:ea typeface="+mn-ea"/>
                        <a:cs typeface="+mn-cs"/>
                      </a:endParaRPr>
                    </a:p>
                  </a:txBody>
                  <a:tcPr marL="457200" anchor="ctr">
                    <a:lnL w="12700" cmpd="sng">
                      <a:noFill/>
                      <a:prstDash val="solid"/>
                    </a:lnL>
                    <a:lnR w="12700" cmpd="sng">
                      <a:noFill/>
                      <a:prstDash val="solid"/>
                    </a:lnR>
                    <a:lnT w="12700" cap="flat" cmpd="sng" algn="ctr">
                      <a:solidFill>
                        <a:schemeClr val="accent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607044908"/>
                  </a:ext>
                </a:extLst>
              </a:tr>
            </a:tbl>
          </a:graphicData>
        </a:graphic>
      </p:graphicFrame>
      <p:sp>
        <p:nvSpPr>
          <p:cNvPr id="15" name="Freeform 5" descr="Magnifying glass circle view.">
            <a:extLst>
              <a:ext uri="{FF2B5EF4-FFF2-40B4-BE49-F238E27FC236}">
                <a16:creationId xmlns:a16="http://schemas.microsoft.com/office/drawing/2014/main" id="{3FDCBC79-E86D-5DDF-9E00-CC08AC61AF18}"/>
              </a:ext>
            </a:extLst>
          </p:cNvPr>
          <p:cNvSpPr>
            <a:spLocks noEditPoints="1"/>
          </p:cNvSpPr>
          <p:nvPr>
            <p:custDataLst>
              <p:custData r:id="rId1"/>
            </p:custDataLst>
          </p:nvPr>
        </p:nvSpPr>
        <p:spPr bwMode="auto">
          <a:xfrm>
            <a:off x="762558" y="5439139"/>
            <a:ext cx="365760" cy="365760"/>
          </a:xfrm>
          <a:custGeom>
            <a:avLst/>
            <a:gdLst>
              <a:gd name="T0" fmla="*/ 74 w 79"/>
              <a:gd name="T1" fmla="*/ 79 h 79"/>
              <a:gd name="T2" fmla="*/ 45 w 79"/>
              <a:gd name="T3" fmla="*/ 50 h 79"/>
              <a:gd name="T4" fmla="*/ 37 w 79"/>
              <a:gd name="T5" fmla="*/ 54 h 79"/>
              <a:gd name="T6" fmla="*/ 28 w 79"/>
              <a:gd name="T7" fmla="*/ 56 h 79"/>
              <a:gd name="T8" fmla="*/ 8 w 79"/>
              <a:gd name="T9" fmla="*/ 48 h 79"/>
              <a:gd name="T10" fmla="*/ 0 w 79"/>
              <a:gd name="T11" fmla="*/ 28 h 79"/>
              <a:gd name="T12" fmla="*/ 8 w 79"/>
              <a:gd name="T13" fmla="*/ 8 h 79"/>
              <a:gd name="T14" fmla="*/ 28 w 79"/>
              <a:gd name="T15" fmla="*/ 0 h 79"/>
              <a:gd name="T16" fmla="*/ 48 w 79"/>
              <a:gd name="T17" fmla="*/ 8 h 79"/>
              <a:gd name="T18" fmla="*/ 56 w 79"/>
              <a:gd name="T19" fmla="*/ 28 h 79"/>
              <a:gd name="T20" fmla="*/ 54 w 79"/>
              <a:gd name="T21" fmla="*/ 37 h 79"/>
              <a:gd name="T22" fmla="*/ 50 w 79"/>
              <a:gd name="T23" fmla="*/ 45 h 79"/>
              <a:gd name="T24" fmla="*/ 79 w 79"/>
              <a:gd name="T25" fmla="*/ 74 h 79"/>
              <a:gd name="T26" fmla="*/ 74 w 79"/>
              <a:gd name="T27" fmla="*/ 79 h 79"/>
              <a:gd name="T28" fmla="*/ 28 w 79"/>
              <a:gd name="T29" fmla="*/ 49 h 79"/>
              <a:gd name="T30" fmla="*/ 43 w 79"/>
              <a:gd name="T31" fmla="*/ 43 h 79"/>
              <a:gd name="T32" fmla="*/ 49 w 79"/>
              <a:gd name="T33" fmla="*/ 28 h 79"/>
              <a:gd name="T34" fmla="*/ 43 w 79"/>
              <a:gd name="T35" fmla="*/ 13 h 79"/>
              <a:gd name="T36" fmla="*/ 28 w 79"/>
              <a:gd name="T37" fmla="*/ 6 h 79"/>
              <a:gd name="T38" fmla="*/ 13 w 79"/>
              <a:gd name="T39" fmla="*/ 13 h 79"/>
              <a:gd name="T40" fmla="*/ 7 w 79"/>
              <a:gd name="T41" fmla="*/ 28 h 79"/>
              <a:gd name="T42" fmla="*/ 13 w 79"/>
              <a:gd name="T43" fmla="*/ 43 h 79"/>
              <a:gd name="T44" fmla="*/ 28 w 79"/>
              <a:gd name="T45" fmla="*/ 4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79">
                <a:moveTo>
                  <a:pt x="74" y="79"/>
                </a:moveTo>
                <a:cubicBezTo>
                  <a:pt x="45" y="50"/>
                  <a:pt x="45" y="50"/>
                  <a:pt x="45" y="50"/>
                </a:cubicBezTo>
                <a:cubicBezTo>
                  <a:pt x="43" y="52"/>
                  <a:pt x="40" y="53"/>
                  <a:pt x="37" y="54"/>
                </a:cubicBezTo>
                <a:cubicBezTo>
                  <a:pt x="34" y="55"/>
                  <a:pt x="31" y="56"/>
                  <a:pt x="28" y="56"/>
                </a:cubicBezTo>
                <a:cubicBezTo>
                  <a:pt x="20" y="56"/>
                  <a:pt x="13" y="53"/>
                  <a:pt x="8" y="48"/>
                </a:cubicBezTo>
                <a:cubicBezTo>
                  <a:pt x="3" y="42"/>
                  <a:pt x="0" y="36"/>
                  <a:pt x="0" y="28"/>
                </a:cubicBezTo>
                <a:cubicBezTo>
                  <a:pt x="0" y="20"/>
                  <a:pt x="3" y="13"/>
                  <a:pt x="8" y="8"/>
                </a:cubicBezTo>
                <a:cubicBezTo>
                  <a:pt x="13" y="2"/>
                  <a:pt x="20" y="0"/>
                  <a:pt x="28" y="0"/>
                </a:cubicBezTo>
                <a:cubicBezTo>
                  <a:pt x="36" y="0"/>
                  <a:pt x="43" y="2"/>
                  <a:pt x="48" y="8"/>
                </a:cubicBezTo>
                <a:cubicBezTo>
                  <a:pt x="53" y="13"/>
                  <a:pt x="56" y="20"/>
                  <a:pt x="56" y="28"/>
                </a:cubicBezTo>
                <a:cubicBezTo>
                  <a:pt x="56" y="31"/>
                  <a:pt x="56" y="34"/>
                  <a:pt x="54" y="37"/>
                </a:cubicBezTo>
                <a:cubicBezTo>
                  <a:pt x="53" y="40"/>
                  <a:pt x="52" y="43"/>
                  <a:pt x="50" y="45"/>
                </a:cubicBezTo>
                <a:cubicBezTo>
                  <a:pt x="79" y="74"/>
                  <a:pt x="79" y="74"/>
                  <a:pt x="79" y="74"/>
                </a:cubicBezTo>
                <a:lnTo>
                  <a:pt x="74" y="79"/>
                </a:lnTo>
                <a:close/>
                <a:moveTo>
                  <a:pt x="28" y="49"/>
                </a:moveTo>
                <a:cubicBezTo>
                  <a:pt x="34" y="49"/>
                  <a:pt x="39" y="47"/>
                  <a:pt x="43" y="43"/>
                </a:cubicBezTo>
                <a:cubicBezTo>
                  <a:pt x="47" y="39"/>
                  <a:pt x="49" y="34"/>
                  <a:pt x="49" y="28"/>
                </a:cubicBezTo>
                <a:cubicBezTo>
                  <a:pt x="49" y="22"/>
                  <a:pt x="47" y="17"/>
                  <a:pt x="43" y="13"/>
                </a:cubicBezTo>
                <a:cubicBezTo>
                  <a:pt x="39" y="8"/>
                  <a:pt x="34" y="6"/>
                  <a:pt x="28" y="6"/>
                </a:cubicBezTo>
                <a:cubicBezTo>
                  <a:pt x="22" y="6"/>
                  <a:pt x="17" y="8"/>
                  <a:pt x="13" y="13"/>
                </a:cubicBezTo>
                <a:cubicBezTo>
                  <a:pt x="9" y="17"/>
                  <a:pt x="7" y="22"/>
                  <a:pt x="7" y="28"/>
                </a:cubicBezTo>
                <a:cubicBezTo>
                  <a:pt x="7" y="34"/>
                  <a:pt x="9" y="39"/>
                  <a:pt x="13" y="43"/>
                </a:cubicBezTo>
                <a:cubicBezTo>
                  <a:pt x="17" y="47"/>
                  <a:pt x="22" y="49"/>
                  <a:pt x="28" y="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1" name="Group 90">
            <a:extLst>
              <a:ext uri="{FF2B5EF4-FFF2-40B4-BE49-F238E27FC236}">
                <a16:creationId xmlns:a16="http://schemas.microsoft.com/office/drawing/2014/main" id="{E8EE5C0A-42FC-9610-4BEB-96AEF23F4B45}"/>
              </a:ext>
            </a:extLst>
          </p:cNvPr>
          <p:cNvGrpSpPr/>
          <p:nvPr/>
        </p:nvGrpSpPr>
        <p:grpSpPr>
          <a:xfrm>
            <a:off x="756903" y="2234574"/>
            <a:ext cx="356616" cy="356616"/>
            <a:chOff x="770720" y="2044693"/>
            <a:chExt cx="356616" cy="356616"/>
          </a:xfrm>
        </p:grpSpPr>
        <p:sp>
          <p:nvSpPr>
            <p:cNvPr id="92" name="Oval 91">
              <a:extLst>
                <a:ext uri="{FF2B5EF4-FFF2-40B4-BE49-F238E27FC236}">
                  <a16:creationId xmlns:a16="http://schemas.microsoft.com/office/drawing/2014/main" id="{548484A9-4CE1-3CB5-7619-68199D5F6F96}"/>
                </a:ext>
              </a:extLst>
            </p:cNvPr>
            <p:cNvSpPr/>
            <p:nvPr/>
          </p:nvSpPr>
          <p:spPr>
            <a:xfrm>
              <a:off x="786931" y="2068796"/>
              <a:ext cx="316301" cy="316301"/>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93" name="Freeform 9" descr="Circle containing checkmark.">
              <a:extLst>
                <a:ext uri="{FF2B5EF4-FFF2-40B4-BE49-F238E27FC236}">
                  <a16:creationId xmlns:a16="http://schemas.microsoft.com/office/drawing/2014/main" id="{0831FE73-D62D-B70D-C905-505B33BD3001}"/>
                </a:ext>
              </a:extLst>
            </p:cNvPr>
            <p:cNvSpPr>
              <a:spLocks noEditPoints="1"/>
            </p:cNvSpPr>
            <p:nvPr>
              <p:custDataLst>
                <p:custData r:id="rId8"/>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98" name="Group 97">
            <a:extLst>
              <a:ext uri="{FF2B5EF4-FFF2-40B4-BE49-F238E27FC236}">
                <a16:creationId xmlns:a16="http://schemas.microsoft.com/office/drawing/2014/main" id="{D8D8A59D-E74C-ECAC-ACAC-0D33845B83DB}"/>
              </a:ext>
            </a:extLst>
          </p:cNvPr>
          <p:cNvGrpSpPr/>
          <p:nvPr/>
        </p:nvGrpSpPr>
        <p:grpSpPr>
          <a:xfrm>
            <a:off x="760354" y="3172676"/>
            <a:ext cx="356616" cy="356616"/>
            <a:chOff x="770720" y="2044693"/>
            <a:chExt cx="356616" cy="356616"/>
          </a:xfrm>
        </p:grpSpPr>
        <p:sp>
          <p:nvSpPr>
            <p:cNvPr id="99" name="Oval 98">
              <a:extLst>
                <a:ext uri="{FF2B5EF4-FFF2-40B4-BE49-F238E27FC236}">
                  <a16:creationId xmlns:a16="http://schemas.microsoft.com/office/drawing/2014/main" id="{38D9D08B-8E81-215B-51C6-9AC8E565E00E}"/>
                </a:ext>
              </a:extLst>
            </p:cNvPr>
            <p:cNvSpPr/>
            <p:nvPr/>
          </p:nvSpPr>
          <p:spPr>
            <a:xfrm>
              <a:off x="786931" y="2068796"/>
              <a:ext cx="316301" cy="316301"/>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00" name="Freeform 9" descr="Circle containing checkmark.">
              <a:extLst>
                <a:ext uri="{FF2B5EF4-FFF2-40B4-BE49-F238E27FC236}">
                  <a16:creationId xmlns:a16="http://schemas.microsoft.com/office/drawing/2014/main" id="{2267EC35-B25A-45F4-156D-F046968EFE7D}"/>
                </a:ext>
              </a:extLst>
            </p:cNvPr>
            <p:cNvSpPr>
              <a:spLocks noEditPoints="1"/>
            </p:cNvSpPr>
            <p:nvPr>
              <p:custDataLst>
                <p:custData r:id="rId7"/>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4" name="Group 103">
            <a:extLst>
              <a:ext uri="{FF2B5EF4-FFF2-40B4-BE49-F238E27FC236}">
                <a16:creationId xmlns:a16="http://schemas.microsoft.com/office/drawing/2014/main" id="{F4C1FB6D-2F56-6380-FFA0-578498E9B368}"/>
              </a:ext>
            </a:extLst>
          </p:cNvPr>
          <p:cNvGrpSpPr/>
          <p:nvPr/>
        </p:nvGrpSpPr>
        <p:grpSpPr>
          <a:xfrm>
            <a:off x="752823" y="4485547"/>
            <a:ext cx="356616" cy="356616"/>
            <a:chOff x="770720" y="2044693"/>
            <a:chExt cx="356616" cy="356616"/>
          </a:xfrm>
        </p:grpSpPr>
        <p:sp>
          <p:nvSpPr>
            <p:cNvPr id="105" name="Oval 104">
              <a:extLst>
                <a:ext uri="{FF2B5EF4-FFF2-40B4-BE49-F238E27FC236}">
                  <a16:creationId xmlns:a16="http://schemas.microsoft.com/office/drawing/2014/main" id="{B147B321-40CF-3B64-1356-5FB21BFD3FED}"/>
                </a:ext>
              </a:extLst>
            </p:cNvPr>
            <p:cNvSpPr/>
            <p:nvPr/>
          </p:nvSpPr>
          <p:spPr>
            <a:xfrm>
              <a:off x="786931" y="2068796"/>
              <a:ext cx="316301" cy="316301"/>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06" name="Freeform 9" descr="Circle containing checkmark.">
              <a:extLst>
                <a:ext uri="{FF2B5EF4-FFF2-40B4-BE49-F238E27FC236}">
                  <a16:creationId xmlns:a16="http://schemas.microsoft.com/office/drawing/2014/main" id="{504907C6-8833-C706-D9BB-E3927262111D}"/>
                </a:ext>
              </a:extLst>
            </p:cNvPr>
            <p:cNvSpPr>
              <a:spLocks noEditPoints="1"/>
            </p:cNvSpPr>
            <p:nvPr>
              <p:custDataLst>
                <p:custData r:id="rId6"/>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7" name="Group 106">
            <a:extLst>
              <a:ext uri="{FF2B5EF4-FFF2-40B4-BE49-F238E27FC236}">
                <a16:creationId xmlns:a16="http://schemas.microsoft.com/office/drawing/2014/main" id="{A0E37C90-EAE8-F115-0C7D-996B38EF719E}"/>
              </a:ext>
            </a:extLst>
          </p:cNvPr>
          <p:cNvGrpSpPr/>
          <p:nvPr/>
        </p:nvGrpSpPr>
        <p:grpSpPr>
          <a:xfrm>
            <a:off x="6498756" y="2084406"/>
            <a:ext cx="356616" cy="356616"/>
            <a:chOff x="770720" y="2044693"/>
            <a:chExt cx="356616" cy="356616"/>
          </a:xfrm>
        </p:grpSpPr>
        <p:sp>
          <p:nvSpPr>
            <p:cNvPr id="108" name="Oval 107">
              <a:extLst>
                <a:ext uri="{FF2B5EF4-FFF2-40B4-BE49-F238E27FC236}">
                  <a16:creationId xmlns:a16="http://schemas.microsoft.com/office/drawing/2014/main" id="{BEAC168F-2453-27D1-F6CE-7FC591949D66}"/>
                </a:ext>
              </a:extLst>
            </p:cNvPr>
            <p:cNvSpPr/>
            <p:nvPr/>
          </p:nvSpPr>
          <p:spPr>
            <a:xfrm>
              <a:off x="786931" y="2068796"/>
              <a:ext cx="316301" cy="316301"/>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09" name="Freeform 9" descr="Circle containing checkmark.">
              <a:extLst>
                <a:ext uri="{FF2B5EF4-FFF2-40B4-BE49-F238E27FC236}">
                  <a16:creationId xmlns:a16="http://schemas.microsoft.com/office/drawing/2014/main" id="{EB787CCF-9377-719D-51EA-C1DD6E85A242}"/>
                </a:ext>
              </a:extLst>
            </p:cNvPr>
            <p:cNvSpPr>
              <a:spLocks noEditPoints="1"/>
            </p:cNvSpPr>
            <p:nvPr>
              <p:custDataLst>
                <p:custData r:id="rId5"/>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2B6E4064-82A7-E931-BA2D-03CB19A4FE2C}"/>
              </a:ext>
            </a:extLst>
          </p:cNvPr>
          <p:cNvGrpSpPr/>
          <p:nvPr/>
        </p:nvGrpSpPr>
        <p:grpSpPr>
          <a:xfrm>
            <a:off x="6484939" y="2846828"/>
            <a:ext cx="356616" cy="356616"/>
            <a:chOff x="770720" y="2044693"/>
            <a:chExt cx="356616" cy="356616"/>
          </a:xfrm>
        </p:grpSpPr>
        <p:sp>
          <p:nvSpPr>
            <p:cNvPr id="133" name="Oval 132">
              <a:extLst>
                <a:ext uri="{FF2B5EF4-FFF2-40B4-BE49-F238E27FC236}">
                  <a16:creationId xmlns:a16="http://schemas.microsoft.com/office/drawing/2014/main" id="{C02F7302-A70D-EFFE-A72A-5B1356ECE684}"/>
                </a:ext>
              </a:extLst>
            </p:cNvPr>
            <p:cNvSpPr/>
            <p:nvPr/>
          </p:nvSpPr>
          <p:spPr>
            <a:xfrm>
              <a:off x="786931" y="2068796"/>
              <a:ext cx="316301" cy="316301"/>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34" name="Freeform 9" descr="Circle containing checkmark.">
              <a:extLst>
                <a:ext uri="{FF2B5EF4-FFF2-40B4-BE49-F238E27FC236}">
                  <a16:creationId xmlns:a16="http://schemas.microsoft.com/office/drawing/2014/main" id="{1BD7ED13-5760-6B27-5553-549B1120B2EE}"/>
                </a:ext>
              </a:extLst>
            </p:cNvPr>
            <p:cNvSpPr>
              <a:spLocks noEditPoints="1"/>
            </p:cNvSpPr>
            <p:nvPr>
              <p:custDataLst>
                <p:custData r:id="rId4"/>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35" name="Group 134">
            <a:extLst>
              <a:ext uri="{FF2B5EF4-FFF2-40B4-BE49-F238E27FC236}">
                <a16:creationId xmlns:a16="http://schemas.microsoft.com/office/drawing/2014/main" id="{9DCDE025-A6AF-FA76-3852-F7F21E303BC2}"/>
              </a:ext>
            </a:extLst>
          </p:cNvPr>
          <p:cNvGrpSpPr/>
          <p:nvPr/>
        </p:nvGrpSpPr>
        <p:grpSpPr>
          <a:xfrm>
            <a:off x="6485533" y="3715918"/>
            <a:ext cx="356616" cy="356616"/>
            <a:chOff x="770720" y="2044693"/>
            <a:chExt cx="356616" cy="356616"/>
          </a:xfrm>
        </p:grpSpPr>
        <p:sp>
          <p:nvSpPr>
            <p:cNvPr id="136" name="Oval 135">
              <a:extLst>
                <a:ext uri="{FF2B5EF4-FFF2-40B4-BE49-F238E27FC236}">
                  <a16:creationId xmlns:a16="http://schemas.microsoft.com/office/drawing/2014/main" id="{A23CDAD2-A0B5-F988-B360-37A1F4EB9241}"/>
                </a:ext>
              </a:extLst>
            </p:cNvPr>
            <p:cNvSpPr/>
            <p:nvPr/>
          </p:nvSpPr>
          <p:spPr>
            <a:xfrm>
              <a:off x="786931" y="2068796"/>
              <a:ext cx="316301" cy="316301"/>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37" name="Freeform 9" descr="Circle containing checkmark.">
              <a:extLst>
                <a:ext uri="{FF2B5EF4-FFF2-40B4-BE49-F238E27FC236}">
                  <a16:creationId xmlns:a16="http://schemas.microsoft.com/office/drawing/2014/main" id="{C4534B02-9E9D-2E4B-5BA6-71F9214AF550}"/>
                </a:ext>
              </a:extLst>
            </p:cNvPr>
            <p:cNvSpPr>
              <a:spLocks noEditPoints="1"/>
            </p:cNvSpPr>
            <p:nvPr>
              <p:custDataLst>
                <p:custData r:id="rId3"/>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38" name="Group 137">
            <a:extLst>
              <a:ext uri="{FF2B5EF4-FFF2-40B4-BE49-F238E27FC236}">
                <a16:creationId xmlns:a16="http://schemas.microsoft.com/office/drawing/2014/main" id="{B336C18D-0987-4FF6-BC4D-0BFE58005518}"/>
              </a:ext>
            </a:extLst>
          </p:cNvPr>
          <p:cNvGrpSpPr/>
          <p:nvPr/>
        </p:nvGrpSpPr>
        <p:grpSpPr>
          <a:xfrm>
            <a:off x="6480859" y="4483700"/>
            <a:ext cx="356616" cy="356616"/>
            <a:chOff x="770720" y="2044693"/>
            <a:chExt cx="356616" cy="356616"/>
          </a:xfrm>
        </p:grpSpPr>
        <p:sp>
          <p:nvSpPr>
            <p:cNvPr id="139" name="Oval 138">
              <a:extLst>
                <a:ext uri="{FF2B5EF4-FFF2-40B4-BE49-F238E27FC236}">
                  <a16:creationId xmlns:a16="http://schemas.microsoft.com/office/drawing/2014/main" id="{DEEE13A5-251C-75E7-6504-E05243832B9A}"/>
                </a:ext>
              </a:extLst>
            </p:cNvPr>
            <p:cNvSpPr/>
            <p:nvPr/>
          </p:nvSpPr>
          <p:spPr>
            <a:xfrm>
              <a:off x="786931" y="2068796"/>
              <a:ext cx="316301" cy="316301"/>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140" name="Freeform 9" descr="Circle containing checkmark.">
              <a:extLst>
                <a:ext uri="{FF2B5EF4-FFF2-40B4-BE49-F238E27FC236}">
                  <a16:creationId xmlns:a16="http://schemas.microsoft.com/office/drawing/2014/main" id="{035BD648-A3DA-67C1-D1CA-DF1E8B369AC0}"/>
                </a:ext>
              </a:extLst>
            </p:cNvPr>
            <p:cNvSpPr>
              <a:spLocks noEditPoints="1"/>
            </p:cNvSpPr>
            <p:nvPr>
              <p:custDataLst>
                <p:custData r:id="rId2"/>
              </p:custDataLst>
            </p:nvPr>
          </p:nvSpPr>
          <p:spPr bwMode="auto">
            <a:xfrm>
              <a:off x="770720" y="2044693"/>
              <a:ext cx="356616" cy="356616"/>
            </a:xfrm>
            <a:custGeom>
              <a:avLst/>
              <a:gdLst>
                <a:gd name="T0" fmla="*/ 37 w 87"/>
                <a:gd name="T1" fmla="*/ 64 h 88"/>
                <a:gd name="T2" fmla="*/ 68 w 87"/>
                <a:gd name="T3" fmla="*/ 33 h 88"/>
                <a:gd name="T4" fmla="*/ 63 w 87"/>
                <a:gd name="T5" fmla="*/ 28 h 88"/>
                <a:gd name="T6" fmla="*/ 37 w 87"/>
                <a:gd name="T7" fmla="*/ 54 h 88"/>
                <a:gd name="T8" fmla="*/ 24 w 87"/>
                <a:gd name="T9" fmla="*/ 41 h 88"/>
                <a:gd name="T10" fmla="*/ 19 w 87"/>
                <a:gd name="T11" fmla="*/ 46 h 88"/>
                <a:gd name="T12" fmla="*/ 37 w 87"/>
                <a:gd name="T13" fmla="*/ 64 h 88"/>
                <a:gd name="T14" fmla="*/ 43 w 87"/>
                <a:gd name="T15" fmla="*/ 88 h 88"/>
                <a:gd name="T16" fmla="*/ 26 w 87"/>
                <a:gd name="T17" fmla="*/ 84 h 88"/>
                <a:gd name="T18" fmla="*/ 13 w 87"/>
                <a:gd name="T19" fmla="*/ 75 h 88"/>
                <a:gd name="T20" fmla="*/ 3 w 87"/>
                <a:gd name="T21" fmla="*/ 61 h 88"/>
                <a:gd name="T22" fmla="*/ 0 w 87"/>
                <a:gd name="T23" fmla="*/ 44 h 88"/>
                <a:gd name="T24" fmla="*/ 3 w 87"/>
                <a:gd name="T25" fmla="*/ 27 h 88"/>
                <a:gd name="T26" fmla="*/ 13 w 87"/>
                <a:gd name="T27" fmla="*/ 13 h 88"/>
                <a:gd name="T28" fmla="*/ 26 w 87"/>
                <a:gd name="T29" fmla="*/ 4 h 88"/>
                <a:gd name="T30" fmla="*/ 43 w 87"/>
                <a:gd name="T31" fmla="*/ 0 h 88"/>
                <a:gd name="T32" fmla="*/ 60 w 87"/>
                <a:gd name="T33" fmla="*/ 4 h 88"/>
                <a:gd name="T34" fmla="*/ 74 w 87"/>
                <a:gd name="T35" fmla="*/ 13 h 88"/>
                <a:gd name="T36" fmla="*/ 84 w 87"/>
                <a:gd name="T37" fmla="*/ 27 h 88"/>
                <a:gd name="T38" fmla="*/ 87 w 87"/>
                <a:gd name="T39" fmla="*/ 44 h 88"/>
                <a:gd name="T40" fmla="*/ 84 w 87"/>
                <a:gd name="T41" fmla="*/ 61 h 88"/>
                <a:gd name="T42" fmla="*/ 74 w 87"/>
                <a:gd name="T43" fmla="*/ 75 h 88"/>
                <a:gd name="T44" fmla="*/ 60 w 87"/>
                <a:gd name="T45" fmla="*/ 84 h 88"/>
                <a:gd name="T46" fmla="*/ 43 w 87"/>
                <a:gd name="T47" fmla="*/ 88 h 88"/>
                <a:gd name="T48" fmla="*/ 43 w 87"/>
                <a:gd name="T49" fmla="*/ 81 h 88"/>
                <a:gd name="T50" fmla="*/ 70 w 87"/>
                <a:gd name="T51" fmla="*/ 70 h 88"/>
                <a:gd name="T52" fmla="*/ 80 w 87"/>
                <a:gd name="T53" fmla="*/ 44 h 88"/>
                <a:gd name="T54" fmla="*/ 70 w 87"/>
                <a:gd name="T55" fmla="*/ 18 h 88"/>
                <a:gd name="T56" fmla="*/ 43 w 87"/>
                <a:gd name="T57" fmla="*/ 7 h 88"/>
                <a:gd name="T58" fmla="*/ 17 w 87"/>
                <a:gd name="T59" fmla="*/ 18 h 88"/>
                <a:gd name="T60" fmla="*/ 7 w 87"/>
                <a:gd name="T61" fmla="*/ 44 h 88"/>
                <a:gd name="T62" fmla="*/ 17 w 87"/>
                <a:gd name="T63" fmla="*/ 70 h 88"/>
                <a:gd name="T64" fmla="*/ 43 w 87"/>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8">
                  <a:moveTo>
                    <a:pt x="37" y="64"/>
                  </a:moveTo>
                  <a:cubicBezTo>
                    <a:pt x="68" y="33"/>
                    <a:pt x="68" y="33"/>
                    <a:pt x="68" y="33"/>
                  </a:cubicBezTo>
                  <a:cubicBezTo>
                    <a:pt x="63" y="28"/>
                    <a:pt x="63" y="28"/>
                    <a:pt x="63" y="28"/>
                  </a:cubicBezTo>
                  <a:cubicBezTo>
                    <a:pt x="37" y="54"/>
                    <a:pt x="37" y="54"/>
                    <a:pt x="37" y="54"/>
                  </a:cubicBezTo>
                  <a:cubicBezTo>
                    <a:pt x="24" y="41"/>
                    <a:pt x="24" y="41"/>
                    <a:pt x="24" y="41"/>
                  </a:cubicBezTo>
                  <a:cubicBezTo>
                    <a:pt x="19" y="46"/>
                    <a:pt x="19" y="46"/>
                    <a:pt x="19" y="46"/>
                  </a:cubicBezTo>
                  <a:lnTo>
                    <a:pt x="37" y="64"/>
                  </a:lnTo>
                  <a:close/>
                  <a:moveTo>
                    <a:pt x="43" y="88"/>
                  </a:moveTo>
                  <a:cubicBezTo>
                    <a:pt x="37" y="88"/>
                    <a:pt x="32" y="87"/>
                    <a:pt x="26" y="84"/>
                  </a:cubicBezTo>
                  <a:cubicBezTo>
                    <a:pt x="21" y="82"/>
                    <a:pt x="16" y="79"/>
                    <a:pt x="13" y="75"/>
                  </a:cubicBezTo>
                  <a:cubicBezTo>
                    <a:pt x="9" y="71"/>
                    <a:pt x="5" y="67"/>
                    <a:pt x="3" y="61"/>
                  </a:cubicBezTo>
                  <a:cubicBezTo>
                    <a:pt x="1" y="56"/>
                    <a:pt x="0" y="50"/>
                    <a:pt x="0" y="44"/>
                  </a:cubicBezTo>
                  <a:cubicBezTo>
                    <a:pt x="0" y="38"/>
                    <a:pt x="1" y="32"/>
                    <a:pt x="3" y="27"/>
                  </a:cubicBezTo>
                  <a:cubicBezTo>
                    <a:pt x="5" y="22"/>
                    <a:pt x="9" y="17"/>
                    <a:pt x="13" y="13"/>
                  </a:cubicBezTo>
                  <a:cubicBezTo>
                    <a:pt x="16" y="9"/>
                    <a:pt x="21" y="6"/>
                    <a:pt x="26" y="4"/>
                  </a:cubicBezTo>
                  <a:cubicBezTo>
                    <a:pt x="32" y="2"/>
                    <a:pt x="37" y="0"/>
                    <a:pt x="43" y="0"/>
                  </a:cubicBezTo>
                  <a:cubicBezTo>
                    <a:pt x="49" y="0"/>
                    <a:pt x="55" y="2"/>
                    <a:pt x="60" y="4"/>
                  </a:cubicBezTo>
                  <a:cubicBezTo>
                    <a:pt x="66" y="6"/>
                    <a:pt x="70" y="9"/>
                    <a:pt x="74" y="13"/>
                  </a:cubicBezTo>
                  <a:cubicBezTo>
                    <a:pt x="78" y="17"/>
                    <a:pt x="81" y="22"/>
                    <a:pt x="84" y="27"/>
                  </a:cubicBezTo>
                  <a:cubicBezTo>
                    <a:pt x="86" y="32"/>
                    <a:pt x="87" y="38"/>
                    <a:pt x="87" y="44"/>
                  </a:cubicBezTo>
                  <a:cubicBezTo>
                    <a:pt x="87" y="50"/>
                    <a:pt x="86" y="56"/>
                    <a:pt x="84" y="61"/>
                  </a:cubicBezTo>
                  <a:cubicBezTo>
                    <a:pt x="81" y="67"/>
                    <a:pt x="78" y="71"/>
                    <a:pt x="74" y="75"/>
                  </a:cubicBezTo>
                  <a:cubicBezTo>
                    <a:pt x="70" y="79"/>
                    <a:pt x="66" y="82"/>
                    <a:pt x="60" y="84"/>
                  </a:cubicBezTo>
                  <a:cubicBezTo>
                    <a:pt x="55" y="87"/>
                    <a:pt x="49" y="88"/>
                    <a:pt x="43" y="88"/>
                  </a:cubicBezTo>
                  <a:close/>
                  <a:moveTo>
                    <a:pt x="43" y="81"/>
                  </a:moveTo>
                  <a:cubicBezTo>
                    <a:pt x="54" y="81"/>
                    <a:pt x="62" y="77"/>
                    <a:pt x="70" y="70"/>
                  </a:cubicBezTo>
                  <a:cubicBezTo>
                    <a:pt x="77" y="63"/>
                    <a:pt x="80" y="54"/>
                    <a:pt x="80" y="44"/>
                  </a:cubicBezTo>
                  <a:cubicBezTo>
                    <a:pt x="80" y="34"/>
                    <a:pt x="77" y="25"/>
                    <a:pt x="70" y="18"/>
                  </a:cubicBezTo>
                  <a:cubicBezTo>
                    <a:pt x="62" y="11"/>
                    <a:pt x="54" y="7"/>
                    <a:pt x="43" y="7"/>
                  </a:cubicBezTo>
                  <a:cubicBezTo>
                    <a:pt x="33" y="7"/>
                    <a:pt x="24" y="11"/>
                    <a:pt x="17" y="18"/>
                  </a:cubicBezTo>
                  <a:cubicBezTo>
                    <a:pt x="10" y="25"/>
                    <a:pt x="7" y="34"/>
                    <a:pt x="7" y="44"/>
                  </a:cubicBezTo>
                  <a:cubicBezTo>
                    <a:pt x="7" y="54"/>
                    <a:pt x="10" y="63"/>
                    <a:pt x="17" y="70"/>
                  </a:cubicBezTo>
                  <a:cubicBezTo>
                    <a:pt x="24" y="77"/>
                    <a:pt x="33" y="81"/>
                    <a:pt x="43" y="8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41" name="Slide Number Placeholder 140">
            <a:extLst>
              <a:ext uri="{FF2B5EF4-FFF2-40B4-BE49-F238E27FC236}">
                <a16:creationId xmlns:a16="http://schemas.microsoft.com/office/drawing/2014/main" id="{A6790A2E-9D37-42B9-DB17-C542DE3999F3}"/>
              </a:ext>
            </a:extLst>
          </p:cNvPr>
          <p:cNvSpPr>
            <a:spLocks noGrp="1"/>
          </p:cNvSpPr>
          <p:nvPr>
            <p:ph type="sldNum" sz="quarter" idx="15"/>
          </p:nvPr>
        </p:nvSpPr>
        <p:spPr/>
        <p:txBody>
          <a:bodyPr/>
          <a:lstStyle/>
          <a:p>
            <a:fld id="{CC823384-2074-4C75-9031-ACAC8BCA8354}" type="slidenum">
              <a:rPr lang="en-US" smtClean="0"/>
              <a:pPr/>
              <a:t>22</a:t>
            </a:fld>
            <a:endParaRPr lang="en-US"/>
          </a:p>
        </p:txBody>
      </p:sp>
    </p:spTree>
    <p:extLst>
      <p:ext uri="{BB962C8B-B14F-4D97-AF65-F5344CB8AC3E}">
        <p14:creationId xmlns:p14="http://schemas.microsoft.com/office/powerpoint/2010/main" val="970196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D45EA31-7A62-BD1C-FA7B-B295E99545EB}"/>
              </a:ext>
            </a:extLst>
          </p:cNvPr>
          <p:cNvSpPr>
            <a:spLocks noGrp="1"/>
          </p:cNvSpPr>
          <p:nvPr>
            <p:ph type="body" sz="quarter" idx="10"/>
          </p:nvPr>
        </p:nvSpPr>
        <p:spPr/>
        <p:txBody>
          <a:bodyPr/>
          <a:lstStyle/>
          <a:p>
            <a:r>
              <a:rPr lang="en-US" dirty="0"/>
              <a:t>4</a:t>
            </a:r>
          </a:p>
        </p:txBody>
      </p:sp>
      <p:sp>
        <p:nvSpPr>
          <p:cNvPr id="6" name="Title 5">
            <a:extLst>
              <a:ext uri="{FF2B5EF4-FFF2-40B4-BE49-F238E27FC236}">
                <a16:creationId xmlns:a16="http://schemas.microsoft.com/office/drawing/2014/main" id="{6E95E399-DF2B-37A8-9B28-FF3B01905DA4}"/>
              </a:ext>
            </a:extLst>
          </p:cNvPr>
          <p:cNvSpPr>
            <a:spLocks noGrp="1"/>
          </p:cNvSpPr>
          <p:nvPr>
            <p:ph type="title"/>
          </p:nvPr>
        </p:nvSpPr>
        <p:spPr/>
        <p:txBody>
          <a:bodyPr/>
          <a:lstStyle/>
          <a:p>
            <a:r>
              <a:rPr lang="en-US"/>
              <a:t>Conclusion</a:t>
            </a:r>
          </a:p>
        </p:txBody>
      </p:sp>
      <p:sp>
        <p:nvSpPr>
          <p:cNvPr id="5" name="Slide Number Placeholder 4">
            <a:extLst>
              <a:ext uri="{FF2B5EF4-FFF2-40B4-BE49-F238E27FC236}">
                <a16:creationId xmlns:a16="http://schemas.microsoft.com/office/drawing/2014/main" id="{F1D17607-E531-B5FF-A288-BB28BE3FD2DB}"/>
              </a:ext>
            </a:extLst>
          </p:cNvPr>
          <p:cNvSpPr>
            <a:spLocks noGrp="1"/>
          </p:cNvSpPr>
          <p:nvPr>
            <p:ph type="sldNum" sz="quarter" idx="15"/>
          </p:nvPr>
        </p:nvSpPr>
        <p:spPr/>
        <p:txBody>
          <a:bodyPr/>
          <a:lstStyle/>
          <a:p>
            <a:fld id="{CC823384-2074-4C75-9031-ACAC8BCA8354}" type="slidenum">
              <a:rPr lang="en-US" smtClean="0"/>
              <a:pPr/>
              <a:t>23</a:t>
            </a:fld>
            <a:endParaRPr lang="en-US"/>
          </a:p>
        </p:txBody>
      </p:sp>
    </p:spTree>
    <p:extLst>
      <p:ext uri="{BB962C8B-B14F-4D97-AF65-F5344CB8AC3E}">
        <p14:creationId xmlns:p14="http://schemas.microsoft.com/office/powerpoint/2010/main" val="3283517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D416B-E6A2-D60B-3704-E59AF870C748}"/>
              </a:ext>
            </a:extLst>
          </p:cNvPr>
          <p:cNvSpPr>
            <a:spLocks noGrp="1"/>
          </p:cNvSpPr>
          <p:nvPr>
            <p:ph type="title"/>
          </p:nvPr>
        </p:nvSpPr>
        <p:spPr/>
        <p:txBody>
          <a:bodyPr/>
          <a:lstStyle/>
          <a:p>
            <a:r>
              <a:rPr lang="en-US"/>
              <a:t>Loss Turns The Market Only if Capital Doesn’t Refill</a:t>
            </a:r>
          </a:p>
        </p:txBody>
      </p:sp>
      <p:sp>
        <p:nvSpPr>
          <p:cNvPr id="3" name="Footer Placeholder 2">
            <a:extLst>
              <a:ext uri="{FF2B5EF4-FFF2-40B4-BE49-F238E27FC236}">
                <a16:creationId xmlns:a16="http://schemas.microsoft.com/office/drawing/2014/main" id="{6AC6D1CC-8A5E-9BD4-1DF8-0B3B86C71A0F}"/>
              </a:ext>
            </a:extLst>
          </p:cNvPr>
          <p:cNvSpPr>
            <a:spLocks noGrp="1"/>
          </p:cNvSpPr>
          <p:nvPr>
            <p:ph type="ftr" sz="quarter" idx="14"/>
          </p:nvPr>
        </p:nvSpPr>
        <p:spPr/>
        <p: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endParaRPr kumimoji="0" lang="en-US" sz="700" b="0" i="0" u="none" strike="noStrike" kern="1200" cap="none" spc="0" normalizeH="0" baseline="0" noProof="0">
              <a:ln>
                <a:noFill/>
              </a:ln>
              <a:solidFill>
                <a:srgbClr val="000F47"/>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98376B69-DE9D-618F-65B6-057297B83612}"/>
              </a:ext>
            </a:extLst>
          </p:cNvPr>
          <p:cNvSpPr>
            <a:spLocks noGrp="1"/>
          </p:cNvSpPr>
          <p:nvPr>
            <p:ph type="sldNum" sz="quarter" idx="1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823384-2074-4C75-9031-ACAC8BCA8354}" type="slidenum">
              <a:rPr kumimoji="0" lang="en-US" sz="700" b="0" i="0" u="none" strike="noStrike" kern="1200" cap="none" spc="0" normalizeH="0" baseline="0" noProof="0" smtClean="0">
                <a:ln>
                  <a:noFill/>
                </a:ln>
                <a:solidFill>
                  <a:srgbClr val="000F47"/>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700" b="0" i="0" u="none" strike="noStrike" kern="1200" cap="none" spc="0" normalizeH="0" baseline="0" noProof="0">
              <a:ln>
                <a:noFill/>
              </a:ln>
              <a:solidFill>
                <a:srgbClr val="000F47"/>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D5945A12-2C8D-BE44-C31E-4AF3E2B72B49}"/>
              </a:ext>
            </a:extLst>
          </p:cNvPr>
          <p:cNvGraphicFramePr>
            <a:graphicFrameLocks noGrp="1"/>
          </p:cNvGraphicFramePr>
          <p:nvPr/>
        </p:nvGraphicFramePr>
        <p:xfrm>
          <a:off x="416289" y="986751"/>
          <a:ext cx="11360626" cy="5328323"/>
        </p:xfrm>
        <a:graphic>
          <a:graphicData uri="http://schemas.openxmlformats.org/drawingml/2006/table">
            <a:tbl>
              <a:tblPr firstRow="1" bandRow="1">
                <a:tableStyleId>{C1A551C0-2026-AC11-E31C-4D4D43000001}</a:tableStyleId>
              </a:tblPr>
              <a:tblGrid>
                <a:gridCol w="460011">
                  <a:extLst>
                    <a:ext uri="{9D8B030D-6E8A-4147-A177-3AD203B41FA5}">
                      <a16:colId xmlns:a16="http://schemas.microsoft.com/office/drawing/2014/main" val="2292550774"/>
                    </a:ext>
                  </a:extLst>
                </a:gridCol>
                <a:gridCol w="2524125">
                  <a:extLst>
                    <a:ext uri="{9D8B030D-6E8A-4147-A177-3AD203B41FA5}">
                      <a16:colId xmlns:a16="http://schemas.microsoft.com/office/drawing/2014/main" val="4133305443"/>
                    </a:ext>
                  </a:extLst>
                </a:gridCol>
                <a:gridCol w="3314700">
                  <a:extLst>
                    <a:ext uri="{9D8B030D-6E8A-4147-A177-3AD203B41FA5}">
                      <a16:colId xmlns:a16="http://schemas.microsoft.com/office/drawing/2014/main" val="2548774569"/>
                    </a:ext>
                  </a:extLst>
                </a:gridCol>
                <a:gridCol w="1323975">
                  <a:extLst>
                    <a:ext uri="{9D8B030D-6E8A-4147-A177-3AD203B41FA5}">
                      <a16:colId xmlns:a16="http://schemas.microsoft.com/office/drawing/2014/main" val="2997643944"/>
                    </a:ext>
                  </a:extLst>
                </a:gridCol>
                <a:gridCol w="3737815">
                  <a:extLst>
                    <a:ext uri="{9D8B030D-6E8A-4147-A177-3AD203B41FA5}">
                      <a16:colId xmlns:a16="http://schemas.microsoft.com/office/drawing/2014/main" val="2974850582"/>
                    </a:ext>
                  </a:extLst>
                </a:gridCol>
              </a:tblGrid>
              <a:tr h="510708">
                <a:tc>
                  <a:txBody>
                    <a:bodyPr/>
                    <a:lstStyle/>
                    <a:p>
                      <a:endParaRPr lang="en-US" sz="1400"/>
                    </a:p>
                  </a:txBody>
                  <a:tcPr/>
                </a:tc>
                <a:tc>
                  <a:txBody>
                    <a:bodyPr/>
                    <a:lstStyle/>
                    <a:p>
                      <a:r>
                        <a:rPr lang="en-US" sz="1400"/>
                        <a:t>Factors</a:t>
                      </a:r>
                    </a:p>
                  </a:txBody>
                  <a:tcPr/>
                </a:tc>
                <a:tc>
                  <a:txBody>
                    <a:bodyPr/>
                    <a:lstStyle/>
                    <a:p>
                      <a:r>
                        <a:rPr lang="en-US" sz="1400"/>
                        <a:t>Concerns</a:t>
                      </a:r>
                    </a:p>
                  </a:txBody>
                  <a:tcPr/>
                </a:tc>
                <a:tc>
                  <a:txBody>
                    <a:bodyPr/>
                    <a:lstStyle/>
                    <a:p>
                      <a:r>
                        <a:rPr lang="en-US" sz="1400"/>
                        <a:t>Likelihood </a:t>
                      </a:r>
                    </a:p>
                  </a:txBody>
                  <a:tcPr/>
                </a:tc>
                <a:tc>
                  <a:txBody>
                    <a:bodyPr/>
                    <a:lstStyle/>
                    <a:p>
                      <a:r>
                        <a:rPr lang="en-US" sz="1400"/>
                        <a:t>Watch for</a:t>
                      </a:r>
                    </a:p>
                  </a:txBody>
                  <a:tcPr/>
                </a:tc>
                <a:extLst>
                  <a:ext uri="{0D108BD9-81ED-4DB2-BD59-A6C34878D82A}">
                    <a16:rowId xmlns:a16="http://schemas.microsoft.com/office/drawing/2014/main" val="286076162"/>
                  </a:ext>
                </a:extLst>
              </a:tr>
              <a:tr h="801298">
                <a:tc rowSpan="4">
                  <a:txBody>
                    <a:bodyPr/>
                    <a:lstStyle/>
                    <a:p>
                      <a:pPr algn="ctr"/>
                      <a:r>
                        <a:rPr lang="en-US" sz="1400" b="1">
                          <a:solidFill>
                            <a:schemeClr val="tx1"/>
                          </a:solidFill>
                          <a:latin typeface="+mj-lt"/>
                        </a:rPr>
                        <a:t>Trigger</a:t>
                      </a:r>
                    </a:p>
                  </a:txBody>
                  <a:tcPr vert="vert270" anchor="ctr">
                    <a:solidFill>
                      <a:schemeClr val="accent5">
                        <a:lumMod val="20000"/>
                        <a:lumOff val="80000"/>
                      </a:schemeClr>
                    </a:solidFill>
                  </a:tcPr>
                </a:tc>
                <a:tc>
                  <a:txBody>
                    <a:bodyPr/>
                    <a:lstStyle/>
                    <a:p>
                      <a:r>
                        <a:rPr lang="en-US" sz="1400" b="1"/>
                        <a:t>Major Catastrophe</a:t>
                      </a:r>
                    </a:p>
                  </a:txBody>
                  <a:tcPr/>
                </a:tc>
                <a:tc>
                  <a:txBody>
                    <a:bodyPr/>
                    <a:lstStyle/>
                    <a:p>
                      <a:r>
                        <a:rPr lang="en-US" sz="1200"/>
                        <a:t>Severity, not frequency. One mega event or string of large ones that can span multiple years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0B4BFF"/>
                          </a:solidFill>
                        </a:rPr>
                        <a:t>●</a:t>
                      </a:r>
                      <a:r>
                        <a:rPr lang="en-US" sz="1200">
                          <a:solidFill>
                            <a:schemeClr val="bg2"/>
                          </a:solidFill>
                        </a:rPr>
                        <a:t>●●</a:t>
                      </a:r>
                      <a:endParaRPr lang="en-US" sz="1100">
                        <a:solidFill>
                          <a:schemeClr val="bg2"/>
                        </a:solidFill>
                      </a:endParaRPr>
                    </a:p>
                  </a:txBody>
                  <a:tcPr anchor="ctr"/>
                </a:tc>
                <a:tc>
                  <a:txBody>
                    <a:bodyPr/>
                    <a:lstStyle/>
                    <a:p>
                      <a:r>
                        <a:rPr lang="en-US" sz="1200"/>
                        <a:t>Peak zone landfall (Florida or NE metro areas), major California/Japan earthquake – Annual losses of $250+ bil. </a:t>
                      </a:r>
                    </a:p>
                  </a:txBody>
                  <a:tcPr/>
                </a:tc>
                <a:extLst>
                  <a:ext uri="{0D108BD9-81ED-4DB2-BD59-A6C34878D82A}">
                    <a16:rowId xmlns:a16="http://schemas.microsoft.com/office/drawing/2014/main" val="14892532"/>
                  </a:ext>
                </a:extLst>
              </a:tr>
              <a:tr h="811125">
                <a:tc vMerge="1">
                  <a:txBody>
                    <a:bodyPr/>
                    <a:lstStyle/>
                    <a:p>
                      <a:endParaRPr lang="en-US" sz="1400"/>
                    </a:p>
                  </a:txBody>
                  <a:tcPr/>
                </a:tc>
                <a:tc>
                  <a:txBody>
                    <a:bodyPr/>
                    <a:lstStyle/>
                    <a:p>
                      <a:r>
                        <a:rPr lang="en-US" sz="1400" b="1"/>
                        <a:t>Reserve Deterioration</a:t>
                      </a:r>
                    </a:p>
                  </a:txBody>
                  <a:tcPr/>
                </a:tc>
                <a:tc>
                  <a:txBody>
                    <a:bodyPr/>
                    <a:lstStyle/>
                    <a:p>
                      <a:r>
                        <a:rPr lang="en-US" sz="1200"/>
                        <a:t>Social and economic inflation pushes loss trends significantly above rates leading to reserve catchup similar to early 2000s.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0B4BFF"/>
                          </a:solidFill>
                        </a:rPr>
                        <a:t>●●●</a:t>
                      </a:r>
                      <a:endParaRPr lang="en-US" sz="1200">
                        <a:latin typeface="+mj-lt"/>
                      </a:endParaRPr>
                    </a:p>
                  </a:txBody>
                  <a:tcPr anchor="ctr"/>
                </a:tc>
                <a:tc>
                  <a:txBody>
                    <a:bodyPr/>
                    <a:lstStyle/>
                    <a:p>
                      <a:r>
                        <a:rPr lang="en-US" sz="1200"/>
                        <a:t>Trends in Commercial auto, Excess Liability -- AY 2023-2025 picks revised. Workers’ compensation reserve releases thinning</a:t>
                      </a:r>
                    </a:p>
                  </a:txBody>
                  <a:tcPr/>
                </a:tc>
                <a:extLst>
                  <a:ext uri="{0D108BD9-81ED-4DB2-BD59-A6C34878D82A}">
                    <a16:rowId xmlns:a16="http://schemas.microsoft.com/office/drawing/2014/main" val="3117918534"/>
                  </a:ext>
                </a:extLst>
              </a:tr>
              <a:tr h="801298">
                <a:tc vMerge="1">
                  <a:txBody>
                    <a:bodyPr/>
                    <a:lstStyle/>
                    <a:p>
                      <a:endParaRPr lang="en-US" sz="1400"/>
                    </a:p>
                  </a:txBody>
                  <a:tcPr/>
                </a:tc>
                <a:tc>
                  <a:txBody>
                    <a:bodyPr/>
                    <a:lstStyle/>
                    <a:p>
                      <a:r>
                        <a:rPr lang="en-US" sz="1400" b="1"/>
                        <a:t>Macro / Geopolitical shock</a:t>
                      </a:r>
                    </a:p>
                  </a:txBody>
                  <a:tcPr/>
                </a:tc>
                <a:tc>
                  <a:txBody>
                    <a:bodyPr/>
                    <a:lstStyle/>
                    <a:p>
                      <a:r>
                        <a:rPr lang="en-US" sz="1200"/>
                        <a:t>Damages the asset side and raises the price of new capital</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0B4BFF"/>
                          </a:solidFill>
                        </a:rPr>
                        <a:t>●●</a:t>
                      </a:r>
                      <a:r>
                        <a:rPr lang="en-US" sz="1200">
                          <a:solidFill>
                            <a:schemeClr val="bg2"/>
                          </a:solidFill>
                        </a:rPr>
                        <a:t>●</a:t>
                      </a:r>
                      <a:endParaRPr lang="en-US" sz="1100">
                        <a:solidFill>
                          <a:schemeClr val="bg2"/>
                        </a:solidFill>
                      </a:endParaRPr>
                    </a:p>
                  </a:txBody>
                  <a:tcPr anchor="ctr"/>
                </a:tc>
                <a:tc>
                  <a:txBody>
                    <a:bodyPr/>
                    <a:lstStyle/>
                    <a:p>
                      <a:r>
                        <a:rPr lang="en-US" sz="1200"/>
                        <a:t>Credit spreads, unrealized bond losses, specialty and political violence losses</a:t>
                      </a:r>
                    </a:p>
                  </a:txBody>
                  <a:tcPr/>
                </a:tc>
                <a:extLst>
                  <a:ext uri="{0D108BD9-81ED-4DB2-BD59-A6C34878D82A}">
                    <a16:rowId xmlns:a16="http://schemas.microsoft.com/office/drawing/2014/main" val="2905815672"/>
                  </a:ext>
                </a:extLst>
              </a:tr>
              <a:tr h="801298">
                <a:tc vMerge="1">
                  <a:txBody>
                    <a:bodyPr/>
                    <a:lstStyle/>
                    <a:p>
                      <a:endParaRPr lang="en-US" sz="1400"/>
                    </a:p>
                  </a:txBody>
                  <a:tcPr/>
                </a:tc>
                <a:tc>
                  <a:txBody>
                    <a:bodyPr/>
                    <a:lstStyle/>
                    <a:p>
                      <a:r>
                        <a:rPr lang="en-US" sz="1400" b="1"/>
                        <a:t>Combination / Black Swan</a:t>
                      </a:r>
                    </a:p>
                  </a:txBody>
                  <a:tcPr/>
                </a:tc>
                <a:tc>
                  <a:txBody>
                    <a:bodyPr/>
                    <a:lstStyle/>
                    <a:p>
                      <a:r>
                        <a:rPr lang="en-US" sz="1200"/>
                        <a:t>More than one risk coming to pass or unmodeled risk</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0B4BFF"/>
                          </a:solidFill>
                        </a:rPr>
                        <a:t>●</a:t>
                      </a:r>
                      <a:r>
                        <a:rPr lang="en-US" sz="1200">
                          <a:solidFill>
                            <a:schemeClr val="bg2"/>
                          </a:solidFill>
                        </a:rPr>
                        <a:t>●●</a:t>
                      </a:r>
                      <a:endParaRPr lang="en-US" sz="1100">
                        <a:solidFill>
                          <a:schemeClr val="bg2"/>
                        </a:solidFill>
                      </a:endParaRPr>
                    </a:p>
                  </a:txBody>
                  <a:tcPr anchor="ctr"/>
                </a:tc>
                <a:tc>
                  <a:txBody>
                    <a:bodyPr/>
                    <a:lstStyle/>
                    <a:p>
                      <a:r>
                        <a:rPr lang="en-US" sz="1200"/>
                        <a:t>Events affecting both sides of the balance sheet can cause massive loss</a:t>
                      </a:r>
                    </a:p>
                  </a:txBody>
                  <a:tcPr/>
                </a:tc>
                <a:extLst>
                  <a:ext uri="{0D108BD9-81ED-4DB2-BD59-A6C34878D82A}">
                    <a16:rowId xmlns:a16="http://schemas.microsoft.com/office/drawing/2014/main" val="3945052799"/>
                  </a:ext>
                </a:extLst>
              </a:tr>
              <a:tr h="801298">
                <a:tc rowSpan="2">
                  <a:txBody>
                    <a:bodyPr/>
                    <a:lstStyle/>
                    <a:p>
                      <a:pPr algn="ctr"/>
                      <a:r>
                        <a:rPr lang="en-US" sz="1400">
                          <a:solidFill>
                            <a:schemeClr val="bg1"/>
                          </a:solidFill>
                          <a:latin typeface="+mj-lt"/>
                        </a:rPr>
                        <a:t>Condition</a:t>
                      </a:r>
                    </a:p>
                  </a:txBody>
                  <a:tcPr vert="vert270" anchor="ctr">
                    <a:solidFill>
                      <a:srgbClr val="C00000"/>
                    </a:solidFill>
                  </a:tcPr>
                </a:tc>
                <a:tc>
                  <a:txBody>
                    <a:bodyPr/>
                    <a:lstStyle/>
                    <a:p>
                      <a:r>
                        <a:rPr lang="en-US" sz="1400" b="1"/>
                        <a:t>Terms &amp; Conditions Drift</a:t>
                      </a:r>
                    </a:p>
                  </a:txBody>
                  <a:tcPr>
                    <a:solidFill>
                      <a:schemeClr val="tx2">
                        <a:lumMod val="20000"/>
                        <a:lumOff val="80000"/>
                      </a:schemeClr>
                    </a:solidFill>
                  </a:tcPr>
                </a:tc>
                <a:tc>
                  <a:txBody>
                    <a:bodyPr/>
                    <a:lstStyle/>
                    <a:p>
                      <a:r>
                        <a:rPr lang="en-US" sz="1200"/>
                        <a:t>Decides how much loss reinsurers take. Lower attachments points make reinsurers vulnerable to severity of frequency as well</a:t>
                      </a:r>
                    </a:p>
                  </a:txBody>
                  <a:tcPr>
                    <a:solidFill>
                      <a:schemeClr val="tx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0B4BFF"/>
                          </a:solidFill>
                        </a:rPr>
                        <a:t>●●</a:t>
                      </a:r>
                      <a:r>
                        <a:rPr lang="en-US" sz="1200">
                          <a:solidFill>
                            <a:schemeClr val="bg2"/>
                          </a:solidFill>
                        </a:rPr>
                        <a:t>●</a:t>
                      </a:r>
                      <a:endParaRPr lang="en-US" sz="1100">
                        <a:solidFill>
                          <a:schemeClr val="bg2"/>
                        </a:solidFill>
                      </a:endParaRPr>
                    </a:p>
                    <a:p>
                      <a:pPr algn="ctr"/>
                      <a:endParaRPr lang="en-US" sz="1200"/>
                    </a:p>
                    <a:p>
                      <a:pPr algn="ctr"/>
                      <a:r>
                        <a:rPr lang="en-US" sz="1200" kern="1200">
                          <a:solidFill>
                            <a:schemeClr val="dk1"/>
                          </a:solidFill>
                          <a:latin typeface="+mj-lt"/>
                          <a:ea typeface="+mn-ea"/>
                          <a:cs typeface="+mn-cs"/>
                        </a:rPr>
                        <a:t>Amplifier</a:t>
                      </a:r>
                    </a:p>
                  </a:txBody>
                  <a:tcPr>
                    <a:solidFill>
                      <a:schemeClr val="tx2">
                        <a:lumMod val="20000"/>
                        <a:lumOff val="80000"/>
                      </a:schemeClr>
                    </a:solidFill>
                  </a:tcPr>
                </a:tc>
                <a:tc>
                  <a:txBody>
                    <a:bodyPr/>
                    <a:lstStyle/>
                    <a:p>
                      <a:r>
                        <a:rPr lang="en-US" sz="1200"/>
                        <a:t>Attachments falling, aggregate and frequency covers returning</a:t>
                      </a:r>
                    </a:p>
                  </a:txBody>
                  <a:tcPr>
                    <a:solidFill>
                      <a:schemeClr val="tx2">
                        <a:lumMod val="20000"/>
                        <a:lumOff val="80000"/>
                      </a:schemeClr>
                    </a:solidFill>
                  </a:tcPr>
                </a:tc>
                <a:extLst>
                  <a:ext uri="{0D108BD9-81ED-4DB2-BD59-A6C34878D82A}">
                    <a16:rowId xmlns:a16="http://schemas.microsoft.com/office/drawing/2014/main" val="1320610662"/>
                  </a:ext>
                </a:extLst>
              </a:tr>
              <a:tr h="801298">
                <a:tc vMerge="1">
                  <a:txBody>
                    <a:bodyPr/>
                    <a:lstStyle/>
                    <a:p>
                      <a:endParaRPr lang="en-US" sz="1400"/>
                    </a:p>
                  </a:txBody>
                  <a:tcPr/>
                </a:tc>
                <a:tc>
                  <a:txBody>
                    <a:bodyPr/>
                    <a:lstStyle/>
                    <a:p>
                      <a:r>
                        <a:rPr lang="en-US" sz="1400" b="1"/>
                        <a:t>Capital is Scarce</a:t>
                      </a:r>
                    </a:p>
                  </a:txBody>
                  <a:tcPr>
                    <a:solidFill>
                      <a:schemeClr val="tx2">
                        <a:lumMod val="20000"/>
                        <a:lumOff val="80000"/>
                      </a:schemeClr>
                    </a:solidFill>
                  </a:tcPr>
                </a:tc>
                <a:tc>
                  <a:txBody>
                    <a:bodyPr/>
                    <a:lstStyle/>
                    <a:p>
                      <a:r>
                        <a:rPr lang="en-US" sz="1200"/>
                        <a:t>Speed of replenishment (through earnings or new capital) sets the depth of correction.</a:t>
                      </a:r>
                    </a:p>
                  </a:txBody>
                  <a:tcPr>
                    <a:solidFill>
                      <a:schemeClr val="tx2">
                        <a:lumMod val="20000"/>
                        <a:lumOff val="8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a:solidFill>
                            <a:srgbClr val="0B4BFF"/>
                          </a:solidFill>
                        </a:rPr>
                        <a:t>●</a:t>
                      </a:r>
                      <a:r>
                        <a:rPr lang="en-US" sz="1200">
                          <a:solidFill>
                            <a:schemeClr val="bg2"/>
                          </a:solidFill>
                        </a:rPr>
                        <a:t>●●</a:t>
                      </a:r>
                      <a:endParaRPr lang="en-US" sz="1100">
                        <a:solidFill>
                          <a:schemeClr val="bg2"/>
                        </a:solidFill>
                      </a:endParaRPr>
                    </a:p>
                    <a:p>
                      <a:pPr algn="ctr"/>
                      <a:endParaRPr lang="en-US" sz="1200"/>
                    </a:p>
                    <a:p>
                      <a:pPr algn="ctr"/>
                      <a:r>
                        <a:rPr lang="en-US" sz="1200" kern="1200">
                          <a:solidFill>
                            <a:schemeClr val="dk1"/>
                          </a:solidFill>
                          <a:latin typeface="+mj-lt"/>
                          <a:ea typeface="+mn-ea"/>
                          <a:cs typeface="+mn-cs"/>
                        </a:rPr>
                        <a:t>Decisive</a:t>
                      </a:r>
                    </a:p>
                  </a:txBody>
                  <a:tcPr>
                    <a:solidFill>
                      <a:schemeClr val="tx2">
                        <a:lumMod val="20000"/>
                        <a:lumOff val="80000"/>
                      </a:schemeClr>
                    </a:solidFill>
                  </a:tcPr>
                </a:tc>
                <a:tc>
                  <a:txBody>
                    <a:bodyPr/>
                    <a:lstStyle/>
                    <a:p>
                      <a:r>
                        <a:rPr lang="en-US" sz="1200"/>
                        <a:t>Cat bond spreads, redemptions, opportunities to deploy capital abound outside of insurance</a:t>
                      </a:r>
                    </a:p>
                  </a:txBody>
                  <a:tcPr>
                    <a:solidFill>
                      <a:schemeClr val="tx2">
                        <a:lumMod val="20000"/>
                        <a:lumOff val="80000"/>
                      </a:schemeClr>
                    </a:solidFill>
                  </a:tcPr>
                </a:tc>
                <a:extLst>
                  <a:ext uri="{0D108BD9-81ED-4DB2-BD59-A6C34878D82A}">
                    <a16:rowId xmlns:a16="http://schemas.microsoft.com/office/drawing/2014/main" val="3159307863"/>
                  </a:ext>
                </a:extLst>
              </a:tr>
            </a:tbl>
          </a:graphicData>
        </a:graphic>
      </p:graphicFrame>
    </p:spTree>
    <p:extLst>
      <p:ext uri="{BB962C8B-B14F-4D97-AF65-F5344CB8AC3E}">
        <p14:creationId xmlns:p14="http://schemas.microsoft.com/office/powerpoint/2010/main" val="3626522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7D4B1-074E-C2B0-98BB-8EB41F7191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F6F112-2E2F-0CAD-EE38-2DDB06DB1298}"/>
              </a:ext>
            </a:extLst>
          </p:cNvPr>
          <p:cNvSpPr>
            <a:spLocks noGrp="1"/>
          </p:cNvSpPr>
          <p:nvPr>
            <p:ph type="title"/>
          </p:nvPr>
        </p:nvSpPr>
        <p:spPr/>
        <p:txBody>
          <a:bodyPr/>
          <a:lstStyle/>
          <a:p>
            <a:r>
              <a:rPr lang="en-US"/>
              <a:t>Strong Fundamentals for Reinsurers</a:t>
            </a:r>
          </a:p>
        </p:txBody>
      </p:sp>
      <p:sp>
        <p:nvSpPr>
          <p:cNvPr id="3" name="Text Placeholder 2">
            <a:extLst>
              <a:ext uri="{FF2B5EF4-FFF2-40B4-BE49-F238E27FC236}">
                <a16:creationId xmlns:a16="http://schemas.microsoft.com/office/drawing/2014/main" id="{6BDEA524-5469-1414-C795-A3B56B96ABD4}"/>
              </a:ext>
            </a:extLst>
          </p:cNvPr>
          <p:cNvSpPr>
            <a:spLocks noGrp="1"/>
          </p:cNvSpPr>
          <p:nvPr>
            <p:ph type="body" sz="quarter" idx="12"/>
          </p:nvPr>
        </p:nvSpPr>
        <p:spPr/>
        <p:txBody>
          <a:bodyPr/>
          <a:lstStyle/>
          <a:p>
            <a:r>
              <a:rPr lang="en-US"/>
              <a:t>Significant Improvement in Underlying Conditions Continuing in 2026</a:t>
            </a:r>
          </a:p>
        </p:txBody>
      </p:sp>
      <p:sp>
        <p:nvSpPr>
          <p:cNvPr id="5" name="TextBox 4">
            <a:extLst>
              <a:ext uri="{FF2B5EF4-FFF2-40B4-BE49-F238E27FC236}">
                <a16:creationId xmlns:a16="http://schemas.microsoft.com/office/drawing/2014/main" id="{3CCDA3D9-85A6-83ED-42CF-CC5EFF9C03CE}"/>
              </a:ext>
            </a:extLst>
          </p:cNvPr>
          <p:cNvSpPr txBox="1"/>
          <p:nvPr/>
        </p:nvSpPr>
        <p:spPr>
          <a:xfrm>
            <a:off x="497114" y="760186"/>
            <a:ext cx="2743200" cy="27699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C77"/>
                </a:solidFill>
                <a:effectLst/>
                <a:uLnTx/>
                <a:uFillTx/>
                <a:latin typeface="Arial" panose="020B0604020202020204"/>
                <a:ea typeface="+mn-ea"/>
                <a:cs typeface="+mn-cs"/>
              </a:rPr>
              <a:t> </a:t>
            </a:r>
            <a:endParaRPr kumimoji="0" lang="en-US" sz="1800" b="0" i="0" u="none" strike="noStrike" kern="1200" cap="none" spc="0" normalizeH="0" baseline="0" noProof="0">
              <a:ln>
                <a:noFill/>
              </a:ln>
              <a:solidFill>
                <a:srgbClr val="202020"/>
              </a:solidFill>
              <a:effectLst/>
              <a:uLnTx/>
              <a:uFillTx/>
              <a:latin typeface="Arial" panose="020B0604020202020204"/>
              <a:ea typeface="+mn-ea"/>
              <a:cs typeface="+mn-cs"/>
            </a:endParaRPr>
          </a:p>
        </p:txBody>
      </p:sp>
      <p:sp>
        <p:nvSpPr>
          <p:cNvPr id="67" name="Rectangle 66">
            <a:extLst>
              <a:ext uri="{FF2B5EF4-FFF2-40B4-BE49-F238E27FC236}">
                <a16:creationId xmlns:a16="http://schemas.microsoft.com/office/drawing/2014/main" id="{237EA059-1583-BB0D-EE54-12C114BA34B2}"/>
              </a:ext>
            </a:extLst>
          </p:cNvPr>
          <p:cNvSpPr/>
          <p:nvPr/>
        </p:nvSpPr>
        <p:spPr>
          <a:xfrm>
            <a:off x="6231427" y="3949900"/>
            <a:ext cx="1196886" cy="22729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8" name="Rectangle 67">
            <a:extLst>
              <a:ext uri="{FF2B5EF4-FFF2-40B4-BE49-F238E27FC236}">
                <a16:creationId xmlns:a16="http://schemas.microsoft.com/office/drawing/2014/main" id="{41A021F5-692C-FE79-DAD4-505A813019A6}"/>
              </a:ext>
            </a:extLst>
          </p:cNvPr>
          <p:cNvSpPr/>
          <p:nvPr/>
        </p:nvSpPr>
        <p:spPr>
          <a:xfrm>
            <a:off x="4766938" y="3949900"/>
            <a:ext cx="1196886" cy="227298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9" name="Rectangle 68">
            <a:extLst>
              <a:ext uri="{FF2B5EF4-FFF2-40B4-BE49-F238E27FC236}">
                <a16:creationId xmlns:a16="http://schemas.microsoft.com/office/drawing/2014/main" id="{B45B3548-2AA2-1EB0-FFB0-02C070610000}"/>
              </a:ext>
            </a:extLst>
          </p:cNvPr>
          <p:cNvSpPr/>
          <p:nvPr/>
        </p:nvSpPr>
        <p:spPr>
          <a:xfrm>
            <a:off x="6231427" y="1312321"/>
            <a:ext cx="1196886" cy="24481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Rectangle 69">
            <a:extLst>
              <a:ext uri="{FF2B5EF4-FFF2-40B4-BE49-F238E27FC236}">
                <a16:creationId xmlns:a16="http://schemas.microsoft.com/office/drawing/2014/main" id="{C2DD2FFD-7BBC-C949-68B9-F60EF40C80BD}"/>
              </a:ext>
            </a:extLst>
          </p:cNvPr>
          <p:cNvSpPr/>
          <p:nvPr/>
        </p:nvSpPr>
        <p:spPr>
          <a:xfrm>
            <a:off x="4766938" y="1312321"/>
            <a:ext cx="1196886" cy="24481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71" name="Straight Connector 70">
            <a:extLst>
              <a:ext uri="{FF2B5EF4-FFF2-40B4-BE49-F238E27FC236}">
                <a16:creationId xmlns:a16="http://schemas.microsoft.com/office/drawing/2014/main" id="{73379E99-A87B-66E8-5DC9-C98EE779E7A2}"/>
              </a:ext>
            </a:extLst>
          </p:cNvPr>
          <p:cNvCxnSpPr/>
          <p:nvPr/>
        </p:nvCxnSpPr>
        <p:spPr bwMode="auto">
          <a:xfrm flipV="1">
            <a:off x="6097626" y="1312321"/>
            <a:ext cx="0" cy="4910560"/>
          </a:xfrm>
          <a:prstGeom prst="line">
            <a:avLst/>
          </a:prstGeom>
          <a:noFill/>
          <a:ln w="19050" cap="flat" cmpd="sng" algn="ctr">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2" name="Straight Connector 71">
            <a:extLst>
              <a:ext uri="{FF2B5EF4-FFF2-40B4-BE49-F238E27FC236}">
                <a16:creationId xmlns:a16="http://schemas.microsoft.com/office/drawing/2014/main" id="{8B419D9A-3EBF-7C99-CD5A-AC6C857C4D58}"/>
              </a:ext>
            </a:extLst>
          </p:cNvPr>
          <p:cNvCxnSpPr/>
          <p:nvPr/>
        </p:nvCxnSpPr>
        <p:spPr bwMode="auto">
          <a:xfrm flipH="1">
            <a:off x="493107" y="3849886"/>
            <a:ext cx="11217693" cy="0"/>
          </a:xfrm>
          <a:prstGeom prst="line">
            <a:avLst/>
          </a:prstGeom>
          <a:noFill/>
          <a:ln w="19050" cap="flat" cmpd="sng" algn="ctr">
            <a:solidFill>
              <a:schemeClr val="bg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3" name="TextBox 72">
            <a:extLst>
              <a:ext uri="{FF2B5EF4-FFF2-40B4-BE49-F238E27FC236}">
                <a16:creationId xmlns:a16="http://schemas.microsoft.com/office/drawing/2014/main" id="{09966500-5FAC-0849-0FDA-6009DE94A5B9}"/>
              </a:ext>
            </a:extLst>
          </p:cNvPr>
          <p:cNvSpPr txBox="1"/>
          <p:nvPr/>
        </p:nvSpPr>
        <p:spPr>
          <a:xfrm>
            <a:off x="496415" y="4312657"/>
            <a:ext cx="4042968" cy="1192634"/>
          </a:xfrm>
          <a:prstGeom prst="rect">
            <a:avLst/>
          </a:prstGeom>
          <a:noFill/>
        </p:spPr>
        <p:txBody>
          <a:bodyPr wrap="square" lIns="0" tIns="0" rIns="0" bIns="0" rtlCol="0" anchor="t">
            <a:spAutoFit/>
          </a:bodyPr>
          <a:lstStyle>
            <a:defPPr>
              <a:defRPr lang="en-US"/>
            </a:defPPr>
            <a:lvl1pPr marL="342900" indent="-182880" algn="l">
              <a:spcAft>
                <a:spcPts val="600"/>
              </a:spcAft>
              <a:buFont typeface="Arial" panose="020B0604020202020204" pitchFamily="34" charset="0"/>
              <a:buChar char="•"/>
              <a:defRPr sz="1600">
                <a:solidFill>
                  <a:srgbClr val="000000"/>
                </a:solidFill>
              </a:defRPr>
            </a:lvl1pPr>
          </a:lstStyle>
          <a:p>
            <a:pPr marL="137160" indent="-137160">
              <a:spcAft>
                <a:spcPts val="300"/>
              </a:spcAft>
              <a:defRPr/>
            </a:pPr>
            <a:r>
              <a:rPr lang="en-US" sz="1000">
                <a:solidFill>
                  <a:schemeClr val="tx1"/>
                </a:solidFill>
                <a:latin typeface="Arial" panose="020B0604020202020204"/>
              </a:rPr>
              <a:t>Strong earnings and increasing capital levels have resulted in abundant capacity, which in turn has led to declining pricing</a:t>
            </a:r>
          </a:p>
          <a:p>
            <a:pPr marL="137160" indent="-137160">
              <a:spcAft>
                <a:spcPts val="300"/>
              </a:spcAft>
              <a:buClr>
                <a:schemeClr val="tx1"/>
              </a:buClr>
              <a:defRPr/>
            </a:pP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Primary insurers’ retention levels </a:t>
            </a:r>
            <a:r>
              <a:rPr lang="en-US" sz="1000">
                <a:solidFill>
                  <a:schemeClr val="tx1"/>
                </a:solidFill>
                <a:latin typeface="Arial" panose="020B0604020202020204"/>
              </a:rPr>
              <a:t>remain at elevated</a:t>
            </a:r>
            <a:br>
              <a:rPr lang="en-US" sz="1000">
                <a:solidFill>
                  <a:schemeClr val="tx1"/>
                </a:solidFill>
                <a:latin typeface="Arial" panose="020B0604020202020204"/>
              </a:rPr>
            </a:br>
            <a:r>
              <a:rPr lang="en-US" sz="1000">
                <a:solidFill>
                  <a:schemeClr val="tx1"/>
                </a:solidFill>
                <a:latin typeface="Arial" panose="020B0604020202020204"/>
              </a:rPr>
              <a:t>levels</a:t>
            </a:r>
            <a:endParaRPr lang="en-US" sz="1000" i="0" u="none" strike="noStrike" kern="1200" cap="none" spc="0" normalizeH="0" baseline="0" noProof="0">
              <a:ln>
                <a:noFill/>
              </a:ln>
              <a:solidFill>
                <a:schemeClr val="tx1"/>
              </a:solidFill>
              <a:effectLst/>
              <a:uLnTx/>
              <a:uFillTx/>
              <a:latin typeface="Arial" panose="020B0604020202020204"/>
              <a:cs typeface="Arial"/>
            </a:endParaRPr>
          </a:p>
          <a:p>
            <a:pPr marL="137160" marR="0" lvl="0" indent="-137160" algn="l" defTabSz="4572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000">
                <a:solidFill>
                  <a:schemeClr val="tx1"/>
                </a:solidFill>
                <a:latin typeface="Arial" panose="020B0604020202020204"/>
              </a:rPr>
              <a:t>Retrocessional</a:t>
            </a:r>
            <a:r>
              <a:rPr kumimoji="0" lang="en-US" sz="1000" b="0" i="0" u="none" strike="noStrike" kern="1200" cap="none" spc="0" normalizeH="0" baseline="0" noProof="0">
                <a:ln>
                  <a:noFill/>
                </a:ln>
                <a:solidFill>
                  <a:schemeClr val="tx1"/>
                </a:solidFill>
                <a:effectLst/>
                <a:uLnTx/>
                <a:uFillTx/>
                <a:latin typeface="Arial" panose="020B0604020202020204"/>
                <a:ea typeface="+mn-ea"/>
                <a:cs typeface="+mn-cs"/>
              </a:rPr>
              <a:t> capacity remains available in all products, albeit</a:t>
            </a:r>
            <a:br>
              <a:rPr lang="en-US" sz="1000" b="0" i="0" u="none" strike="noStrike" kern="1200" cap="none" spc="0" normalizeH="0" baseline="0" noProof="0">
                <a:ln>
                  <a:noFill/>
                </a:ln>
                <a:effectLst/>
                <a:uLnTx/>
                <a:uFillTx/>
                <a:latin typeface="Arial" panose="020B0604020202020204"/>
              </a:rPr>
            </a:br>
            <a:r>
              <a:rPr kumimoji="0" lang="en-US" sz="1000" b="0" i="0" u="none" strike="noStrike" kern="1200" cap="none" spc="0" normalizeH="0" baseline="0" noProof="0">
                <a:ln>
                  <a:noFill/>
                </a:ln>
                <a:solidFill>
                  <a:schemeClr val="tx1"/>
                </a:solidFill>
                <a:effectLst/>
                <a:uLnTx/>
                <a:uFillTx/>
                <a:latin typeface="Arial" panose="020B0604020202020204"/>
                <a:ea typeface="+mn-ea"/>
                <a:cs typeface="+mn-cs"/>
              </a:rPr>
              <a:t>at increased cost and with more scrutiny around covered territories and attachment points</a:t>
            </a:r>
            <a:endParaRPr kumimoji="0" lang="en-US" sz="1000" b="0" i="0" u="none" strike="noStrike" kern="1200" cap="none" spc="0" normalizeH="0" baseline="0" noProof="0">
              <a:ln>
                <a:noFill/>
              </a:ln>
              <a:solidFill>
                <a:schemeClr val="tx1"/>
              </a:solidFill>
              <a:effectLst/>
              <a:uLnTx/>
              <a:uFillTx/>
              <a:latin typeface="Arial" panose="020B0604020202020204"/>
              <a:ea typeface="+mn-ea"/>
              <a:cs typeface="Arial"/>
            </a:endParaRPr>
          </a:p>
        </p:txBody>
      </p:sp>
      <p:sp>
        <p:nvSpPr>
          <p:cNvPr id="74" name="TextBox 73">
            <a:extLst>
              <a:ext uri="{FF2B5EF4-FFF2-40B4-BE49-F238E27FC236}">
                <a16:creationId xmlns:a16="http://schemas.microsoft.com/office/drawing/2014/main" id="{816A50FF-2A07-E2E6-2924-F6BCAC348EB3}"/>
              </a:ext>
            </a:extLst>
          </p:cNvPr>
          <p:cNvSpPr txBox="1"/>
          <p:nvPr/>
        </p:nvSpPr>
        <p:spPr>
          <a:xfrm>
            <a:off x="496415" y="1645685"/>
            <a:ext cx="3922298" cy="1346522"/>
          </a:xfrm>
          <a:prstGeom prst="rect">
            <a:avLst/>
          </a:prstGeom>
          <a:noFill/>
        </p:spPr>
        <p:txBody>
          <a:bodyPr wrap="square" lIns="0" tIns="0" rIns="0" bIns="0" rtlCol="0" anchor="t">
            <a:spAutoFit/>
          </a:bodyPr>
          <a:lstStyle/>
          <a:p>
            <a:pPr marL="137160" indent="-137160">
              <a:spcAft>
                <a:spcPts val="300"/>
              </a:spcAft>
              <a:buFont typeface="Arial" panose="020B0604020202020204" pitchFamily="34" charset="0"/>
              <a:buChar char="•"/>
              <a:defRPr/>
            </a:pPr>
            <a:r>
              <a:rPr kumimoji="0" lang="en-US" sz="1000" b="0" i="0" u="none" strike="noStrike" kern="1200" cap="none" spc="0" normalizeH="0" baseline="0" noProof="0">
                <a:ln>
                  <a:noFill/>
                </a:ln>
                <a:effectLst/>
                <a:uLnTx/>
                <a:uFillTx/>
                <a:latin typeface="Arial" panose="020B0604020202020204"/>
                <a:ea typeface="+mn-ea"/>
                <a:cs typeface="+mn-cs"/>
              </a:rPr>
              <a:t>Reinsurance capital </a:t>
            </a:r>
            <a:r>
              <a:rPr lang="en-US" sz="1000">
                <a:latin typeface="Arial" panose="020B0604020202020204"/>
              </a:rPr>
              <a:t>growth continues, with manageable cat losses, strong UW, </a:t>
            </a:r>
            <a:r>
              <a:rPr kumimoji="0" lang="en-US" sz="1000" b="0" i="0" u="none" strike="noStrike" kern="1200" cap="none" spc="0" normalizeH="0" baseline="0" noProof="0">
                <a:ln>
                  <a:noFill/>
                </a:ln>
                <a:effectLst/>
                <a:uLnTx/>
                <a:uFillTx/>
                <a:latin typeface="Arial" panose="020B0604020202020204"/>
                <a:ea typeface="+mn-ea"/>
                <a:cs typeface="+mn-cs"/>
              </a:rPr>
              <a:t>and </a:t>
            </a:r>
            <a:r>
              <a:rPr lang="en-US" sz="1000">
                <a:latin typeface="Arial" panose="020B0604020202020204"/>
              </a:rPr>
              <a:t>investment returns</a:t>
            </a:r>
            <a:endParaRPr lang="en-US" sz="1000" b="0" i="0" u="none" strike="noStrike" kern="1200" cap="none" spc="0" normalizeH="0" baseline="0" noProof="0">
              <a:ln>
                <a:noFill/>
              </a:ln>
              <a:effectLst/>
              <a:uLnTx/>
              <a:uFillTx/>
              <a:latin typeface="Arial" panose="020B0604020202020204"/>
              <a:cs typeface="Arial"/>
            </a:endParaRPr>
          </a:p>
          <a:p>
            <a:pPr marL="411480" lvl="1" indent="-182880">
              <a:spcAft>
                <a:spcPts val="300"/>
              </a:spcAft>
              <a:buClr>
                <a:schemeClr val="tx1"/>
              </a:buClr>
              <a:buFont typeface="Arial" panose="020B0604020202020204" pitchFamily="34" charset="0"/>
              <a:buChar char="‒"/>
              <a:defRPr/>
            </a:pPr>
            <a:r>
              <a:rPr lang="en-US" sz="1000" b="1">
                <a:latin typeface="Arial" panose="020B0604020202020204"/>
              </a:rPr>
              <a:t>HY 2026 </a:t>
            </a:r>
            <a:r>
              <a:rPr kumimoji="0" lang="en-US" sz="1000" b="1" i="0" u="none" strike="noStrike" kern="1200" cap="none" spc="0" normalizeH="0" baseline="0" noProof="0">
                <a:ln>
                  <a:noFill/>
                </a:ln>
                <a:effectLst/>
                <a:uLnTx/>
                <a:uFillTx/>
                <a:latin typeface="Arial" panose="020B0604020202020204"/>
                <a:ea typeface="+mn-ea"/>
                <a:cs typeface="+mn-cs"/>
              </a:rPr>
              <a:t>earnings releases reported </a:t>
            </a:r>
            <a:r>
              <a:rPr lang="en-US" sz="1000" b="1">
                <a:latin typeface="Arial" panose="020B0604020202020204"/>
              </a:rPr>
              <a:t>continued capital</a:t>
            </a:r>
            <a:r>
              <a:rPr kumimoji="0" lang="en-US" sz="1000" b="1" i="0" u="none" strike="noStrike" kern="1200" cap="none" spc="0" normalizeH="0" baseline="0" noProof="0">
                <a:ln>
                  <a:noFill/>
                </a:ln>
                <a:effectLst/>
                <a:uLnTx/>
                <a:uFillTx/>
                <a:latin typeface="Arial" panose="020B0604020202020204"/>
                <a:ea typeface="+mn-ea"/>
                <a:cs typeface="+mn-cs"/>
              </a:rPr>
              <a:t> </a:t>
            </a:r>
            <a:r>
              <a:rPr lang="en-US" sz="1000" b="1">
                <a:latin typeface="Arial" panose="020B0604020202020204"/>
              </a:rPr>
              <a:t>growth while capital requirements reduce; boosting excess</a:t>
            </a:r>
            <a:endParaRPr lang="en-US" sz="1000" i="0" u="none" strike="noStrike" kern="1200" cap="none" spc="0" normalizeH="0" baseline="0" noProof="0">
              <a:ln>
                <a:noFill/>
              </a:ln>
              <a:effectLst/>
              <a:uLnTx/>
              <a:uFillTx/>
              <a:latin typeface="Arial" panose="020B0604020202020204"/>
              <a:cs typeface="Arial"/>
            </a:endParaRPr>
          </a:p>
          <a:p>
            <a:pPr marL="137160" indent="-137160">
              <a:spcAft>
                <a:spcPts val="300"/>
              </a:spcAft>
              <a:buClr>
                <a:schemeClr val="tx1"/>
              </a:buClr>
              <a:buFont typeface="Arial" panose="020B0604020202020204" pitchFamily="34" charset="0"/>
              <a:buChar char="•"/>
              <a:defRPr/>
            </a:pPr>
            <a:r>
              <a:rPr lang="en-US" sz="1000" b="1">
                <a:latin typeface="Arial" panose="020B0604020202020204"/>
              </a:rPr>
              <a:t>Rating agency &amp; solvency</a:t>
            </a:r>
            <a:r>
              <a:rPr kumimoji="0" lang="en-US" sz="1000" b="1" i="0" u="none" strike="noStrike" kern="1200" cap="none" spc="0" normalizeH="0" baseline="0" noProof="0">
                <a:ln>
                  <a:noFill/>
                </a:ln>
                <a:effectLst/>
                <a:uLnTx/>
                <a:uFillTx/>
                <a:latin typeface="Arial" panose="020B0604020202020204"/>
                <a:ea typeface="+mn-ea"/>
                <a:cs typeface="+mn-cs"/>
              </a:rPr>
              <a:t> ratios indicate that capital is</a:t>
            </a:r>
            <a:br>
              <a:rPr lang="en-US" sz="1000" b="1" i="0" u="none" strike="noStrike" kern="1200" cap="none" spc="0" normalizeH="0" baseline="0" noProof="0">
                <a:ln>
                  <a:noFill/>
                </a:ln>
                <a:effectLst/>
                <a:uLnTx/>
                <a:uFillTx/>
                <a:latin typeface="Arial" panose="020B0604020202020204"/>
              </a:rPr>
            </a:br>
            <a:r>
              <a:rPr kumimoji="0" lang="en-US" sz="1000" b="1" i="0" u="none" strike="noStrike" kern="1200" cap="none" spc="0" normalizeH="0" baseline="0" noProof="0">
                <a:ln>
                  <a:noFill/>
                </a:ln>
                <a:effectLst/>
                <a:uLnTx/>
                <a:uFillTx/>
                <a:latin typeface="Arial" panose="020B0604020202020204"/>
                <a:ea typeface="+mn-ea"/>
                <a:cs typeface="+mn-cs"/>
              </a:rPr>
              <a:t>at record levels</a:t>
            </a:r>
            <a:endParaRPr lang="en-US" sz="1000" b="1" i="0" u="none" strike="noStrike" kern="1200" cap="none" spc="0" normalizeH="0" baseline="0" noProof="0">
              <a:ln>
                <a:noFill/>
              </a:ln>
              <a:effectLst/>
              <a:uLnTx/>
              <a:uFillTx/>
              <a:latin typeface="Arial" panose="020B0604020202020204"/>
              <a:cs typeface="Arial"/>
            </a:endParaRPr>
          </a:p>
          <a:p>
            <a:pPr marL="137160" indent="-137160">
              <a:spcAft>
                <a:spcPts val="300"/>
              </a:spcAft>
              <a:buFont typeface="Arial" panose="020B0604020202020204" pitchFamily="34" charset="0"/>
              <a:buChar char="•"/>
              <a:defRPr/>
            </a:pPr>
            <a:r>
              <a:rPr kumimoji="0" lang="en-US" sz="1000" b="0" i="0" u="none" strike="noStrike" kern="1200" cap="none" spc="0" normalizeH="0" baseline="0" noProof="0">
                <a:ln>
                  <a:noFill/>
                </a:ln>
                <a:effectLst/>
                <a:uLnTx/>
                <a:uFillTx/>
                <a:latin typeface="Arial" panose="020B0604020202020204"/>
                <a:ea typeface="+mn-ea"/>
                <a:cs typeface="+mn-cs"/>
              </a:rPr>
              <a:t>Returns </a:t>
            </a:r>
            <a:r>
              <a:rPr lang="en-US" sz="1000">
                <a:latin typeface="Arial" panose="020B0604020202020204"/>
              </a:rPr>
              <a:t>continue to </a:t>
            </a:r>
            <a:r>
              <a:rPr kumimoji="0" lang="en-US" sz="1000" b="0" i="0" u="none" strike="noStrike" kern="1200" cap="none" spc="0" normalizeH="0" baseline="0" noProof="0">
                <a:ln>
                  <a:noFill/>
                </a:ln>
                <a:effectLst/>
                <a:uLnTx/>
                <a:uFillTx/>
                <a:latin typeface="Arial" panose="020B0604020202020204"/>
                <a:ea typeface="+mn-ea"/>
                <a:cs typeface="+mn-cs"/>
              </a:rPr>
              <a:t>exceed reinsurers’ cost of capital</a:t>
            </a:r>
            <a:endParaRPr kumimoji="0" lang="en-US" sz="1000" b="1" i="0" u="none" strike="noStrike" kern="1200" cap="none" spc="0" normalizeH="0" baseline="0" noProof="0">
              <a:ln>
                <a:noFill/>
              </a:ln>
              <a:effectLst/>
              <a:uLnTx/>
              <a:uFillTx/>
              <a:latin typeface="Arial" panose="020B0604020202020204"/>
              <a:ea typeface="+mn-ea"/>
              <a:cs typeface="Arial"/>
            </a:endParaRPr>
          </a:p>
        </p:txBody>
      </p:sp>
      <p:sp>
        <p:nvSpPr>
          <p:cNvPr id="75" name="TextBox 74">
            <a:extLst>
              <a:ext uri="{FF2B5EF4-FFF2-40B4-BE49-F238E27FC236}">
                <a16:creationId xmlns:a16="http://schemas.microsoft.com/office/drawing/2014/main" id="{DCFE703A-3D60-3D1D-9A2A-405314FB3156}"/>
              </a:ext>
            </a:extLst>
          </p:cNvPr>
          <p:cNvSpPr txBox="1"/>
          <p:nvPr/>
        </p:nvSpPr>
        <p:spPr>
          <a:xfrm>
            <a:off x="7656498" y="4312657"/>
            <a:ext cx="4052901" cy="1384995"/>
          </a:xfrm>
          <a:prstGeom prst="rect">
            <a:avLst/>
          </a:prstGeom>
          <a:noFill/>
        </p:spPr>
        <p:txBody>
          <a:bodyPr wrap="square" lIns="0" tIns="0" rIns="0" bIns="0" rtlCol="0" anchor="t">
            <a:spAutoFit/>
          </a:bodyPr>
          <a:lstStyle>
            <a:defPPr>
              <a:defRPr lang="en-US"/>
            </a:defPPr>
            <a:lvl1pPr marL="342900" indent="-182880" algn="l">
              <a:spcAft>
                <a:spcPts val="600"/>
              </a:spcAft>
              <a:buFont typeface="Arial" panose="020B0604020202020204" pitchFamily="34" charset="0"/>
              <a:buChar char="•"/>
              <a:defRPr sz="1600">
                <a:solidFill>
                  <a:srgbClr val="000000"/>
                </a:solidFill>
              </a:defRPr>
            </a:lvl1pPr>
          </a:lstStyle>
          <a:p>
            <a:pPr marL="182880" marR="0" lvl="0" algn="l" defTabSz="457200" rtl="0" eaLnBrk="1" fontAlgn="auto" latinLnBrk="0" hangingPunct="1">
              <a:spcAft>
                <a:spcPts val="300"/>
              </a:spcAft>
              <a:buClr>
                <a:schemeClr val="tx1"/>
              </a:buClr>
              <a:buSzTx/>
              <a:buFont typeface="Arial" panose="020B0604020202020204" pitchFamily="34" charset="0"/>
              <a:buChar char="•"/>
              <a:tabLst/>
              <a:defRPr/>
            </a:pP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Capacity entering the market through existing carriers</a:t>
            </a:r>
            <a:endParaRPr lang="en-US" sz="1000" i="0" u="none" strike="noStrike" kern="1200" cap="none" spc="0" normalizeH="0" baseline="0" noProof="0">
              <a:ln>
                <a:noFill/>
              </a:ln>
              <a:solidFill>
                <a:schemeClr val="tx1"/>
              </a:solidFill>
              <a:effectLst/>
              <a:uLnTx/>
              <a:uFillTx/>
              <a:latin typeface="Arial" panose="020B0604020202020204"/>
              <a:cs typeface="Arial"/>
            </a:endParaRPr>
          </a:p>
          <a:p>
            <a:pPr marL="182880">
              <a:spcAft>
                <a:spcPts val="300"/>
              </a:spcAft>
              <a:buClr>
                <a:schemeClr val="tx1"/>
              </a:buClr>
              <a:defRPr/>
            </a:pP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Barriers to entry for the creation of a </a:t>
            </a:r>
            <a:r>
              <a:rPr lang="en-US" sz="1000">
                <a:solidFill>
                  <a:schemeClr val="tx1"/>
                </a:solidFill>
                <a:latin typeface="Arial" panose="020B0604020202020204"/>
              </a:rPr>
              <a:t>new traditional</a:t>
            </a:r>
            <a:br>
              <a:rPr lang="en-US" sz="1000">
                <a:latin typeface="Arial" panose="020B0604020202020204"/>
              </a:rPr>
            </a:b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reinsurer are</a:t>
            </a:r>
            <a:r>
              <a:rPr lang="en-US" sz="1000">
                <a:solidFill>
                  <a:schemeClr val="tx1"/>
                </a:solidFill>
                <a:latin typeface="Arial" panose="020B0604020202020204"/>
              </a:rPr>
              <a:t> high</a:t>
            </a:r>
            <a:endParaRPr lang="en-US" sz="1000" i="0" u="none" strike="noStrike" kern="1200" cap="none" spc="0" normalizeH="0" baseline="0" noProof="0">
              <a:ln>
                <a:noFill/>
              </a:ln>
              <a:solidFill>
                <a:schemeClr val="tx1"/>
              </a:solidFill>
              <a:effectLst/>
              <a:uLnTx/>
              <a:uFillTx/>
              <a:latin typeface="Arial" panose="020B0604020202020204"/>
              <a:cs typeface="Arial"/>
            </a:endParaRPr>
          </a:p>
          <a:p>
            <a:pPr marL="182880">
              <a:spcAft>
                <a:spcPts val="300"/>
              </a:spcAft>
              <a:buClr>
                <a:schemeClr val="tx1"/>
              </a:buClr>
              <a:defRPr/>
            </a:pP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Interest from investors in Cat Bonds and sidecars </a:t>
            </a:r>
            <a:r>
              <a:rPr lang="en-US" sz="1000">
                <a:solidFill>
                  <a:schemeClr val="tx1"/>
                </a:solidFill>
                <a:latin typeface="Arial" panose="020B0604020202020204"/>
              </a:rPr>
              <a:t>remains strong, including in casualty and cyber risks</a:t>
            </a:r>
            <a:endParaRPr lang="en-US" sz="1000" i="0" u="none" strike="noStrike" kern="1200" cap="none" spc="0" normalizeH="0" baseline="0" noProof="0">
              <a:ln>
                <a:noFill/>
              </a:ln>
              <a:solidFill>
                <a:schemeClr val="tx1"/>
              </a:solidFill>
              <a:effectLst/>
              <a:uLnTx/>
              <a:uFillTx/>
              <a:latin typeface="Arial" panose="020B0604020202020204"/>
              <a:cs typeface="Arial"/>
            </a:endParaRPr>
          </a:p>
          <a:p>
            <a:pPr marL="182880" marR="0" lvl="0" algn="l" defTabSz="457200" rtl="0" eaLnBrk="1" fontAlgn="auto" latinLnBrk="0" hangingPunct="1">
              <a:spcAft>
                <a:spcPts val="300"/>
              </a:spcAft>
              <a:buClr>
                <a:schemeClr val="tx1"/>
              </a:buClr>
              <a:buSzTx/>
              <a:buFont typeface="Arial" panose="020B0604020202020204" pitchFamily="34" charset="0"/>
              <a:buChar char="•"/>
              <a:tabLst/>
              <a:defRPr/>
            </a:pP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Inflation and an uncertain environment are pushing up demand</a:t>
            </a:r>
            <a:endParaRPr lang="en-US" sz="1000" i="0" u="none" strike="noStrike" kern="1200" cap="none" spc="0" normalizeH="0" baseline="0" noProof="0">
              <a:ln>
                <a:noFill/>
              </a:ln>
              <a:solidFill>
                <a:schemeClr val="tx1"/>
              </a:solidFill>
              <a:effectLst/>
              <a:uLnTx/>
              <a:uFillTx/>
              <a:latin typeface="Arial" panose="020B0604020202020204"/>
              <a:cs typeface="Arial"/>
            </a:endParaRPr>
          </a:p>
          <a:p>
            <a:pPr marL="182880" marR="0" lvl="0" algn="l" defTabSz="457200" rtl="0" eaLnBrk="1" fontAlgn="auto" latinLnBrk="0" hangingPunct="1">
              <a:spcAft>
                <a:spcPts val="300"/>
              </a:spcAft>
              <a:buClr>
                <a:schemeClr val="tx1"/>
              </a:buClr>
              <a:buSzTx/>
              <a:buFont typeface="Arial" panose="020B0604020202020204" pitchFamily="34" charset="0"/>
              <a:buChar char="•"/>
              <a:tabLst/>
              <a:defRPr/>
            </a:pPr>
            <a:r>
              <a:rPr kumimoji="0" lang="en-US" sz="1000" i="0" u="none" strike="noStrike" kern="1200" cap="none" spc="0" normalizeH="0" baseline="0" noProof="0">
                <a:ln>
                  <a:noFill/>
                </a:ln>
                <a:solidFill>
                  <a:schemeClr val="tx1"/>
                </a:solidFill>
                <a:effectLst/>
                <a:uLnTx/>
                <a:uFillTx/>
                <a:latin typeface="Arial" panose="020B0604020202020204"/>
                <a:ea typeface="+mn-ea"/>
                <a:cs typeface="+mn-cs"/>
              </a:rPr>
              <a:t>Debt and equity capital are more expensive currently, creating an opportunity for reinsurance solutions</a:t>
            </a:r>
            <a:endParaRPr lang="en-US" sz="1000" i="0" u="none" strike="noStrike" kern="1200" cap="none" spc="0" normalizeH="0" baseline="0" noProof="0">
              <a:ln>
                <a:noFill/>
              </a:ln>
              <a:solidFill>
                <a:schemeClr val="tx1"/>
              </a:solidFill>
              <a:effectLst/>
              <a:uLnTx/>
              <a:uFillTx/>
              <a:latin typeface="Arial" panose="020B0604020202020204"/>
              <a:cs typeface="Arial"/>
            </a:endParaRPr>
          </a:p>
        </p:txBody>
      </p:sp>
      <p:sp>
        <p:nvSpPr>
          <p:cNvPr id="76" name="TextBox 75">
            <a:extLst>
              <a:ext uri="{FF2B5EF4-FFF2-40B4-BE49-F238E27FC236}">
                <a16:creationId xmlns:a16="http://schemas.microsoft.com/office/drawing/2014/main" id="{D00CA816-7E24-084F-CB9C-900265199404}"/>
              </a:ext>
            </a:extLst>
          </p:cNvPr>
          <p:cNvSpPr txBox="1"/>
          <p:nvPr/>
        </p:nvSpPr>
        <p:spPr>
          <a:xfrm>
            <a:off x="467387" y="1317299"/>
            <a:ext cx="3238578" cy="21544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1"/>
                </a:solidFill>
                <a:effectLst/>
                <a:uLnTx/>
                <a:uFillTx/>
                <a:ea typeface="+mn-ea"/>
                <a:cs typeface="+mn-cs"/>
              </a:rPr>
              <a:t>Record Excess Capital</a:t>
            </a:r>
          </a:p>
        </p:txBody>
      </p:sp>
      <p:sp>
        <p:nvSpPr>
          <p:cNvPr id="77" name="TextBox 76">
            <a:extLst>
              <a:ext uri="{FF2B5EF4-FFF2-40B4-BE49-F238E27FC236}">
                <a16:creationId xmlns:a16="http://schemas.microsoft.com/office/drawing/2014/main" id="{D03C817B-69D5-3947-5869-7586A453EEF4}"/>
              </a:ext>
            </a:extLst>
          </p:cNvPr>
          <p:cNvSpPr txBox="1"/>
          <p:nvPr/>
        </p:nvSpPr>
        <p:spPr>
          <a:xfrm>
            <a:off x="7656499" y="3967605"/>
            <a:ext cx="1769715" cy="215444"/>
          </a:xfrm>
          <a:prstGeom prst="rect">
            <a:avLst/>
          </a:prstGeom>
          <a:noFill/>
        </p:spPr>
        <p:txBody>
          <a:bodyPr wrap="non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1"/>
                </a:solidFill>
                <a:effectLst/>
                <a:uLnTx/>
                <a:uFillTx/>
                <a:ea typeface="+mn-ea"/>
                <a:cs typeface="+mn-cs"/>
              </a:rPr>
              <a:t>Supply and Demand </a:t>
            </a:r>
          </a:p>
        </p:txBody>
      </p:sp>
      <p:sp>
        <p:nvSpPr>
          <p:cNvPr id="78" name="TextBox 77">
            <a:extLst>
              <a:ext uri="{FF2B5EF4-FFF2-40B4-BE49-F238E27FC236}">
                <a16:creationId xmlns:a16="http://schemas.microsoft.com/office/drawing/2014/main" id="{764F244B-659F-6E43-9E5C-188F68053342}"/>
              </a:ext>
            </a:extLst>
          </p:cNvPr>
          <p:cNvSpPr txBox="1"/>
          <p:nvPr/>
        </p:nvSpPr>
        <p:spPr>
          <a:xfrm>
            <a:off x="7656498" y="1317299"/>
            <a:ext cx="4075899" cy="21544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1"/>
                </a:solidFill>
                <a:effectLst/>
                <a:uLnTx/>
                <a:uFillTx/>
                <a:ea typeface="+mn-ea"/>
                <a:cs typeface="+mn-cs"/>
              </a:rPr>
              <a:t>Investment Income Rebounding</a:t>
            </a:r>
          </a:p>
        </p:txBody>
      </p:sp>
      <p:sp>
        <p:nvSpPr>
          <p:cNvPr id="79" name="TextBox 78">
            <a:extLst>
              <a:ext uri="{FF2B5EF4-FFF2-40B4-BE49-F238E27FC236}">
                <a16:creationId xmlns:a16="http://schemas.microsoft.com/office/drawing/2014/main" id="{A011638B-7E35-8817-FD33-5E52AFA755D6}"/>
              </a:ext>
            </a:extLst>
          </p:cNvPr>
          <p:cNvSpPr txBox="1"/>
          <p:nvPr/>
        </p:nvSpPr>
        <p:spPr>
          <a:xfrm>
            <a:off x="467387" y="3967605"/>
            <a:ext cx="2354812" cy="215444"/>
          </a:xfrm>
          <a:prstGeom prst="rect">
            <a:avLst/>
          </a:prstGeom>
          <a:noFill/>
        </p:spPr>
        <p:txBody>
          <a:bodyPr wrap="none" lIns="0" tIns="0" rIns="0" bIns="0" rtlCol="0" anchor="t">
            <a:spAutoFit/>
          </a:bodyPr>
          <a:lstStyle/>
          <a:p>
            <a:pPr>
              <a:defRPr/>
            </a:pPr>
            <a:r>
              <a:rPr lang="en-US" sz="1400" b="1">
                <a:solidFill>
                  <a:schemeClr val="accent1"/>
                </a:solidFill>
              </a:rPr>
              <a:t>Pricing Continues to Soften</a:t>
            </a:r>
            <a:endParaRPr kumimoji="0" lang="en-US" sz="1400" b="1" i="0" u="none" strike="noStrike" kern="1200" cap="none" spc="0" normalizeH="0" baseline="0" noProof="0">
              <a:ln>
                <a:noFill/>
              </a:ln>
              <a:solidFill>
                <a:schemeClr val="accent1"/>
              </a:solidFill>
              <a:effectLst/>
              <a:uLnTx/>
              <a:uFillTx/>
              <a:ea typeface="+mn-ea"/>
              <a:cs typeface="+mn-cs"/>
            </a:endParaRPr>
          </a:p>
        </p:txBody>
      </p:sp>
      <p:sp>
        <p:nvSpPr>
          <p:cNvPr id="83" name="TextBox 82">
            <a:extLst>
              <a:ext uri="{FF2B5EF4-FFF2-40B4-BE49-F238E27FC236}">
                <a16:creationId xmlns:a16="http://schemas.microsoft.com/office/drawing/2014/main" id="{1AEB19C9-C0E3-2811-357E-3522021E4EC9}"/>
              </a:ext>
            </a:extLst>
          </p:cNvPr>
          <p:cNvSpPr txBox="1"/>
          <p:nvPr/>
        </p:nvSpPr>
        <p:spPr>
          <a:xfrm>
            <a:off x="7656498" y="1645685"/>
            <a:ext cx="4052901" cy="1500411"/>
          </a:xfrm>
          <a:prstGeom prst="rect">
            <a:avLst/>
          </a:prstGeom>
          <a:noFill/>
        </p:spPr>
        <p:txBody>
          <a:bodyPr wrap="square" lIns="0" tIns="0" rIns="0" bIns="0" rtlCol="0" anchor="t">
            <a:spAutoFit/>
          </a:bodyPr>
          <a:lstStyle>
            <a:defPPr>
              <a:defRPr lang="en-US"/>
            </a:defPPr>
            <a:lvl1pPr marL="342900" indent="-182880" algn="l">
              <a:spcAft>
                <a:spcPts val="600"/>
              </a:spcAft>
              <a:buFont typeface="Arial" panose="020B0604020202020204" pitchFamily="34" charset="0"/>
              <a:buChar char="•"/>
              <a:defRPr sz="1600">
                <a:solidFill>
                  <a:srgbClr val="000000"/>
                </a:solidFill>
              </a:defRPr>
            </a:lvl1pPr>
          </a:lstStyle>
          <a:p>
            <a:pPr marL="137160" indent="-137160">
              <a:spcAft>
                <a:spcPts val="300"/>
              </a:spcAft>
              <a:buClr>
                <a:srgbClr val="202020"/>
              </a:buClr>
              <a:defRPr/>
            </a:pPr>
            <a:r>
              <a:rPr lang="en-US" sz="1000">
                <a:solidFill>
                  <a:schemeClr val="tx1"/>
                </a:solidFill>
                <a:latin typeface="Arial" panose="020B0604020202020204"/>
              </a:rPr>
              <a:t>Reinsurers' fixed-income portfolios are short on the yield curve,</a:t>
            </a:r>
            <a:br>
              <a:rPr lang="en-US" sz="1000">
                <a:latin typeface="Arial" panose="020B0604020202020204"/>
              </a:rPr>
            </a:br>
            <a:r>
              <a:rPr lang="en-US" sz="1000">
                <a:solidFill>
                  <a:schemeClr val="tx1"/>
                </a:solidFill>
                <a:latin typeface="Arial" panose="020B0604020202020204"/>
              </a:rPr>
              <a:t>with the majority under a five-year maturity</a:t>
            </a:r>
          </a:p>
          <a:p>
            <a:pPr marL="137160" indent="-137160">
              <a:spcAft>
                <a:spcPts val="300"/>
              </a:spcAft>
              <a:buClr>
                <a:srgbClr val="202020"/>
              </a:buClr>
              <a:defRPr/>
            </a:pPr>
            <a:r>
              <a:rPr lang="en-US" sz="1000">
                <a:solidFill>
                  <a:schemeClr val="tx1"/>
                </a:solidFill>
                <a:latin typeface="Arial" panose="020B0604020202020204"/>
              </a:rPr>
              <a:t>Roughly 20% to 25% of reinsurers’ investment portfolio turns</a:t>
            </a:r>
            <a:br>
              <a:rPr lang="en-US" sz="1000">
                <a:latin typeface="Arial" panose="020B0604020202020204"/>
              </a:rPr>
            </a:br>
            <a:r>
              <a:rPr lang="en-US" sz="1000">
                <a:solidFill>
                  <a:schemeClr val="tx1"/>
                </a:solidFill>
                <a:latin typeface="Arial" panose="020B0604020202020204"/>
              </a:rPr>
              <a:t>over every year</a:t>
            </a:r>
            <a:endParaRPr lang="en-US" sz="1000">
              <a:solidFill>
                <a:schemeClr val="tx1"/>
              </a:solidFill>
              <a:latin typeface="Arial" panose="020B0604020202020204"/>
              <a:cs typeface="Arial"/>
            </a:endParaRPr>
          </a:p>
          <a:p>
            <a:pPr marL="137160" indent="-137160">
              <a:spcAft>
                <a:spcPts val="300"/>
              </a:spcAft>
              <a:defRPr/>
            </a:pPr>
            <a:r>
              <a:rPr lang="en-US" sz="1000">
                <a:solidFill>
                  <a:schemeClr val="tx1"/>
                </a:solidFill>
                <a:latin typeface="Arial" panose="020B0604020202020204"/>
              </a:rPr>
              <a:t>“Higher for longer" bond yields should persist for the foreseeable future, reinvestment rates are still higher than maturing rates, increasing investment returns</a:t>
            </a:r>
          </a:p>
          <a:p>
            <a:pPr marL="137160" indent="-137160">
              <a:spcAft>
                <a:spcPts val="300"/>
              </a:spcAft>
              <a:buClr>
                <a:schemeClr val="tx1"/>
              </a:buClr>
              <a:defRPr/>
            </a:pPr>
            <a:r>
              <a:rPr lang="en-US" sz="1000" b="1">
                <a:solidFill>
                  <a:schemeClr val="tx1"/>
                </a:solidFill>
                <a:latin typeface="Arial" panose="020B0604020202020204"/>
              </a:rPr>
              <a:t>HY 2026</a:t>
            </a:r>
            <a:r>
              <a:rPr kumimoji="0" lang="en-US" sz="1000" b="1" i="0" u="none" strike="noStrike" kern="1200" cap="none" spc="0" normalizeH="0" baseline="0" noProof="0">
                <a:ln>
                  <a:noFill/>
                </a:ln>
                <a:solidFill>
                  <a:schemeClr val="tx1"/>
                </a:solidFill>
                <a:effectLst/>
                <a:uLnTx/>
                <a:uFillTx/>
                <a:latin typeface="Arial" panose="020B0604020202020204"/>
                <a:ea typeface="+mn-ea"/>
                <a:cs typeface="+mn-cs"/>
              </a:rPr>
              <a:t> earnings</a:t>
            </a:r>
            <a:r>
              <a:rPr lang="en-US" sz="1000" b="1">
                <a:solidFill>
                  <a:schemeClr val="tx1"/>
                </a:solidFill>
                <a:latin typeface="Arial" panose="020B0604020202020204"/>
              </a:rPr>
              <a:t> releases</a:t>
            </a:r>
            <a:r>
              <a:rPr kumimoji="0" lang="en-US" sz="1000" b="1" i="0" u="none" strike="noStrike" kern="1200" cap="none" spc="0" normalizeH="0" baseline="0" noProof="0">
                <a:ln>
                  <a:noFill/>
                </a:ln>
                <a:solidFill>
                  <a:schemeClr val="tx1"/>
                </a:solidFill>
                <a:effectLst/>
                <a:uLnTx/>
                <a:uFillTx/>
                <a:latin typeface="Arial" panose="020B0604020202020204"/>
                <a:ea typeface="+mn-ea"/>
                <a:cs typeface="+mn-cs"/>
              </a:rPr>
              <a:t> </a:t>
            </a:r>
            <a:r>
              <a:rPr lang="en-US" sz="1000" b="1">
                <a:solidFill>
                  <a:schemeClr val="tx1"/>
                </a:solidFill>
                <a:latin typeface="Arial" panose="020B0604020202020204"/>
              </a:rPr>
              <a:t>continued to show strong contributions from</a:t>
            </a:r>
            <a:r>
              <a:rPr kumimoji="0" lang="en-US" sz="1000" b="1" i="0" u="none" strike="noStrike" kern="1200" cap="none" spc="0" normalizeH="0" baseline="0" noProof="0">
                <a:ln>
                  <a:noFill/>
                </a:ln>
                <a:solidFill>
                  <a:schemeClr val="tx1"/>
                </a:solidFill>
                <a:effectLst/>
                <a:uLnTx/>
                <a:uFillTx/>
                <a:latin typeface="Arial" panose="020B0604020202020204"/>
                <a:ea typeface="+mn-ea"/>
                <a:cs typeface="+mn-cs"/>
              </a:rPr>
              <a:t> investment income</a:t>
            </a:r>
            <a:endParaRPr lang="en-US" sz="1000" b="1" i="0" u="none" strike="noStrike" kern="1200" cap="none" spc="0" normalizeH="0" baseline="0" noProof="0">
              <a:ln>
                <a:noFill/>
              </a:ln>
              <a:solidFill>
                <a:schemeClr val="tx1"/>
              </a:solidFill>
              <a:effectLst/>
              <a:uLnTx/>
              <a:uFillTx/>
              <a:latin typeface="Arial" panose="020B0604020202020204"/>
              <a:cs typeface="Arial"/>
            </a:endParaRPr>
          </a:p>
        </p:txBody>
      </p:sp>
      <p:sp>
        <p:nvSpPr>
          <p:cNvPr id="84" name="Oval 83">
            <a:extLst>
              <a:ext uri="{FF2B5EF4-FFF2-40B4-BE49-F238E27FC236}">
                <a16:creationId xmlns:a16="http://schemas.microsoft.com/office/drawing/2014/main" id="{2D4AD318-29F3-F69F-89A0-14A5991D9D3F}"/>
              </a:ext>
            </a:extLst>
          </p:cNvPr>
          <p:cNvSpPr/>
          <p:nvPr/>
        </p:nvSpPr>
        <p:spPr bwMode="auto">
          <a:xfrm>
            <a:off x="5566566" y="3355779"/>
            <a:ext cx="1027544" cy="1027544"/>
          </a:xfrm>
          <a:prstGeom prst="ellipse">
            <a:avLst/>
          </a:prstGeom>
          <a:solidFill>
            <a:schemeClr val="accent1"/>
          </a:solidFill>
          <a:ln w="76200" cap="flat" cmpd="sng" algn="ctr">
            <a:solidFill>
              <a:schemeClr val="bg1"/>
            </a:solidFill>
            <a:prstDash val="solid"/>
            <a:round/>
            <a:headEnd type="none" w="med" len="med"/>
            <a:tailEnd type="none" w="med" len="med"/>
          </a:ln>
          <a:effectLst/>
        </p:spPr>
        <p:txBody>
          <a:bodyPr vert="horz" wrap="none" lIns="0" tIns="0" rIns="95801" bIns="47901" numCol="1" rtlCol="0" anchor="ctr"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3" name="Rectangle 122">
            <a:extLst>
              <a:ext uri="{FF2B5EF4-FFF2-40B4-BE49-F238E27FC236}">
                <a16:creationId xmlns:a16="http://schemas.microsoft.com/office/drawing/2014/main" id="{27936245-60DE-F571-13BC-2FA787C9C0E3}"/>
              </a:ext>
            </a:extLst>
          </p:cNvPr>
          <p:cNvSpPr/>
          <p:nvPr/>
        </p:nvSpPr>
        <p:spPr>
          <a:xfrm>
            <a:off x="493107" y="3254838"/>
            <a:ext cx="4046276" cy="457200"/>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spcAft>
                <a:spcPts val="300"/>
              </a:spcAft>
              <a:defRPr/>
            </a:pPr>
            <a:r>
              <a:rPr lang="en-US" sz="1000" b="1">
                <a:solidFill>
                  <a:srgbClr val="CB7E03"/>
                </a:solidFill>
                <a:latin typeface="Arial" panose="020B0604020202020204"/>
              </a:rPr>
              <a:t>Implications – </a:t>
            </a:r>
            <a:r>
              <a:rPr lang="en-US" sz="1000">
                <a:solidFill>
                  <a:srgbClr val="CB7E03"/>
                </a:solidFill>
                <a:latin typeface="Arial" panose="020B0604020202020204"/>
              </a:rPr>
              <a:t>Question for reinsures is whether to return or deploy capital, a difficult balance as prices continue to soften</a:t>
            </a:r>
            <a:endParaRPr lang="en-US" sz="1000">
              <a:solidFill>
                <a:srgbClr val="CB7E03"/>
              </a:solidFill>
              <a:latin typeface="Arial" panose="020B0604020202020204"/>
              <a:cs typeface="Arial"/>
            </a:endParaRPr>
          </a:p>
        </p:txBody>
      </p:sp>
      <p:sp>
        <p:nvSpPr>
          <p:cNvPr id="124" name="Rectangle 123">
            <a:extLst>
              <a:ext uri="{FF2B5EF4-FFF2-40B4-BE49-F238E27FC236}">
                <a16:creationId xmlns:a16="http://schemas.microsoft.com/office/drawing/2014/main" id="{E9442368-A2B1-9B89-A06A-1DA1E800873B}"/>
              </a:ext>
            </a:extLst>
          </p:cNvPr>
          <p:cNvSpPr/>
          <p:nvPr/>
        </p:nvSpPr>
        <p:spPr>
          <a:xfrm>
            <a:off x="493107" y="5664537"/>
            <a:ext cx="4046276" cy="558345"/>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spcAft>
                <a:spcPts val="300"/>
              </a:spcAft>
              <a:defRPr/>
            </a:pPr>
            <a:r>
              <a:rPr lang="en-US" sz="1000" b="1">
                <a:solidFill>
                  <a:srgbClr val="CB7E03"/>
                </a:solidFill>
                <a:latin typeface="Arial" panose="020B0604020202020204"/>
              </a:rPr>
              <a:t>Implications </a:t>
            </a:r>
            <a:r>
              <a:rPr lang="en-US" sz="1000">
                <a:solidFill>
                  <a:srgbClr val="CB7E03"/>
                </a:solidFill>
                <a:latin typeface="Arial" panose="020B0604020202020204"/>
              </a:rPr>
              <a:t>– An orderly reinsurance renewal in both reinsurance and retrocession, continuing the disciplined,</a:t>
            </a:r>
            <a:br>
              <a:rPr lang="en-US" sz="1000">
                <a:latin typeface="Arial" panose="020B0604020202020204"/>
              </a:rPr>
            </a:br>
            <a:r>
              <a:rPr lang="en-US" sz="1000">
                <a:solidFill>
                  <a:srgbClr val="CB7E03"/>
                </a:solidFill>
                <a:latin typeface="Arial" panose="020B0604020202020204"/>
              </a:rPr>
              <a:t>more normalized renewal cycle</a:t>
            </a:r>
            <a:endParaRPr lang="en-US" sz="1000">
              <a:solidFill>
                <a:srgbClr val="CB7E03"/>
              </a:solidFill>
              <a:latin typeface="Arial" panose="020B0604020202020204"/>
              <a:cs typeface="Arial"/>
            </a:endParaRPr>
          </a:p>
        </p:txBody>
      </p:sp>
      <p:sp>
        <p:nvSpPr>
          <p:cNvPr id="125" name="Rectangle 124">
            <a:extLst>
              <a:ext uri="{FF2B5EF4-FFF2-40B4-BE49-F238E27FC236}">
                <a16:creationId xmlns:a16="http://schemas.microsoft.com/office/drawing/2014/main" id="{A81CB5F7-4454-C5BB-868E-33345E35C279}"/>
              </a:ext>
            </a:extLst>
          </p:cNvPr>
          <p:cNvSpPr/>
          <p:nvPr/>
        </p:nvSpPr>
        <p:spPr>
          <a:xfrm>
            <a:off x="7656499" y="3254838"/>
            <a:ext cx="4050792" cy="457200"/>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137160" indent="-137160">
              <a:spcAft>
                <a:spcPts val="300"/>
              </a:spcAft>
              <a:buClr>
                <a:schemeClr val="tx1"/>
              </a:buClr>
              <a:buFont typeface="Arial" panose="020B0604020202020204" pitchFamily="34" charset="0"/>
              <a:buChar char="•"/>
              <a:defRPr/>
            </a:pPr>
            <a:r>
              <a:rPr lang="en-US" sz="1000" b="1">
                <a:solidFill>
                  <a:srgbClr val="CB7E03"/>
                </a:solidFill>
                <a:latin typeface="Arial" panose="020B0604020202020204"/>
              </a:rPr>
              <a:t>Implications</a:t>
            </a:r>
            <a:r>
              <a:rPr lang="en-US" sz="1000">
                <a:solidFill>
                  <a:srgbClr val="CB7E03"/>
                </a:solidFill>
                <a:latin typeface="Arial" panose="020B0604020202020204"/>
              </a:rPr>
              <a:t> – Higher investment yields have fueled growth and kept reinsurance rates low</a:t>
            </a:r>
            <a:endParaRPr lang="en-US" sz="1000">
              <a:solidFill>
                <a:srgbClr val="CB7E03"/>
              </a:solidFill>
              <a:latin typeface="Arial" panose="020B0604020202020204"/>
              <a:cs typeface="Arial"/>
            </a:endParaRPr>
          </a:p>
        </p:txBody>
      </p:sp>
      <p:sp>
        <p:nvSpPr>
          <p:cNvPr id="126" name="Rectangle 125">
            <a:extLst>
              <a:ext uri="{FF2B5EF4-FFF2-40B4-BE49-F238E27FC236}">
                <a16:creationId xmlns:a16="http://schemas.microsoft.com/office/drawing/2014/main" id="{E38EC012-7AB9-B973-5896-FE7AE20E008D}"/>
              </a:ext>
            </a:extLst>
          </p:cNvPr>
          <p:cNvSpPr/>
          <p:nvPr/>
        </p:nvSpPr>
        <p:spPr>
          <a:xfrm>
            <a:off x="7656499" y="5673830"/>
            <a:ext cx="4050792" cy="558345"/>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spcAft>
                <a:spcPts val="300"/>
              </a:spcAft>
              <a:defRPr/>
            </a:pPr>
            <a:r>
              <a:rPr lang="en-US" sz="1000" b="1">
                <a:solidFill>
                  <a:srgbClr val="CB7E03"/>
                </a:solidFill>
                <a:latin typeface="Arial" panose="020B0604020202020204"/>
              </a:rPr>
              <a:t>Implications </a:t>
            </a:r>
            <a:r>
              <a:rPr lang="en-US" sz="1000">
                <a:solidFill>
                  <a:srgbClr val="CB7E03"/>
                </a:solidFill>
                <a:latin typeface="Arial" panose="020B0604020202020204"/>
              </a:rPr>
              <a:t>– While new traditional capacity has not entered the market, reinsurance capacity is available for well-written business</a:t>
            </a:r>
            <a:endParaRPr lang="en-US" sz="1000">
              <a:solidFill>
                <a:srgbClr val="CB7E03"/>
              </a:solidFill>
              <a:latin typeface="Arial" panose="020B0604020202020204"/>
              <a:cs typeface="Arial"/>
            </a:endParaRPr>
          </a:p>
        </p:txBody>
      </p:sp>
      <p:sp>
        <p:nvSpPr>
          <p:cNvPr id="10" name="Freeform 5" descr="Central circle with connections.">
            <a:extLst>
              <a:ext uri="{FF2B5EF4-FFF2-40B4-BE49-F238E27FC236}">
                <a16:creationId xmlns:a16="http://schemas.microsoft.com/office/drawing/2014/main" id="{87E199DA-2A17-BE2E-E297-96F663482924}"/>
              </a:ext>
            </a:extLst>
          </p:cNvPr>
          <p:cNvSpPr>
            <a:spLocks noEditPoints="1"/>
          </p:cNvSpPr>
          <p:nvPr>
            <p:custDataLst>
              <p:custData r:id="rId1"/>
            </p:custDataLst>
          </p:nvPr>
        </p:nvSpPr>
        <p:spPr bwMode="auto">
          <a:xfrm>
            <a:off x="5871582" y="3668732"/>
            <a:ext cx="417513" cy="401638"/>
          </a:xfrm>
          <a:custGeom>
            <a:avLst/>
            <a:gdLst>
              <a:gd name="T0" fmla="*/ 18 w 108"/>
              <a:gd name="T1" fmla="*/ 100 h 104"/>
              <a:gd name="T2" fmla="*/ 18 w 108"/>
              <a:gd name="T3" fmla="*/ 82 h 104"/>
              <a:gd name="T4" fmla="*/ 30 w 108"/>
              <a:gd name="T5" fmla="*/ 79 h 104"/>
              <a:gd name="T6" fmla="*/ 42 w 108"/>
              <a:gd name="T7" fmla="*/ 68 h 104"/>
              <a:gd name="T8" fmla="*/ 37 w 108"/>
              <a:gd name="T9" fmla="*/ 54 h 104"/>
              <a:gd name="T10" fmla="*/ 19 w 108"/>
              <a:gd name="T11" fmla="*/ 54 h 104"/>
              <a:gd name="T12" fmla="*/ 4 w 108"/>
              <a:gd name="T13" fmla="*/ 52 h 104"/>
              <a:gd name="T14" fmla="*/ 4 w 108"/>
              <a:gd name="T15" fmla="*/ 34 h 104"/>
              <a:gd name="T16" fmla="*/ 22 w 108"/>
              <a:gd name="T17" fmla="*/ 34 h 104"/>
              <a:gd name="T18" fmla="*/ 26 w 108"/>
              <a:gd name="T19" fmla="*/ 43 h 104"/>
              <a:gd name="T20" fmla="*/ 39 w 108"/>
              <a:gd name="T21" fmla="*/ 48 h 104"/>
              <a:gd name="T22" fmla="*/ 52 w 108"/>
              <a:gd name="T23" fmla="*/ 39 h 104"/>
              <a:gd name="T24" fmla="*/ 45 w 108"/>
              <a:gd name="T25" fmla="*/ 21 h 104"/>
              <a:gd name="T26" fmla="*/ 45 w 108"/>
              <a:gd name="T27" fmla="*/ 4 h 104"/>
              <a:gd name="T28" fmla="*/ 63 w 108"/>
              <a:gd name="T29" fmla="*/ 4 h 104"/>
              <a:gd name="T30" fmla="*/ 64 w 108"/>
              <a:gd name="T31" fmla="*/ 21 h 104"/>
              <a:gd name="T32" fmla="*/ 57 w 108"/>
              <a:gd name="T33" fmla="*/ 39 h 104"/>
              <a:gd name="T34" fmla="*/ 70 w 108"/>
              <a:gd name="T35" fmla="*/ 48 h 104"/>
              <a:gd name="T36" fmla="*/ 83 w 108"/>
              <a:gd name="T37" fmla="*/ 43 h 104"/>
              <a:gd name="T38" fmla="*/ 87 w 108"/>
              <a:gd name="T39" fmla="*/ 34 h 104"/>
              <a:gd name="T40" fmla="*/ 105 w 108"/>
              <a:gd name="T41" fmla="*/ 34 h 104"/>
              <a:gd name="T42" fmla="*/ 105 w 108"/>
              <a:gd name="T43" fmla="*/ 52 h 104"/>
              <a:gd name="T44" fmla="*/ 90 w 108"/>
              <a:gd name="T45" fmla="*/ 54 h 104"/>
              <a:gd name="T46" fmla="*/ 72 w 108"/>
              <a:gd name="T47" fmla="*/ 54 h 104"/>
              <a:gd name="T48" fmla="*/ 67 w 108"/>
              <a:gd name="T49" fmla="*/ 68 h 104"/>
              <a:gd name="T50" fmla="*/ 79 w 108"/>
              <a:gd name="T51" fmla="*/ 79 h 104"/>
              <a:gd name="T52" fmla="*/ 91 w 108"/>
              <a:gd name="T53" fmla="*/ 82 h 104"/>
              <a:gd name="T54" fmla="*/ 91 w 108"/>
              <a:gd name="T55" fmla="*/ 100 h 104"/>
              <a:gd name="T56" fmla="*/ 73 w 108"/>
              <a:gd name="T57" fmla="*/ 100 h 104"/>
              <a:gd name="T58" fmla="*/ 70 w 108"/>
              <a:gd name="T59" fmla="*/ 87 h 104"/>
              <a:gd name="T60" fmla="*/ 63 w 108"/>
              <a:gd name="T61" fmla="*/ 72 h 104"/>
              <a:gd name="T62" fmla="*/ 46 w 108"/>
              <a:gd name="T63" fmla="*/ 72 h 104"/>
              <a:gd name="T64" fmla="*/ 39 w 108"/>
              <a:gd name="T65" fmla="*/ 87 h 104"/>
              <a:gd name="T66" fmla="*/ 36 w 108"/>
              <a:gd name="T67" fmla="*/ 100 h 104"/>
              <a:gd name="T68" fmla="*/ 13 w 108"/>
              <a:gd name="T69" fmla="*/ 48 h 104"/>
              <a:gd name="T70" fmla="*/ 19 w 108"/>
              <a:gd name="T71" fmla="*/ 43 h 104"/>
              <a:gd name="T72" fmla="*/ 13 w 108"/>
              <a:gd name="T73" fmla="*/ 37 h 104"/>
              <a:gd name="T74" fmla="*/ 7 w 108"/>
              <a:gd name="T75" fmla="*/ 43 h 104"/>
              <a:gd name="T76" fmla="*/ 13 w 108"/>
              <a:gd name="T77" fmla="*/ 48 h 104"/>
              <a:gd name="T78" fmla="*/ 31 w 108"/>
              <a:gd name="T79" fmla="*/ 95 h 104"/>
              <a:gd name="T80" fmla="*/ 31 w 108"/>
              <a:gd name="T81" fmla="*/ 87 h 104"/>
              <a:gd name="T82" fmla="*/ 23 w 108"/>
              <a:gd name="T83" fmla="*/ 87 h 104"/>
              <a:gd name="T84" fmla="*/ 23 w 108"/>
              <a:gd name="T85" fmla="*/ 95 h 104"/>
              <a:gd name="T86" fmla="*/ 54 w 108"/>
              <a:gd name="T87" fmla="*/ 19 h 104"/>
              <a:gd name="T88" fmla="*/ 60 w 108"/>
              <a:gd name="T89" fmla="*/ 13 h 104"/>
              <a:gd name="T90" fmla="*/ 54 w 108"/>
              <a:gd name="T91" fmla="*/ 7 h 104"/>
              <a:gd name="T92" fmla="*/ 49 w 108"/>
              <a:gd name="T93" fmla="*/ 13 h 104"/>
              <a:gd name="T94" fmla="*/ 54 w 108"/>
              <a:gd name="T95" fmla="*/ 19 h 104"/>
              <a:gd name="T96" fmla="*/ 62 w 108"/>
              <a:gd name="T97" fmla="*/ 64 h 104"/>
              <a:gd name="T98" fmla="*/ 62 w 108"/>
              <a:gd name="T99" fmla="*/ 49 h 104"/>
              <a:gd name="T100" fmla="*/ 47 w 108"/>
              <a:gd name="T101" fmla="*/ 49 h 104"/>
              <a:gd name="T102" fmla="*/ 47 w 108"/>
              <a:gd name="T103" fmla="*/ 64 h 104"/>
              <a:gd name="T104" fmla="*/ 82 w 108"/>
              <a:gd name="T105" fmla="*/ 97 h 104"/>
              <a:gd name="T106" fmla="*/ 88 w 108"/>
              <a:gd name="T107" fmla="*/ 91 h 104"/>
              <a:gd name="T108" fmla="*/ 82 w 108"/>
              <a:gd name="T109" fmla="*/ 85 h 104"/>
              <a:gd name="T110" fmla="*/ 76 w 108"/>
              <a:gd name="T111" fmla="*/ 91 h 104"/>
              <a:gd name="T112" fmla="*/ 82 w 108"/>
              <a:gd name="T113" fmla="*/ 97 h 104"/>
              <a:gd name="T114" fmla="*/ 100 w 108"/>
              <a:gd name="T115" fmla="*/ 47 h 104"/>
              <a:gd name="T116" fmla="*/ 100 w 108"/>
              <a:gd name="T117" fmla="*/ 39 h 104"/>
              <a:gd name="T118" fmla="*/ 92 w 108"/>
              <a:gd name="T119" fmla="*/ 39 h 104"/>
              <a:gd name="T120" fmla="*/ 92 w 108"/>
              <a:gd name="T121" fmla="*/ 4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7" y="104"/>
                </a:moveTo>
                <a:cubicBezTo>
                  <a:pt x="23" y="104"/>
                  <a:pt x="20" y="102"/>
                  <a:pt x="18" y="100"/>
                </a:cubicBezTo>
                <a:cubicBezTo>
                  <a:pt x="15" y="97"/>
                  <a:pt x="14" y="94"/>
                  <a:pt x="14" y="91"/>
                </a:cubicBezTo>
                <a:cubicBezTo>
                  <a:pt x="14" y="87"/>
                  <a:pt x="15" y="84"/>
                  <a:pt x="18" y="82"/>
                </a:cubicBezTo>
                <a:cubicBezTo>
                  <a:pt x="20" y="80"/>
                  <a:pt x="23" y="78"/>
                  <a:pt x="27" y="78"/>
                </a:cubicBezTo>
                <a:cubicBezTo>
                  <a:pt x="28" y="78"/>
                  <a:pt x="29" y="78"/>
                  <a:pt x="30" y="79"/>
                </a:cubicBezTo>
                <a:cubicBezTo>
                  <a:pt x="31" y="79"/>
                  <a:pt x="32" y="79"/>
                  <a:pt x="32" y="80"/>
                </a:cubicBezTo>
                <a:cubicBezTo>
                  <a:pt x="42" y="68"/>
                  <a:pt x="42" y="68"/>
                  <a:pt x="42" y="68"/>
                </a:cubicBezTo>
                <a:cubicBezTo>
                  <a:pt x="40" y="66"/>
                  <a:pt x="38" y="64"/>
                  <a:pt x="38" y="61"/>
                </a:cubicBezTo>
                <a:cubicBezTo>
                  <a:pt x="37" y="59"/>
                  <a:pt x="37" y="56"/>
                  <a:pt x="37" y="54"/>
                </a:cubicBezTo>
                <a:cubicBezTo>
                  <a:pt x="24" y="49"/>
                  <a:pt x="24" y="49"/>
                  <a:pt x="24" y="49"/>
                </a:cubicBezTo>
                <a:cubicBezTo>
                  <a:pt x="23" y="51"/>
                  <a:pt x="21" y="53"/>
                  <a:pt x="19" y="54"/>
                </a:cubicBezTo>
                <a:cubicBezTo>
                  <a:pt x="17" y="55"/>
                  <a:pt x="15" y="55"/>
                  <a:pt x="13" y="55"/>
                </a:cubicBezTo>
                <a:cubicBezTo>
                  <a:pt x="10" y="55"/>
                  <a:pt x="7" y="54"/>
                  <a:pt x="4" y="52"/>
                </a:cubicBezTo>
                <a:cubicBezTo>
                  <a:pt x="2" y="49"/>
                  <a:pt x="0" y="46"/>
                  <a:pt x="0" y="43"/>
                </a:cubicBezTo>
                <a:cubicBezTo>
                  <a:pt x="0" y="39"/>
                  <a:pt x="2" y="36"/>
                  <a:pt x="4" y="34"/>
                </a:cubicBezTo>
                <a:cubicBezTo>
                  <a:pt x="7" y="31"/>
                  <a:pt x="10" y="30"/>
                  <a:pt x="13" y="30"/>
                </a:cubicBezTo>
                <a:cubicBezTo>
                  <a:pt x="17" y="30"/>
                  <a:pt x="20" y="31"/>
                  <a:pt x="22" y="34"/>
                </a:cubicBezTo>
                <a:cubicBezTo>
                  <a:pt x="24" y="36"/>
                  <a:pt x="26" y="39"/>
                  <a:pt x="26" y="43"/>
                </a:cubicBezTo>
                <a:cubicBezTo>
                  <a:pt x="26" y="43"/>
                  <a:pt x="26" y="43"/>
                  <a:pt x="26" y="43"/>
                </a:cubicBezTo>
                <a:cubicBezTo>
                  <a:pt x="26" y="44"/>
                  <a:pt x="26" y="44"/>
                  <a:pt x="26" y="44"/>
                </a:cubicBezTo>
                <a:cubicBezTo>
                  <a:pt x="39" y="48"/>
                  <a:pt x="39" y="48"/>
                  <a:pt x="39" y="48"/>
                </a:cubicBezTo>
                <a:cubicBezTo>
                  <a:pt x="40" y="46"/>
                  <a:pt x="42" y="44"/>
                  <a:pt x="44" y="42"/>
                </a:cubicBezTo>
                <a:cubicBezTo>
                  <a:pt x="46" y="41"/>
                  <a:pt x="49" y="40"/>
                  <a:pt x="52" y="39"/>
                </a:cubicBezTo>
                <a:cubicBezTo>
                  <a:pt x="52" y="25"/>
                  <a:pt x="52" y="25"/>
                  <a:pt x="52" y="25"/>
                </a:cubicBezTo>
                <a:cubicBezTo>
                  <a:pt x="49" y="24"/>
                  <a:pt x="46" y="23"/>
                  <a:pt x="45" y="21"/>
                </a:cubicBezTo>
                <a:cubicBezTo>
                  <a:pt x="43" y="18"/>
                  <a:pt x="42" y="16"/>
                  <a:pt x="42" y="13"/>
                </a:cubicBezTo>
                <a:cubicBezTo>
                  <a:pt x="42" y="9"/>
                  <a:pt x="43" y="6"/>
                  <a:pt x="45" y="4"/>
                </a:cubicBezTo>
                <a:cubicBezTo>
                  <a:pt x="48" y="1"/>
                  <a:pt x="51" y="0"/>
                  <a:pt x="54" y="0"/>
                </a:cubicBezTo>
                <a:cubicBezTo>
                  <a:pt x="58" y="0"/>
                  <a:pt x="61" y="1"/>
                  <a:pt x="63" y="4"/>
                </a:cubicBezTo>
                <a:cubicBezTo>
                  <a:pt x="66" y="6"/>
                  <a:pt x="67" y="9"/>
                  <a:pt x="67" y="13"/>
                </a:cubicBezTo>
                <a:cubicBezTo>
                  <a:pt x="67" y="16"/>
                  <a:pt x="66" y="18"/>
                  <a:pt x="64" y="21"/>
                </a:cubicBezTo>
                <a:cubicBezTo>
                  <a:pt x="62" y="23"/>
                  <a:pt x="60" y="24"/>
                  <a:pt x="57" y="25"/>
                </a:cubicBezTo>
                <a:cubicBezTo>
                  <a:pt x="57" y="39"/>
                  <a:pt x="57" y="39"/>
                  <a:pt x="57" y="39"/>
                </a:cubicBezTo>
                <a:cubicBezTo>
                  <a:pt x="60" y="40"/>
                  <a:pt x="63" y="41"/>
                  <a:pt x="65" y="42"/>
                </a:cubicBezTo>
                <a:cubicBezTo>
                  <a:pt x="67" y="44"/>
                  <a:pt x="69" y="46"/>
                  <a:pt x="70" y="48"/>
                </a:cubicBezTo>
                <a:cubicBezTo>
                  <a:pt x="83" y="44"/>
                  <a:pt x="83" y="44"/>
                  <a:pt x="83" y="44"/>
                </a:cubicBezTo>
                <a:cubicBezTo>
                  <a:pt x="83" y="44"/>
                  <a:pt x="83" y="44"/>
                  <a:pt x="83" y="43"/>
                </a:cubicBezTo>
                <a:cubicBezTo>
                  <a:pt x="83" y="43"/>
                  <a:pt x="83" y="43"/>
                  <a:pt x="83" y="43"/>
                </a:cubicBezTo>
                <a:cubicBezTo>
                  <a:pt x="83" y="39"/>
                  <a:pt x="84" y="36"/>
                  <a:pt x="87" y="34"/>
                </a:cubicBezTo>
                <a:cubicBezTo>
                  <a:pt x="89" y="31"/>
                  <a:pt x="92" y="30"/>
                  <a:pt x="96" y="30"/>
                </a:cubicBezTo>
                <a:cubicBezTo>
                  <a:pt x="99" y="30"/>
                  <a:pt x="102" y="31"/>
                  <a:pt x="105" y="34"/>
                </a:cubicBezTo>
                <a:cubicBezTo>
                  <a:pt x="107" y="36"/>
                  <a:pt x="108" y="39"/>
                  <a:pt x="108" y="43"/>
                </a:cubicBezTo>
                <a:cubicBezTo>
                  <a:pt x="108" y="46"/>
                  <a:pt x="107" y="49"/>
                  <a:pt x="105" y="52"/>
                </a:cubicBezTo>
                <a:cubicBezTo>
                  <a:pt x="102" y="54"/>
                  <a:pt x="99" y="55"/>
                  <a:pt x="96" y="55"/>
                </a:cubicBezTo>
                <a:cubicBezTo>
                  <a:pt x="94" y="55"/>
                  <a:pt x="91" y="55"/>
                  <a:pt x="90" y="54"/>
                </a:cubicBezTo>
                <a:cubicBezTo>
                  <a:pt x="88" y="53"/>
                  <a:pt x="86" y="51"/>
                  <a:pt x="85" y="49"/>
                </a:cubicBezTo>
                <a:cubicBezTo>
                  <a:pt x="72" y="54"/>
                  <a:pt x="72" y="54"/>
                  <a:pt x="72" y="54"/>
                </a:cubicBezTo>
                <a:cubicBezTo>
                  <a:pt x="72" y="56"/>
                  <a:pt x="72" y="59"/>
                  <a:pt x="71" y="61"/>
                </a:cubicBezTo>
                <a:cubicBezTo>
                  <a:pt x="71" y="64"/>
                  <a:pt x="69" y="66"/>
                  <a:pt x="67" y="68"/>
                </a:cubicBezTo>
                <a:cubicBezTo>
                  <a:pt x="76" y="80"/>
                  <a:pt x="76" y="80"/>
                  <a:pt x="76" y="80"/>
                </a:cubicBezTo>
                <a:cubicBezTo>
                  <a:pt x="77" y="79"/>
                  <a:pt x="78" y="79"/>
                  <a:pt x="79" y="79"/>
                </a:cubicBezTo>
                <a:cubicBezTo>
                  <a:pt x="80" y="78"/>
                  <a:pt x="81" y="78"/>
                  <a:pt x="82" y="78"/>
                </a:cubicBezTo>
                <a:cubicBezTo>
                  <a:pt x="86" y="78"/>
                  <a:pt x="89" y="80"/>
                  <a:pt x="91" y="82"/>
                </a:cubicBezTo>
                <a:cubicBezTo>
                  <a:pt x="93" y="84"/>
                  <a:pt x="95" y="87"/>
                  <a:pt x="95" y="91"/>
                </a:cubicBezTo>
                <a:cubicBezTo>
                  <a:pt x="95" y="94"/>
                  <a:pt x="93" y="97"/>
                  <a:pt x="91" y="100"/>
                </a:cubicBezTo>
                <a:cubicBezTo>
                  <a:pt x="89" y="102"/>
                  <a:pt x="86" y="104"/>
                  <a:pt x="82" y="104"/>
                </a:cubicBezTo>
                <a:cubicBezTo>
                  <a:pt x="79" y="104"/>
                  <a:pt x="76" y="102"/>
                  <a:pt x="73" y="100"/>
                </a:cubicBezTo>
                <a:cubicBezTo>
                  <a:pt x="71" y="97"/>
                  <a:pt x="69" y="94"/>
                  <a:pt x="69" y="91"/>
                </a:cubicBezTo>
                <a:cubicBezTo>
                  <a:pt x="69" y="90"/>
                  <a:pt x="70" y="88"/>
                  <a:pt x="70" y="87"/>
                </a:cubicBezTo>
                <a:cubicBezTo>
                  <a:pt x="71" y="85"/>
                  <a:pt x="71" y="84"/>
                  <a:pt x="72" y="83"/>
                </a:cubicBezTo>
                <a:cubicBezTo>
                  <a:pt x="63" y="72"/>
                  <a:pt x="63" y="72"/>
                  <a:pt x="63" y="72"/>
                </a:cubicBezTo>
                <a:cubicBezTo>
                  <a:pt x="60" y="73"/>
                  <a:pt x="58" y="74"/>
                  <a:pt x="54" y="74"/>
                </a:cubicBezTo>
                <a:cubicBezTo>
                  <a:pt x="51" y="74"/>
                  <a:pt x="48" y="73"/>
                  <a:pt x="46" y="72"/>
                </a:cubicBezTo>
                <a:cubicBezTo>
                  <a:pt x="37" y="83"/>
                  <a:pt x="37" y="83"/>
                  <a:pt x="37" y="83"/>
                </a:cubicBezTo>
                <a:cubicBezTo>
                  <a:pt x="38" y="84"/>
                  <a:pt x="38" y="85"/>
                  <a:pt x="39" y="87"/>
                </a:cubicBezTo>
                <a:cubicBezTo>
                  <a:pt x="39" y="88"/>
                  <a:pt x="39" y="90"/>
                  <a:pt x="39" y="91"/>
                </a:cubicBezTo>
                <a:cubicBezTo>
                  <a:pt x="39" y="94"/>
                  <a:pt x="38" y="97"/>
                  <a:pt x="36" y="100"/>
                </a:cubicBezTo>
                <a:cubicBezTo>
                  <a:pt x="33" y="102"/>
                  <a:pt x="30" y="104"/>
                  <a:pt x="27" y="104"/>
                </a:cubicBezTo>
                <a:close/>
                <a:moveTo>
                  <a:pt x="13" y="48"/>
                </a:moveTo>
                <a:cubicBezTo>
                  <a:pt x="15" y="48"/>
                  <a:pt x="16" y="48"/>
                  <a:pt x="17" y="47"/>
                </a:cubicBezTo>
                <a:cubicBezTo>
                  <a:pt x="18" y="46"/>
                  <a:pt x="19" y="44"/>
                  <a:pt x="19" y="43"/>
                </a:cubicBezTo>
                <a:cubicBezTo>
                  <a:pt x="19" y="41"/>
                  <a:pt x="18" y="40"/>
                  <a:pt x="17" y="39"/>
                </a:cubicBezTo>
                <a:cubicBezTo>
                  <a:pt x="16" y="37"/>
                  <a:pt x="15" y="37"/>
                  <a:pt x="13" y="37"/>
                </a:cubicBezTo>
                <a:cubicBezTo>
                  <a:pt x="11" y="37"/>
                  <a:pt x="10" y="37"/>
                  <a:pt x="9" y="39"/>
                </a:cubicBezTo>
                <a:cubicBezTo>
                  <a:pt x="8" y="40"/>
                  <a:pt x="7" y="41"/>
                  <a:pt x="7" y="43"/>
                </a:cubicBezTo>
                <a:cubicBezTo>
                  <a:pt x="7" y="44"/>
                  <a:pt x="8" y="46"/>
                  <a:pt x="9" y="47"/>
                </a:cubicBezTo>
                <a:cubicBezTo>
                  <a:pt x="10" y="48"/>
                  <a:pt x="11" y="48"/>
                  <a:pt x="13" y="48"/>
                </a:cubicBezTo>
                <a:close/>
                <a:moveTo>
                  <a:pt x="27" y="97"/>
                </a:moveTo>
                <a:cubicBezTo>
                  <a:pt x="28" y="97"/>
                  <a:pt x="30" y="96"/>
                  <a:pt x="31" y="95"/>
                </a:cubicBezTo>
                <a:cubicBezTo>
                  <a:pt x="32" y="94"/>
                  <a:pt x="33" y="93"/>
                  <a:pt x="33" y="91"/>
                </a:cubicBezTo>
                <a:cubicBezTo>
                  <a:pt x="33" y="89"/>
                  <a:pt x="32" y="88"/>
                  <a:pt x="31" y="87"/>
                </a:cubicBezTo>
                <a:cubicBezTo>
                  <a:pt x="30" y="86"/>
                  <a:pt x="28" y="85"/>
                  <a:pt x="27" y="85"/>
                </a:cubicBezTo>
                <a:cubicBezTo>
                  <a:pt x="25" y="85"/>
                  <a:pt x="24" y="86"/>
                  <a:pt x="23" y="87"/>
                </a:cubicBezTo>
                <a:cubicBezTo>
                  <a:pt x="22" y="88"/>
                  <a:pt x="21" y="89"/>
                  <a:pt x="21" y="91"/>
                </a:cubicBezTo>
                <a:cubicBezTo>
                  <a:pt x="21" y="93"/>
                  <a:pt x="22" y="94"/>
                  <a:pt x="23" y="95"/>
                </a:cubicBezTo>
                <a:cubicBezTo>
                  <a:pt x="24" y="96"/>
                  <a:pt x="25" y="97"/>
                  <a:pt x="27" y="97"/>
                </a:cubicBezTo>
                <a:close/>
                <a:moveTo>
                  <a:pt x="54" y="19"/>
                </a:moveTo>
                <a:cubicBezTo>
                  <a:pt x="56" y="19"/>
                  <a:pt x="57" y="18"/>
                  <a:pt x="59" y="17"/>
                </a:cubicBezTo>
                <a:cubicBezTo>
                  <a:pt x="60" y="16"/>
                  <a:pt x="60" y="14"/>
                  <a:pt x="60" y="13"/>
                </a:cubicBezTo>
                <a:cubicBezTo>
                  <a:pt x="60" y="11"/>
                  <a:pt x="60" y="10"/>
                  <a:pt x="59" y="9"/>
                </a:cubicBezTo>
                <a:cubicBezTo>
                  <a:pt x="57" y="8"/>
                  <a:pt x="56" y="7"/>
                  <a:pt x="54" y="7"/>
                </a:cubicBezTo>
                <a:cubicBezTo>
                  <a:pt x="53" y="7"/>
                  <a:pt x="51" y="8"/>
                  <a:pt x="50" y="9"/>
                </a:cubicBezTo>
                <a:cubicBezTo>
                  <a:pt x="49" y="10"/>
                  <a:pt x="49" y="11"/>
                  <a:pt x="49" y="13"/>
                </a:cubicBezTo>
                <a:cubicBezTo>
                  <a:pt x="49" y="14"/>
                  <a:pt x="49" y="16"/>
                  <a:pt x="50" y="17"/>
                </a:cubicBezTo>
                <a:cubicBezTo>
                  <a:pt x="51" y="18"/>
                  <a:pt x="53" y="19"/>
                  <a:pt x="54" y="19"/>
                </a:cubicBezTo>
                <a:close/>
                <a:moveTo>
                  <a:pt x="54" y="67"/>
                </a:moveTo>
                <a:cubicBezTo>
                  <a:pt x="57" y="67"/>
                  <a:pt x="60" y="66"/>
                  <a:pt x="62" y="64"/>
                </a:cubicBezTo>
                <a:cubicBezTo>
                  <a:pt x="64" y="62"/>
                  <a:pt x="65" y="59"/>
                  <a:pt x="65" y="56"/>
                </a:cubicBezTo>
                <a:cubicBezTo>
                  <a:pt x="65" y="54"/>
                  <a:pt x="64" y="51"/>
                  <a:pt x="62" y="49"/>
                </a:cubicBezTo>
                <a:cubicBezTo>
                  <a:pt x="60" y="47"/>
                  <a:pt x="57" y="46"/>
                  <a:pt x="54" y="46"/>
                </a:cubicBezTo>
                <a:cubicBezTo>
                  <a:pt x="51" y="46"/>
                  <a:pt x="49" y="47"/>
                  <a:pt x="47" y="49"/>
                </a:cubicBezTo>
                <a:cubicBezTo>
                  <a:pt x="45" y="51"/>
                  <a:pt x="44" y="54"/>
                  <a:pt x="44" y="56"/>
                </a:cubicBezTo>
                <a:cubicBezTo>
                  <a:pt x="44" y="59"/>
                  <a:pt x="45" y="62"/>
                  <a:pt x="47" y="64"/>
                </a:cubicBezTo>
                <a:cubicBezTo>
                  <a:pt x="49" y="66"/>
                  <a:pt x="51" y="67"/>
                  <a:pt x="54" y="67"/>
                </a:cubicBezTo>
                <a:close/>
                <a:moveTo>
                  <a:pt x="82" y="97"/>
                </a:moveTo>
                <a:cubicBezTo>
                  <a:pt x="84" y="97"/>
                  <a:pt x="85" y="96"/>
                  <a:pt x="86" y="95"/>
                </a:cubicBezTo>
                <a:cubicBezTo>
                  <a:pt x="87" y="94"/>
                  <a:pt x="88" y="93"/>
                  <a:pt x="88" y="91"/>
                </a:cubicBezTo>
                <a:cubicBezTo>
                  <a:pt x="88" y="89"/>
                  <a:pt x="87" y="88"/>
                  <a:pt x="86" y="87"/>
                </a:cubicBezTo>
                <a:cubicBezTo>
                  <a:pt x="85" y="86"/>
                  <a:pt x="84" y="85"/>
                  <a:pt x="82" y="85"/>
                </a:cubicBezTo>
                <a:cubicBezTo>
                  <a:pt x="80" y="85"/>
                  <a:pt x="79" y="86"/>
                  <a:pt x="78" y="87"/>
                </a:cubicBezTo>
                <a:cubicBezTo>
                  <a:pt x="77" y="88"/>
                  <a:pt x="76" y="89"/>
                  <a:pt x="76" y="91"/>
                </a:cubicBezTo>
                <a:cubicBezTo>
                  <a:pt x="76" y="93"/>
                  <a:pt x="77" y="94"/>
                  <a:pt x="78" y="95"/>
                </a:cubicBezTo>
                <a:cubicBezTo>
                  <a:pt x="79" y="96"/>
                  <a:pt x="80" y="97"/>
                  <a:pt x="82" y="97"/>
                </a:cubicBezTo>
                <a:close/>
                <a:moveTo>
                  <a:pt x="96" y="48"/>
                </a:moveTo>
                <a:cubicBezTo>
                  <a:pt x="97" y="48"/>
                  <a:pt x="99" y="48"/>
                  <a:pt x="100" y="47"/>
                </a:cubicBezTo>
                <a:cubicBezTo>
                  <a:pt x="101" y="46"/>
                  <a:pt x="102" y="44"/>
                  <a:pt x="102" y="43"/>
                </a:cubicBezTo>
                <a:cubicBezTo>
                  <a:pt x="102" y="41"/>
                  <a:pt x="101" y="40"/>
                  <a:pt x="100" y="39"/>
                </a:cubicBezTo>
                <a:cubicBezTo>
                  <a:pt x="99" y="37"/>
                  <a:pt x="97" y="37"/>
                  <a:pt x="96" y="37"/>
                </a:cubicBezTo>
                <a:cubicBezTo>
                  <a:pt x="94" y="37"/>
                  <a:pt x="93" y="37"/>
                  <a:pt x="92" y="39"/>
                </a:cubicBezTo>
                <a:cubicBezTo>
                  <a:pt x="91" y="40"/>
                  <a:pt x="90" y="41"/>
                  <a:pt x="90" y="43"/>
                </a:cubicBezTo>
                <a:cubicBezTo>
                  <a:pt x="90" y="44"/>
                  <a:pt x="91" y="46"/>
                  <a:pt x="92" y="47"/>
                </a:cubicBezTo>
                <a:cubicBezTo>
                  <a:pt x="93" y="48"/>
                  <a:pt x="94" y="48"/>
                  <a:pt x="96" y="4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9" descr="Dollar sign inside circle.">
            <a:extLst>
              <a:ext uri="{FF2B5EF4-FFF2-40B4-BE49-F238E27FC236}">
                <a16:creationId xmlns:a16="http://schemas.microsoft.com/office/drawing/2014/main" id="{9309061A-7B0A-21F7-F8D0-A12A60132444}"/>
              </a:ext>
            </a:extLst>
          </p:cNvPr>
          <p:cNvSpPr>
            <a:spLocks noEditPoints="1"/>
          </p:cNvSpPr>
          <p:nvPr>
            <p:custDataLst>
              <p:custData r:id="rId2"/>
            </p:custDataLst>
          </p:nvPr>
        </p:nvSpPr>
        <p:spPr bwMode="auto">
          <a:xfrm>
            <a:off x="5196312" y="2367334"/>
            <a:ext cx="338138" cy="338138"/>
          </a:xfrm>
          <a:custGeom>
            <a:avLst/>
            <a:gdLst>
              <a:gd name="T0" fmla="*/ 40 w 87"/>
              <a:gd name="T1" fmla="*/ 75 h 87"/>
              <a:gd name="T2" fmla="*/ 46 w 87"/>
              <a:gd name="T3" fmla="*/ 75 h 87"/>
              <a:gd name="T4" fmla="*/ 46 w 87"/>
              <a:gd name="T5" fmla="*/ 69 h 87"/>
              <a:gd name="T6" fmla="*/ 56 w 87"/>
              <a:gd name="T7" fmla="*/ 65 h 87"/>
              <a:gd name="T8" fmla="*/ 60 w 87"/>
              <a:gd name="T9" fmla="*/ 55 h 87"/>
              <a:gd name="T10" fmla="*/ 58 w 87"/>
              <a:gd name="T11" fmla="*/ 46 h 87"/>
              <a:gd name="T12" fmla="*/ 47 w 87"/>
              <a:gd name="T13" fmla="*/ 40 h 87"/>
              <a:gd name="T14" fmla="*/ 37 w 87"/>
              <a:gd name="T15" fmla="*/ 35 h 87"/>
              <a:gd name="T16" fmla="*/ 35 w 87"/>
              <a:gd name="T17" fmla="*/ 30 h 87"/>
              <a:gd name="T18" fmla="*/ 37 w 87"/>
              <a:gd name="T19" fmla="*/ 25 h 87"/>
              <a:gd name="T20" fmla="*/ 44 w 87"/>
              <a:gd name="T21" fmla="*/ 23 h 87"/>
              <a:gd name="T22" fmla="*/ 49 w 87"/>
              <a:gd name="T23" fmla="*/ 25 h 87"/>
              <a:gd name="T24" fmla="*/ 53 w 87"/>
              <a:gd name="T25" fmla="*/ 29 h 87"/>
              <a:gd name="T26" fmla="*/ 59 w 87"/>
              <a:gd name="T27" fmla="*/ 27 h 87"/>
              <a:gd name="T28" fmla="*/ 54 w 87"/>
              <a:gd name="T29" fmla="*/ 20 h 87"/>
              <a:gd name="T30" fmla="*/ 47 w 87"/>
              <a:gd name="T31" fmla="*/ 17 h 87"/>
              <a:gd name="T32" fmla="*/ 47 w 87"/>
              <a:gd name="T33" fmla="*/ 12 h 87"/>
              <a:gd name="T34" fmla="*/ 40 w 87"/>
              <a:gd name="T35" fmla="*/ 12 h 87"/>
              <a:gd name="T36" fmla="*/ 40 w 87"/>
              <a:gd name="T37" fmla="*/ 17 h 87"/>
              <a:gd name="T38" fmla="*/ 31 w 87"/>
              <a:gd name="T39" fmla="*/ 22 h 87"/>
              <a:gd name="T40" fmla="*/ 28 w 87"/>
              <a:gd name="T41" fmla="*/ 30 h 87"/>
              <a:gd name="T42" fmla="*/ 31 w 87"/>
              <a:gd name="T43" fmla="*/ 39 h 87"/>
              <a:gd name="T44" fmla="*/ 42 w 87"/>
              <a:gd name="T45" fmla="*/ 44 h 87"/>
              <a:gd name="T46" fmla="*/ 52 w 87"/>
              <a:gd name="T47" fmla="*/ 49 h 87"/>
              <a:gd name="T48" fmla="*/ 54 w 87"/>
              <a:gd name="T49" fmla="*/ 55 h 87"/>
              <a:gd name="T50" fmla="*/ 51 w 87"/>
              <a:gd name="T51" fmla="*/ 61 h 87"/>
              <a:gd name="T52" fmla="*/ 44 w 87"/>
              <a:gd name="T53" fmla="*/ 63 h 87"/>
              <a:gd name="T54" fmla="*/ 37 w 87"/>
              <a:gd name="T55" fmla="*/ 61 h 87"/>
              <a:gd name="T56" fmla="*/ 32 w 87"/>
              <a:gd name="T57" fmla="*/ 54 h 87"/>
              <a:gd name="T58" fmla="*/ 27 w 87"/>
              <a:gd name="T59" fmla="*/ 56 h 87"/>
              <a:gd name="T60" fmla="*/ 32 w 87"/>
              <a:gd name="T61" fmla="*/ 65 h 87"/>
              <a:gd name="T62" fmla="*/ 40 w 87"/>
              <a:gd name="T63" fmla="*/ 69 h 87"/>
              <a:gd name="T64" fmla="*/ 40 w 87"/>
              <a:gd name="T65" fmla="*/ 75 h 87"/>
              <a:gd name="T66" fmla="*/ 43 w 87"/>
              <a:gd name="T67" fmla="*/ 87 h 87"/>
              <a:gd name="T68" fmla="*/ 26 w 87"/>
              <a:gd name="T69" fmla="*/ 83 h 87"/>
              <a:gd name="T70" fmla="*/ 13 w 87"/>
              <a:gd name="T71" fmla="*/ 74 h 87"/>
              <a:gd name="T72" fmla="*/ 3 w 87"/>
              <a:gd name="T73" fmla="*/ 60 h 87"/>
              <a:gd name="T74" fmla="*/ 0 w 87"/>
              <a:gd name="T75" fmla="*/ 43 h 87"/>
              <a:gd name="T76" fmla="*/ 3 w 87"/>
              <a:gd name="T77" fmla="*/ 26 h 87"/>
              <a:gd name="T78" fmla="*/ 13 w 87"/>
              <a:gd name="T79" fmla="*/ 12 h 87"/>
              <a:gd name="T80" fmla="*/ 26 w 87"/>
              <a:gd name="T81" fmla="*/ 3 h 87"/>
              <a:gd name="T82" fmla="*/ 43 w 87"/>
              <a:gd name="T83" fmla="*/ 0 h 87"/>
              <a:gd name="T84" fmla="*/ 60 w 87"/>
              <a:gd name="T85" fmla="*/ 3 h 87"/>
              <a:gd name="T86" fmla="*/ 74 w 87"/>
              <a:gd name="T87" fmla="*/ 12 h 87"/>
              <a:gd name="T88" fmla="*/ 84 w 87"/>
              <a:gd name="T89" fmla="*/ 26 h 87"/>
              <a:gd name="T90" fmla="*/ 87 w 87"/>
              <a:gd name="T91" fmla="*/ 43 h 87"/>
              <a:gd name="T92" fmla="*/ 84 w 87"/>
              <a:gd name="T93" fmla="*/ 60 h 87"/>
              <a:gd name="T94" fmla="*/ 74 w 87"/>
              <a:gd name="T95" fmla="*/ 74 h 87"/>
              <a:gd name="T96" fmla="*/ 60 w 87"/>
              <a:gd name="T97" fmla="*/ 83 h 87"/>
              <a:gd name="T98" fmla="*/ 43 w 87"/>
              <a:gd name="T99" fmla="*/ 87 h 87"/>
              <a:gd name="T100" fmla="*/ 43 w 87"/>
              <a:gd name="T101" fmla="*/ 80 h 87"/>
              <a:gd name="T102" fmla="*/ 70 w 87"/>
              <a:gd name="T103" fmla="*/ 69 h 87"/>
              <a:gd name="T104" fmla="*/ 80 w 87"/>
              <a:gd name="T105" fmla="*/ 43 h 87"/>
              <a:gd name="T106" fmla="*/ 70 w 87"/>
              <a:gd name="T107" fmla="*/ 17 h 87"/>
              <a:gd name="T108" fmla="*/ 43 w 87"/>
              <a:gd name="T109" fmla="*/ 6 h 87"/>
              <a:gd name="T110" fmla="*/ 17 w 87"/>
              <a:gd name="T111" fmla="*/ 17 h 87"/>
              <a:gd name="T112" fmla="*/ 7 w 87"/>
              <a:gd name="T113" fmla="*/ 43 h 87"/>
              <a:gd name="T114" fmla="*/ 17 w 87"/>
              <a:gd name="T115" fmla="*/ 69 h 87"/>
              <a:gd name="T116" fmla="*/ 43 w 87"/>
              <a:gd name="T117" fmla="*/ 8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87">
                <a:moveTo>
                  <a:pt x="40" y="75"/>
                </a:moveTo>
                <a:cubicBezTo>
                  <a:pt x="46" y="75"/>
                  <a:pt x="46" y="75"/>
                  <a:pt x="46" y="75"/>
                </a:cubicBezTo>
                <a:cubicBezTo>
                  <a:pt x="46" y="69"/>
                  <a:pt x="46" y="69"/>
                  <a:pt x="46" y="69"/>
                </a:cubicBezTo>
                <a:cubicBezTo>
                  <a:pt x="50" y="68"/>
                  <a:pt x="53" y="67"/>
                  <a:pt x="56" y="65"/>
                </a:cubicBezTo>
                <a:cubicBezTo>
                  <a:pt x="59" y="63"/>
                  <a:pt x="60" y="59"/>
                  <a:pt x="60" y="55"/>
                </a:cubicBezTo>
                <a:cubicBezTo>
                  <a:pt x="60" y="52"/>
                  <a:pt x="60" y="49"/>
                  <a:pt x="58" y="46"/>
                </a:cubicBezTo>
                <a:cubicBezTo>
                  <a:pt x="56" y="44"/>
                  <a:pt x="52" y="42"/>
                  <a:pt x="47" y="40"/>
                </a:cubicBezTo>
                <a:cubicBezTo>
                  <a:pt x="42" y="38"/>
                  <a:pt x="38" y="37"/>
                  <a:pt x="37" y="35"/>
                </a:cubicBezTo>
                <a:cubicBezTo>
                  <a:pt x="35" y="34"/>
                  <a:pt x="35" y="32"/>
                  <a:pt x="35" y="30"/>
                </a:cubicBezTo>
                <a:cubicBezTo>
                  <a:pt x="35" y="28"/>
                  <a:pt x="35" y="26"/>
                  <a:pt x="37" y="25"/>
                </a:cubicBezTo>
                <a:cubicBezTo>
                  <a:pt x="39" y="24"/>
                  <a:pt x="41" y="23"/>
                  <a:pt x="44" y="23"/>
                </a:cubicBezTo>
                <a:cubicBezTo>
                  <a:pt x="46" y="23"/>
                  <a:pt x="48" y="24"/>
                  <a:pt x="49" y="25"/>
                </a:cubicBezTo>
                <a:cubicBezTo>
                  <a:pt x="51" y="26"/>
                  <a:pt x="52" y="27"/>
                  <a:pt x="53" y="29"/>
                </a:cubicBezTo>
                <a:cubicBezTo>
                  <a:pt x="59" y="27"/>
                  <a:pt x="59" y="27"/>
                  <a:pt x="59" y="27"/>
                </a:cubicBezTo>
                <a:cubicBezTo>
                  <a:pt x="58" y="24"/>
                  <a:pt x="56" y="22"/>
                  <a:pt x="54" y="20"/>
                </a:cubicBezTo>
                <a:cubicBezTo>
                  <a:pt x="52" y="19"/>
                  <a:pt x="49" y="18"/>
                  <a:pt x="47" y="17"/>
                </a:cubicBezTo>
                <a:cubicBezTo>
                  <a:pt x="47" y="12"/>
                  <a:pt x="47" y="12"/>
                  <a:pt x="47" y="12"/>
                </a:cubicBezTo>
                <a:cubicBezTo>
                  <a:pt x="40" y="12"/>
                  <a:pt x="40" y="12"/>
                  <a:pt x="40" y="12"/>
                </a:cubicBezTo>
                <a:cubicBezTo>
                  <a:pt x="40" y="17"/>
                  <a:pt x="40" y="17"/>
                  <a:pt x="40" y="17"/>
                </a:cubicBezTo>
                <a:cubicBezTo>
                  <a:pt x="36" y="18"/>
                  <a:pt x="33" y="20"/>
                  <a:pt x="31" y="22"/>
                </a:cubicBezTo>
                <a:cubicBezTo>
                  <a:pt x="29" y="25"/>
                  <a:pt x="28" y="27"/>
                  <a:pt x="28" y="30"/>
                </a:cubicBezTo>
                <a:cubicBezTo>
                  <a:pt x="28" y="34"/>
                  <a:pt x="29" y="37"/>
                  <a:pt x="31" y="39"/>
                </a:cubicBezTo>
                <a:cubicBezTo>
                  <a:pt x="33" y="41"/>
                  <a:pt x="37" y="43"/>
                  <a:pt x="42" y="44"/>
                </a:cubicBezTo>
                <a:cubicBezTo>
                  <a:pt x="46" y="46"/>
                  <a:pt x="50" y="48"/>
                  <a:pt x="52" y="49"/>
                </a:cubicBezTo>
                <a:cubicBezTo>
                  <a:pt x="53" y="51"/>
                  <a:pt x="54" y="53"/>
                  <a:pt x="54" y="55"/>
                </a:cubicBezTo>
                <a:cubicBezTo>
                  <a:pt x="54" y="58"/>
                  <a:pt x="53" y="60"/>
                  <a:pt x="51" y="61"/>
                </a:cubicBezTo>
                <a:cubicBezTo>
                  <a:pt x="49" y="63"/>
                  <a:pt x="47" y="63"/>
                  <a:pt x="44" y="63"/>
                </a:cubicBezTo>
                <a:cubicBezTo>
                  <a:pt x="42" y="63"/>
                  <a:pt x="39" y="62"/>
                  <a:pt x="37" y="61"/>
                </a:cubicBezTo>
                <a:cubicBezTo>
                  <a:pt x="35" y="59"/>
                  <a:pt x="34" y="57"/>
                  <a:pt x="32" y="54"/>
                </a:cubicBezTo>
                <a:cubicBezTo>
                  <a:pt x="27" y="56"/>
                  <a:pt x="27" y="56"/>
                  <a:pt x="27" y="56"/>
                </a:cubicBezTo>
                <a:cubicBezTo>
                  <a:pt x="28" y="60"/>
                  <a:pt x="30" y="63"/>
                  <a:pt x="32" y="65"/>
                </a:cubicBezTo>
                <a:cubicBezTo>
                  <a:pt x="34" y="67"/>
                  <a:pt x="37" y="68"/>
                  <a:pt x="40" y="69"/>
                </a:cubicBezTo>
                <a:lnTo>
                  <a:pt x="40" y="75"/>
                </a:lnTo>
                <a:close/>
                <a:moveTo>
                  <a:pt x="43" y="87"/>
                </a:moveTo>
                <a:cubicBezTo>
                  <a:pt x="37" y="87"/>
                  <a:pt x="32" y="86"/>
                  <a:pt x="26" y="83"/>
                </a:cubicBezTo>
                <a:cubicBezTo>
                  <a:pt x="21" y="81"/>
                  <a:pt x="16" y="78"/>
                  <a:pt x="13" y="74"/>
                </a:cubicBezTo>
                <a:cubicBezTo>
                  <a:pt x="9" y="70"/>
                  <a:pt x="5" y="66"/>
                  <a:pt x="3" y="60"/>
                </a:cubicBezTo>
                <a:cubicBezTo>
                  <a:pt x="1" y="55"/>
                  <a:pt x="0" y="49"/>
                  <a:pt x="0" y="43"/>
                </a:cubicBezTo>
                <a:cubicBezTo>
                  <a:pt x="0" y="37"/>
                  <a:pt x="1" y="31"/>
                  <a:pt x="3" y="26"/>
                </a:cubicBezTo>
                <a:cubicBezTo>
                  <a:pt x="5" y="21"/>
                  <a:pt x="9" y="16"/>
                  <a:pt x="13" y="12"/>
                </a:cubicBezTo>
                <a:cubicBezTo>
                  <a:pt x="16" y="8"/>
                  <a:pt x="21" y="5"/>
                  <a:pt x="26" y="3"/>
                </a:cubicBezTo>
                <a:cubicBezTo>
                  <a:pt x="32" y="1"/>
                  <a:pt x="37" y="0"/>
                  <a:pt x="43" y="0"/>
                </a:cubicBezTo>
                <a:cubicBezTo>
                  <a:pt x="49" y="0"/>
                  <a:pt x="55" y="1"/>
                  <a:pt x="60" y="3"/>
                </a:cubicBezTo>
                <a:cubicBezTo>
                  <a:pt x="66" y="5"/>
                  <a:pt x="70" y="8"/>
                  <a:pt x="74" y="12"/>
                </a:cubicBezTo>
                <a:cubicBezTo>
                  <a:pt x="78" y="16"/>
                  <a:pt x="81" y="21"/>
                  <a:pt x="84" y="26"/>
                </a:cubicBezTo>
                <a:cubicBezTo>
                  <a:pt x="86" y="31"/>
                  <a:pt x="87" y="37"/>
                  <a:pt x="87" y="43"/>
                </a:cubicBezTo>
                <a:cubicBezTo>
                  <a:pt x="87" y="49"/>
                  <a:pt x="86" y="55"/>
                  <a:pt x="84" y="60"/>
                </a:cubicBezTo>
                <a:cubicBezTo>
                  <a:pt x="81" y="66"/>
                  <a:pt x="78" y="70"/>
                  <a:pt x="74" y="74"/>
                </a:cubicBezTo>
                <a:cubicBezTo>
                  <a:pt x="70" y="78"/>
                  <a:pt x="66" y="81"/>
                  <a:pt x="60" y="83"/>
                </a:cubicBezTo>
                <a:cubicBezTo>
                  <a:pt x="55" y="86"/>
                  <a:pt x="49" y="87"/>
                  <a:pt x="43" y="87"/>
                </a:cubicBezTo>
                <a:close/>
                <a:moveTo>
                  <a:pt x="43" y="80"/>
                </a:moveTo>
                <a:cubicBezTo>
                  <a:pt x="54" y="80"/>
                  <a:pt x="62" y="76"/>
                  <a:pt x="70" y="69"/>
                </a:cubicBezTo>
                <a:cubicBezTo>
                  <a:pt x="77" y="62"/>
                  <a:pt x="80" y="53"/>
                  <a:pt x="80" y="43"/>
                </a:cubicBezTo>
                <a:cubicBezTo>
                  <a:pt x="80" y="33"/>
                  <a:pt x="77" y="24"/>
                  <a:pt x="70" y="17"/>
                </a:cubicBezTo>
                <a:cubicBezTo>
                  <a:pt x="62" y="10"/>
                  <a:pt x="54" y="6"/>
                  <a:pt x="43" y="6"/>
                </a:cubicBezTo>
                <a:cubicBezTo>
                  <a:pt x="33" y="6"/>
                  <a:pt x="24" y="10"/>
                  <a:pt x="17" y="17"/>
                </a:cubicBezTo>
                <a:cubicBezTo>
                  <a:pt x="10" y="24"/>
                  <a:pt x="7" y="33"/>
                  <a:pt x="7" y="43"/>
                </a:cubicBezTo>
                <a:cubicBezTo>
                  <a:pt x="7" y="53"/>
                  <a:pt x="10" y="62"/>
                  <a:pt x="17" y="69"/>
                </a:cubicBezTo>
                <a:cubicBezTo>
                  <a:pt x="24" y="76"/>
                  <a:pt x="33" y="80"/>
                  <a:pt x="43" y="8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3" descr="Stacked upward trending lines.">
            <a:extLst>
              <a:ext uri="{FF2B5EF4-FFF2-40B4-BE49-F238E27FC236}">
                <a16:creationId xmlns:a16="http://schemas.microsoft.com/office/drawing/2014/main" id="{6D8FFE95-770E-5BF4-53B2-603AB0DF217C}"/>
              </a:ext>
            </a:extLst>
          </p:cNvPr>
          <p:cNvSpPr>
            <a:spLocks noEditPoints="1"/>
          </p:cNvSpPr>
          <p:nvPr>
            <p:custDataLst>
              <p:custData r:id="rId3"/>
            </p:custDataLst>
          </p:nvPr>
        </p:nvSpPr>
        <p:spPr bwMode="auto">
          <a:xfrm>
            <a:off x="6656832" y="2372891"/>
            <a:ext cx="346076" cy="327025"/>
          </a:xfrm>
          <a:custGeom>
            <a:avLst/>
            <a:gdLst>
              <a:gd name="T0" fmla="*/ 12 w 218"/>
              <a:gd name="T1" fmla="*/ 206 h 206"/>
              <a:gd name="T2" fmla="*/ 0 w 218"/>
              <a:gd name="T3" fmla="*/ 193 h 206"/>
              <a:gd name="T4" fmla="*/ 80 w 218"/>
              <a:gd name="T5" fmla="*/ 112 h 206"/>
              <a:gd name="T6" fmla="*/ 127 w 218"/>
              <a:gd name="T7" fmla="*/ 156 h 206"/>
              <a:gd name="T8" fmla="*/ 205 w 218"/>
              <a:gd name="T9" fmla="*/ 68 h 206"/>
              <a:gd name="T10" fmla="*/ 218 w 218"/>
              <a:gd name="T11" fmla="*/ 78 h 206"/>
              <a:gd name="T12" fmla="*/ 127 w 218"/>
              <a:gd name="T13" fmla="*/ 183 h 206"/>
              <a:gd name="T14" fmla="*/ 80 w 218"/>
              <a:gd name="T15" fmla="*/ 137 h 206"/>
              <a:gd name="T16" fmla="*/ 12 w 218"/>
              <a:gd name="T17" fmla="*/ 206 h 206"/>
              <a:gd name="T18" fmla="*/ 12 w 218"/>
              <a:gd name="T19" fmla="*/ 137 h 206"/>
              <a:gd name="T20" fmla="*/ 0 w 218"/>
              <a:gd name="T21" fmla="*/ 125 h 206"/>
              <a:gd name="T22" fmla="*/ 80 w 218"/>
              <a:gd name="T23" fmla="*/ 44 h 206"/>
              <a:gd name="T24" fmla="*/ 127 w 218"/>
              <a:gd name="T25" fmla="*/ 90 h 206"/>
              <a:gd name="T26" fmla="*/ 205 w 218"/>
              <a:gd name="T27" fmla="*/ 0 h 206"/>
              <a:gd name="T28" fmla="*/ 218 w 218"/>
              <a:gd name="T29" fmla="*/ 12 h 206"/>
              <a:gd name="T30" fmla="*/ 127 w 218"/>
              <a:gd name="T31" fmla="*/ 115 h 206"/>
              <a:gd name="T32" fmla="*/ 80 w 218"/>
              <a:gd name="T33" fmla="*/ 71 h 206"/>
              <a:gd name="T34" fmla="*/ 12 w 218"/>
              <a:gd name="T35" fmla="*/ 13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8" h="206">
                <a:moveTo>
                  <a:pt x="12" y="206"/>
                </a:moveTo>
                <a:lnTo>
                  <a:pt x="0" y="193"/>
                </a:lnTo>
                <a:lnTo>
                  <a:pt x="80" y="112"/>
                </a:lnTo>
                <a:lnTo>
                  <a:pt x="127" y="156"/>
                </a:lnTo>
                <a:lnTo>
                  <a:pt x="205" y="68"/>
                </a:lnTo>
                <a:lnTo>
                  <a:pt x="218" y="78"/>
                </a:lnTo>
                <a:lnTo>
                  <a:pt x="127" y="183"/>
                </a:lnTo>
                <a:lnTo>
                  <a:pt x="80" y="137"/>
                </a:lnTo>
                <a:lnTo>
                  <a:pt x="12" y="206"/>
                </a:lnTo>
                <a:close/>
                <a:moveTo>
                  <a:pt x="12" y="137"/>
                </a:moveTo>
                <a:lnTo>
                  <a:pt x="0" y="125"/>
                </a:lnTo>
                <a:lnTo>
                  <a:pt x="80" y="44"/>
                </a:lnTo>
                <a:lnTo>
                  <a:pt x="127" y="90"/>
                </a:lnTo>
                <a:lnTo>
                  <a:pt x="205" y="0"/>
                </a:lnTo>
                <a:lnTo>
                  <a:pt x="218" y="12"/>
                </a:lnTo>
                <a:lnTo>
                  <a:pt x="127" y="115"/>
                </a:lnTo>
                <a:lnTo>
                  <a:pt x="80" y="71"/>
                </a:lnTo>
                <a:lnTo>
                  <a:pt x="12" y="13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7" descr="Triangle containing exclamation mark.">
            <a:extLst>
              <a:ext uri="{FF2B5EF4-FFF2-40B4-BE49-F238E27FC236}">
                <a16:creationId xmlns:a16="http://schemas.microsoft.com/office/drawing/2014/main" id="{94114F41-3E5F-C9A0-7ADF-208A3409792E}"/>
              </a:ext>
            </a:extLst>
          </p:cNvPr>
          <p:cNvSpPr>
            <a:spLocks noEditPoints="1"/>
          </p:cNvSpPr>
          <p:nvPr>
            <p:custDataLst>
              <p:custData r:id="rId4"/>
            </p:custDataLst>
          </p:nvPr>
        </p:nvSpPr>
        <p:spPr bwMode="auto">
          <a:xfrm>
            <a:off x="5184406" y="4930815"/>
            <a:ext cx="361950" cy="311150"/>
          </a:xfrm>
          <a:custGeom>
            <a:avLst/>
            <a:gdLst>
              <a:gd name="T0" fmla="*/ 0 w 93"/>
              <a:gd name="T1" fmla="*/ 80 h 80"/>
              <a:gd name="T2" fmla="*/ 47 w 93"/>
              <a:gd name="T3" fmla="*/ 0 h 80"/>
              <a:gd name="T4" fmla="*/ 93 w 93"/>
              <a:gd name="T5" fmla="*/ 80 h 80"/>
              <a:gd name="T6" fmla="*/ 0 w 93"/>
              <a:gd name="T7" fmla="*/ 80 h 80"/>
              <a:gd name="T8" fmla="*/ 12 w 93"/>
              <a:gd name="T9" fmla="*/ 73 h 80"/>
              <a:gd name="T10" fmla="*/ 81 w 93"/>
              <a:gd name="T11" fmla="*/ 73 h 80"/>
              <a:gd name="T12" fmla="*/ 47 w 93"/>
              <a:gd name="T13" fmla="*/ 14 h 80"/>
              <a:gd name="T14" fmla="*/ 12 w 93"/>
              <a:gd name="T15" fmla="*/ 73 h 80"/>
              <a:gd name="T16" fmla="*/ 47 w 93"/>
              <a:gd name="T17" fmla="*/ 68 h 80"/>
              <a:gd name="T18" fmla="*/ 49 w 93"/>
              <a:gd name="T19" fmla="*/ 67 h 80"/>
              <a:gd name="T20" fmla="*/ 50 w 93"/>
              <a:gd name="T21" fmla="*/ 64 h 80"/>
              <a:gd name="T22" fmla="*/ 49 w 93"/>
              <a:gd name="T23" fmla="*/ 61 h 80"/>
              <a:gd name="T24" fmla="*/ 47 w 93"/>
              <a:gd name="T25" fmla="*/ 60 h 80"/>
              <a:gd name="T26" fmla="*/ 44 w 93"/>
              <a:gd name="T27" fmla="*/ 61 h 80"/>
              <a:gd name="T28" fmla="*/ 43 w 93"/>
              <a:gd name="T29" fmla="*/ 64 h 80"/>
              <a:gd name="T30" fmla="*/ 44 w 93"/>
              <a:gd name="T31" fmla="*/ 67 h 80"/>
              <a:gd name="T32" fmla="*/ 47 w 93"/>
              <a:gd name="T33" fmla="*/ 68 h 80"/>
              <a:gd name="T34" fmla="*/ 43 w 93"/>
              <a:gd name="T35" fmla="*/ 56 h 80"/>
              <a:gd name="T36" fmla="*/ 50 w 93"/>
              <a:gd name="T37" fmla="*/ 56 h 80"/>
              <a:gd name="T38" fmla="*/ 50 w 93"/>
              <a:gd name="T39" fmla="*/ 33 h 80"/>
              <a:gd name="T40" fmla="*/ 43 w 93"/>
              <a:gd name="T41" fmla="*/ 33 h 80"/>
              <a:gd name="T42" fmla="*/ 43 w 93"/>
              <a:gd name="T43"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80">
                <a:moveTo>
                  <a:pt x="0" y="80"/>
                </a:moveTo>
                <a:cubicBezTo>
                  <a:pt x="47" y="0"/>
                  <a:pt x="47" y="0"/>
                  <a:pt x="47" y="0"/>
                </a:cubicBezTo>
                <a:cubicBezTo>
                  <a:pt x="93" y="80"/>
                  <a:pt x="93" y="80"/>
                  <a:pt x="93" y="80"/>
                </a:cubicBezTo>
                <a:lnTo>
                  <a:pt x="0" y="80"/>
                </a:lnTo>
                <a:close/>
                <a:moveTo>
                  <a:pt x="12" y="73"/>
                </a:moveTo>
                <a:cubicBezTo>
                  <a:pt x="81" y="73"/>
                  <a:pt x="81" y="73"/>
                  <a:pt x="81" y="73"/>
                </a:cubicBezTo>
                <a:cubicBezTo>
                  <a:pt x="47" y="14"/>
                  <a:pt x="47" y="14"/>
                  <a:pt x="47" y="14"/>
                </a:cubicBezTo>
                <a:lnTo>
                  <a:pt x="12" y="73"/>
                </a:lnTo>
                <a:close/>
                <a:moveTo>
                  <a:pt x="47" y="68"/>
                </a:moveTo>
                <a:cubicBezTo>
                  <a:pt x="48" y="68"/>
                  <a:pt x="48" y="67"/>
                  <a:pt x="49" y="67"/>
                </a:cubicBezTo>
                <a:cubicBezTo>
                  <a:pt x="50" y="66"/>
                  <a:pt x="50" y="65"/>
                  <a:pt x="50" y="64"/>
                </a:cubicBezTo>
                <a:cubicBezTo>
                  <a:pt x="50" y="63"/>
                  <a:pt x="50" y="62"/>
                  <a:pt x="49" y="61"/>
                </a:cubicBezTo>
                <a:cubicBezTo>
                  <a:pt x="48" y="61"/>
                  <a:pt x="48" y="60"/>
                  <a:pt x="47" y="60"/>
                </a:cubicBezTo>
                <a:cubicBezTo>
                  <a:pt x="45" y="60"/>
                  <a:pt x="45" y="61"/>
                  <a:pt x="44" y="61"/>
                </a:cubicBezTo>
                <a:cubicBezTo>
                  <a:pt x="43" y="62"/>
                  <a:pt x="43" y="63"/>
                  <a:pt x="43" y="64"/>
                </a:cubicBezTo>
                <a:cubicBezTo>
                  <a:pt x="43" y="65"/>
                  <a:pt x="43" y="66"/>
                  <a:pt x="44" y="67"/>
                </a:cubicBezTo>
                <a:cubicBezTo>
                  <a:pt x="45" y="67"/>
                  <a:pt x="45" y="68"/>
                  <a:pt x="47" y="68"/>
                </a:cubicBezTo>
                <a:close/>
                <a:moveTo>
                  <a:pt x="43" y="56"/>
                </a:moveTo>
                <a:cubicBezTo>
                  <a:pt x="50" y="56"/>
                  <a:pt x="50" y="56"/>
                  <a:pt x="50" y="56"/>
                </a:cubicBezTo>
                <a:cubicBezTo>
                  <a:pt x="50" y="33"/>
                  <a:pt x="50" y="33"/>
                  <a:pt x="50" y="33"/>
                </a:cubicBezTo>
                <a:cubicBezTo>
                  <a:pt x="43" y="33"/>
                  <a:pt x="43" y="33"/>
                  <a:pt x="43" y="33"/>
                </a:cubicBezTo>
                <a:lnTo>
                  <a:pt x="43" y="56"/>
                </a:lnTo>
                <a:close/>
              </a:path>
            </a:pathLst>
          </a:custGeom>
          <a:solidFill>
            <a:srgbClr val="000F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descr="Three lines with check.">
            <a:extLst>
              <a:ext uri="{FF2B5EF4-FFF2-40B4-BE49-F238E27FC236}">
                <a16:creationId xmlns:a16="http://schemas.microsoft.com/office/drawing/2014/main" id="{2FB35A05-ABB1-1A2E-3D10-D4481746F161}"/>
              </a:ext>
            </a:extLst>
          </p:cNvPr>
          <p:cNvSpPr>
            <a:spLocks noEditPoints="1"/>
          </p:cNvSpPr>
          <p:nvPr>
            <p:custDataLst>
              <p:custData r:id="rId5"/>
            </p:custDataLst>
          </p:nvPr>
        </p:nvSpPr>
        <p:spPr bwMode="auto">
          <a:xfrm>
            <a:off x="6663976" y="4972884"/>
            <a:ext cx="331788" cy="227013"/>
          </a:xfrm>
          <a:custGeom>
            <a:avLst/>
            <a:gdLst>
              <a:gd name="T0" fmla="*/ 0 w 209"/>
              <a:gd name="T1" fmla="*/ 108 h 143"/>
              <a:gd name="T2" fmla="*/ 0 w 209"/>
              <a:gd name="T3" fmla="*/ 93 h 143"/>
              <a:gd name="T4" fmla="*/ 86 w 209"/>
              <a:gd name="T5" fmla="*/ 93 h 143"/>
              <a:gd name="T6" fmla="*/ 86 w 209"/>
              <a:gd name="T7" fmla="*/ 108 h 143"/>
              <a:gd name="T8" fmla="*/ 0 w 209"/>
              <a:gd name="T9" fmla="*/ 108 h 143"/>
              <a:gd name="T10" fmla="*/ 0 w 209"/>
              <a:gd name="T11" fmla="*/ 63 h 143"/>
              <a:gd name="T12" fmla="*/ 0 w 209"/>
              <a:gd name="T13" fmla="*/ 45 h 143"/>
              <a:gd name="T14" fmla="*/ 130 w 209"/>
              <a:gd name="T15" fmla="*/ 45 h 143"/>
              <a:gd name="T16" fmla="*/ 130 w 209"/>
              <a:gd name="T17" fmla="*/ 63 h 143"/>
              <a:gd name="T18" fmla="*/ 0 w 209"/>
              <a:gd name="T19" fmla="*/ 63 h 143"/>
              <a:gd name="T20" fmla="*/ 0 w 209"/>
              <a:gd name="T21" fmla="*/ 18 h 143"/>
              <a:gd name="T22" fmla="*/ 0 w 209"/>
              <a:gd name="T23" fmla="*/ 0 h 143"/>
              <a:gd name="T24" fmla="*/ 130 w 209"/>
              <a:gd name="T25" fmla="*/ 0 h 143"/>
              <a:gd name="T26" fmla="*/ 130 w 209"/>
              <a:gd name="T27" fmla="*/ 18 h 143"/>
              <a:gd name="T28" fmla="*/ 0 w 209"/>
              <a:gd name="T29" fmla="*/ 18 h 143"/>
              <a:gd name="T30" fmla="*/ 147 w 209"/>
              <a:gd name="T31" fmla="*/ 143 h 143"/>
              <a:gd name="T32" fmla="*/ 113 w 209"/>
              <a:gd name="T33" fmla="*/ 105 h 143"/>
              <a:gd name="T34" fmla="*/ 125 w 209"/>
              <a:gd name="T35" fmla="*/ 93 h 143"/>
              <a:gd name="T36" fmla="*/ 147 w 209"/>
              <a:gd name="T37" fmla="*/ 118 h 143"/>
              <a:gd name="T38" fmla="*/ 196 w 209"/>
              <a:gd name="T39" fmla="*/ 68 h 143"/>
              <a:gd name="T40" fmla="*/ 209 w 209"/>
              <a:gd name="T41" fmla="*/ 80 h 143"/>
              <a:gd name="T42" fmla="*/ 147 w 209"/>
              <a:gd name="T43"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9" h="143">
                <a:moveTo>
                  <a:pt x="0" y="108"/>
                </a:moveTo>
                <a:lnTo>
                  <a:pt x="0" y="93"/>
                </a:lnTo>
                <a:lnTo>
                  <a:pt x="86" y="93"/>
                </a:lnTo>
                <a:lnTo>
                  <a:pt x="86" y="108"/>
                </a:lnTo>
                <a:lnTo>
                  <a:pt x="0" y="108"/>
                </a:lnTo>
                <a:close/>
                <a:moveTo>
                  <a:pt x="0" y="63"/>
                </a:moveTo>
                <a:lnTo>
                  <a:pt x="0" y="45"/>
                </a:lnTo>
                <a:lnTo>
                  <a:pt x="130" y="45"/>
                </a:lnTo>
                <a:lnTo>
                  <a:pt x="130" y="63"/>
                </a:lnTo>
                <a:lnTo>
                  <a:pt x="0" y="63"/>
                </a:lnTo>
                <a:close/>
                <a:moveTo>
                  <a:pt x="0" y="18"/>
                </a:moveTo>
                <a:lnTo>
                  <a:pt x="0" y="0"/>
                </a:lnTo>
                <a:lnTo>
                  <a:pt x="130" y="0"/>
                </a:lnTo>
                <a:lnTo>
                  <a:pt x="130" y="18"/>
                </a:lnTo>
                <a:lnTo>
                  <a:pt x="0" y="18"/>
                </a:lnTo>
                <a:close/>
                <a:moveTo>
                  <a:pt x="147" y="143"/>
                </a:moveTo>
                <a:lnTo>
                  <a:pt x="113" y="105"/>
                </a:lnTo>
                <a:lnTo>
                  <a:pt x="125" y="93"/>
                </a:lnTo>
                <a:lnTo>
                  <a:pt x="147" y="118"/>
                </a:lnTo>
                <a:lnTo>
                  <a:pt x="196" y="68"/>
                </a:lnTo>
                <a:lnTo>
                  <a:pt x="209" y="80"/>
                </a:lnTo>
                <a:lnTo>
                  <a:pt x="147" y="143"/>
                </a:lnTo>
                <a:close/>
              </a:path>
            </a:pathLst>
          </a:custGeom>
          <a:solidFill>
            <a:srgbClr val="000F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Slide Number Placeholder 30">
            <a:extLst>
              <a:ext uri="{FF2B5EF4-FFF2-40B4-BE49-F238E27FC236}">
                <a16:creationId xmlns:a16="http://schemas.microsoft.com/office/drawing/2014/main" id="{ED89A6BA-3258-2320-5BF2-784CFB30CA5E}"/>
              </a:ext>
            </a:extLst>
          </p:cNvPr>
          <p:cNvSpPr>
            <a:spLocks noGrp="1"/>
          </p:cNvSpPr>
          <p:nvPr>
            <p:ph type="sldNum" sz="quarter" idx="15"/>
          </p:nvPr>
        </p:nvSpPr>
        <p:spPr/>
        <p:txBody>
          <a:bodyPr/>
          <a:lstStyle/>
          <a:p>
            <a:fld id="{CC823384-2074-4C75-9031-ACAC8BCA8354}" type="slidenum">
              <a:rPr lang="en-US" smtClean="0"/>
              <a:pPr/>
              <a:t>25</a:t>
            </a:fld>
            <a:endParaRPr lang="en-US"/>
          </a:p>
        </p:txBody>
      </p:sp>
    </p:spTree>
    <p:extLst>
      <p:ext uri="{BB962C8B-B14F-4D97-AF65-F5344CB8AC3E}">
        <p14:creationId xmlns:p14="http://schemas.microsoft.com/office/powerpoint/2010/main" val="3482148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5AEC55-1139-B77C-F732-F43AC76EAD47}"/>
              </a:ext>
            </a:extLst>
          </p:cNvPr>
          <p:cNvSpPr>
            <a:spLocks noGrp="1"/>
          </p:cNvSpPr>
          <p:nvPr>
            <p:ph type="body" sz="quarter" idx="10"/>
            <p:custDataLst>
              <p:custData r:id="rId1"/>
            </p:custDataLst>
          </p:nvPr>
        </p:nvSpPr>
        <p:spPr/>
        <p:txBody>
          <a:bodyPr/>
          <a:lstStyle/>
          <a:p>
            <a:r>
              <a:rPr lang="en-US"/>
              <a:t>General Disclaimer:  Statements or analysis concerning or incorporating tax, accounting or legal matters are general observations or applications based solely on our experience as reinsurance brokers and risk consultants and may not be relied upon as tax, accounting or legal advice, which we are not authorized to provide. All such matters should be reviewed with the recipient’s own qualified advisors in these areas. The data, analysis, summaries, marketing materials, or other work product (collectively, the “Materials”) provided by Guy Carpenter are provided “as is,” without warranty of any kind whether express or implied.  The information contained in this document is based on sources we believe reliable, but we do not guarantee its accuracy or completeness. Recipients are cautioned not to place undue reliance on the contents, calculations or any forward-looking statement within the Materials. Guy Carpenter undertakes no obligation to update or revise the Materials, whether as a result of new information, research, future events, or otherwise. The Materials are not a contract or an offer to enter into a contract, understanding or any other type of agreement concerning a potential business relationship. Guy Carpenter is not conveying or transferring any intellectual property rights in the Materials, absent a specific, written agreement, in each instance. If any trademarks and service marks are contained herein, they remain the property of their respective owners. If you have viewed the Materials in a publication, or you can reasonably expect that Guy Carpenter may release the Materials to unaffiliated recipients, the information therein is not intended to be taken as advice with respect to any individual situation and cannot be relied upon as such. </a:t>
            </a:r>
          </a:p>
          <a:p>
            <a:r>
              <a:rPr lang="en-US"/>
              <a:t>With respect to any Materials developed for clients, prospects or other direct recipients:  No person or entity shall disclose, copy, or reproduce the Materials or any portion thereof in any form to any third party without Guy Carpenter’s prior written consent in each instance, except that our clients may release the materials to their reinsurers, auditors, rating agencies and regulators. In the event that the client or direct recipient discloses the Materials or any portion thereof to any permissible third party, the client shall adopt the data and analysis as its own. The Materials are intended to be used solely for the purpose of internal evaluation of the individual or business entity to which we release them directly, unless Guy Carpenter has provided specific, written consent to the contrary, in each instance. Guy Carpenter serves as an advocate for its clients and owes no duty of care to third parties arising out of the Materials, even if they are forwarded to such third party by our client with Guy Carpenter’s consent. Each recipient shall protect the confidentiality of the Materials to the same degree as it would protect its own information, but in any event limit the disclosure of such Information only to its employees, partners and directors who have a need to know, provided that the recipient shall ensure that each such person adhere to these confidentiality obligations. Recipients shall use a reasonable degree of care to ensure that the Materials are shared and used only for the intended purpose. </a:t>
            </a:r>
          </a:p>
          <a:p>
            <a:r>
              <a:rPr lang="en-US"/>
              <a:t>With respect to any analytics output:  Analytics results in the Materials are generated with software models provided by a third-party modeler, using proprietary risk assessment technology. Developing models to estimate losses resulting from catastrophes or other large-scale events is an inherently subjective and imprecise process, involving judgment about a variety of environmental, demographic and regulatory factors. The assumptions and methodologies used by the modeler in creating the models may not constitute the exclusive set of reasonable assumptions and methodologies. The use of alternative assumptions and methodologies could yield materially different results. Also, the output of the models depends on data and inputs supplied by others, and any gaps, inaccuracies, or changes to the inputs can substantially affect the output.  Where applicable, any estimated cash flows may vary significantly from amounts actually collected, particularly in the event that a reinsurer is unwilling or unable to perform in accordance with the terms of the reinsurance contract. These Materials are based upon data provided by our client(s), prospective client, or third parties. The accuracy of such data has not been independently verified by Guy Carpenter. Neither Guy Carpenter, its affiliates, nor their respective officers, directors, agents, modelers, or subcontractors guarantee or warrant the correctness, completeness, currentness, merchantability, or fitness for a particular purpose of such data. In no event will Guy Carpenter or any modeler, SaaS provider, or subcontractor  (collectively, “Providers”) be liable to recipients for loss of profits or any other indirect, special, incidental and/or consequential damages of any kind howsoever incurred or designated, arising from any use of the Materials or the performance of the subject company, products or services. The Provider information and intellectual property contained in the Materials is provided under license to Guy Carpenter and is proprietary and confidential. </a:t>
            </a:r>
          </a:p>
          <a:p>
            <a:r>
              <a:rPr lang="en-US"/>
              <a:t>With respect to any actuarial analysis:  The Materials are not intended to be a complete actuarial communication. Upon request, we can prepare one. We are available to respond to our clients’ questions regarding our analysis. There are many limitations on actuarial analyses, including uncertainty in the estimates and reliance on data. We will provide additional information regarding these limitations upon our client’s request.  As with any actuarial analysis, the results presented herein are subject to significant variability. While these estimates represent our best professional judgment, it is probable that the actual results will differ from those projected. The degree of such variability could be substantial and could be in either direction from our estimates.</a:t>
            </a:r>
          </a:p>
        </p:txBody>
      </p:sp>
    </p:spTree>
    <p:extLst>
      <p:ext uri="{BB962C8B-B14F-4D97-AF65-F5344CB8AC3E}">
        <p14:creationId xmlns:p14="http://schemas.microsoft.com/office/powerpoint/2010/main" val="25206476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COA_BASECO" val="MMC"/>
  <p:tag name="MMCOA_BRAND" val="MMC2021"/>
  <p:tag name="MMCOA_FEATURESET" val="MMC_2021_v1"/>
  <p:tag name="MMCOA_LANGUAGE" val="en-US"/>
  <p:tag name="MMCOA_LANGUAGEDATEFORMAT" val="MMMM dd, yyyy"/>
  <p:tag name="MMCOA_LANGUAGELOCALEID" val="1033"/>
  <p:tag name="MMCOA_REGCO" val="477"/>
  <p:tag name="MMCOA_TEMPLATE" val="MMC2021.Classic16x9"/>
  <p:tag name="MMCOA_TEMPLATEVERSION" val="9.7"/>
  <p:tag name="MMCOA_UI_LANGUAGE" val="en-US"/>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ARSH">
  <a:themeElements>
    <a:clrScheme name="MARSH">
      <a:dk1>
        <a:srgbClr val="000F47"/>
      </a:dk1>
      <a:lt1>
        <a:srgbClr val="FFFFFF"/>
      </a:lt1>
      <a:dk2>
        <a:srgbClr val="7B7974"/>
      </a:dk2>
      <a:lt2>
        <a:srgbClr val="CEECFF"/>
      </a:lt2>
      <a:accent1>
        <a:srgbClr val="000F47"/>
      </a:accent1>
      <a:accent2>
        <a:srgbClr val="0B4BFF"/>
      </a:accent2>
      <a:accent3>
        <a:srgbClr val="82BAFF"/>
      </a:accent3>
      <a:accent4>
        <a:srgbClr val="CEECFF"/>
      </a:accent4>
      <a:accent5>
        <a:srgbClr val="FFBF00"/>
      </a:accent5>
      <a:accent6>
        <a:srgbClr val="B9B6B1"/>
      </a:accent6>
      <a:hlink>
        <a:srgbClr val="004CFF"/>
      </a:hlink>
      <a:folHlink>
        <a:srgbClr val="7B7974"/>
      </a:folHlink>
    </a:clrScheme>
    <a:fontScheme name="Marsh 2026">
      <a:majorFont>
        <a:latin typeface="Georgia Pro Light"/>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tlCol="0" anchor="ctr"/>
      <a:lstStyle>
        <a:defPPr algn="ctr">
          <a:defRPr dirty="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a:defPPr>
      </a:lstStyle>
    </a:txDef>
  </a:objectDefaults>
  <a:extraClrSchemeLst/>
  <a:custClrLst>
    <a:custClr name="Blue 1">
      <a:srgbClr val="000F47"/>
    </a:custClr>
    <a:custClr name="Blue 2">
      <a:srgbClr val="0B4BFF"/>
    </a:custClr>
    <a:custClr name="Blue 3">
      <a:srgbClr val="82BAFF"/>
    </a:custClr>
    <a:custClr name="Blue 4">
      <a:srgbClr val="CEECFF"/>
    </a:custClr>
    <a:custClr name="Amber 1">
      <a:srgbClr val="CB7E03"/>
    </a:custClr>
    <a:custClr name="Amber 2">
      <a:srgbClr val="FFBF00"/>
    </a:custClr>
    <a:custClr name="Amber 3">
      <a:srgbClr val="FFD98A"/>
    </a:custClr>
    <a:custClr name="Amber 4">
      <a:srgbClr val="FFF3DA"/>
    </a:custClr>
    <a:custClr name="White Spacer 1">
      <a:srgbClr val="FFFFFF"/>
    </a:custClr>
    <a:custClr name="White Spacer 2">
      <a:srgbClr val="FFFFFF"/>
    </a:custClr>
    <a:custClr name="Purple 1">
      <a:srgbClr val="5E017F"/>
    </a:custClr>
    <a:custClr name="Purple 2">
      <a:srgbClr val="8F20DE"/>
    </a:custClr>
    <a:custClr name="Purple 3">
      <a:srgbClr val="DEB1FF"/>
    </a:custClr>
    <a:custClr name="Purple 4">
      <a:srgbClr val="F5E8FF"/>
    </a:custClr>
    <a:custClr name="Green 1">
      <a:srgbClr val="2F7500"/>
    </a:custClr>
    <a:custClr name="Green 2">
      <a:srgbClr val="6ABF30"/>
    </a:custClr>
    <a:custClr name="Green 3">
      <a:srgbClr val="B0DC92"/>
    </a:custClr>
    <a:custClr name="Green 4">
      <a:srgbClr val="DFECD7"/>
    </a:custClr>
    <a:custClr name="White Spacer 3">
      <a:srgbClr val="FFFFFF"/>
    </a:custClr>
    <a:custClr name="White Spacer 4">
      <a:srgbClr val="FFFFFF"/>
    </a:custClr>
    <a:custClr name="Grey 1">
      <a:srgbClr val="3D3C37"/>
    </a:custClr>
    <a:custClr name="Grey 2">
      <a:srgbClr val="7B7974"/>
    </a:custClr>
    <a:custClr name="Grey 3">
      <a:srgbClr val="B9B6B1"/>
    </a:custClr>
    <a:custClr name="Grey 4">
      <a:srgbClr val="F7F3EE"/>
    </a:custClr>
    <a:custClr name="Functional Red">
      <a:srgbClr val="C53532"/>
    </a:custClr>
    <a:custClr name="Functional Green">
      <a:srgbClr val="2F7500"/>
    </a:custClr>
    <a:custClr name="Functional Amber">
      <a:srgbClr val="FFBF00"/>
    </a:custClr>
  </a:custClrLst>
  <a:extLst>
    <a:ext uri="{05A4C25C-085E-4340-85A3-A5531E510DB2}">
      <thm15:themeFamily xmlns:thm15="http://schemas.microsoft.com/office/thememl/2012/main" name="MAR2026.Classic16x9 V09.potx" id="{BE01A8DC-FD82-458F-9F68-179BF4266459}" vid="{377C5825-3BF7-427E-A6BC-DBFA18E33B9E}"/>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eme1">
  <a:themeElements>
    <a:clrScheme name="MARSH">
      <a:dk1>
        <a:srgbClr val="000F47"/>
      </a:dk1>
      <a:lt1>
        <a:srgbClr val="FFFFFF"/>
      </a:lt1>
      <a:dk2>
        <a:srgbClr val="000F47"/>
      </a:dk2>
      <a:lt2>
        <a:srgbClr val="CEECFF"/>
      </a:lt2>
      <a:accent1>
        <a:srgbClr val="000F47"/>
      </a:accent1>
      <a:accent2>
        <a:srgbClr val="0B4BFF"/>
      </a:accent2>
      <a:accent3>
        <a:srgbClr val="82BAFF"/>
      </a:accent3>
      <a:accent4>
        <a:srgbClr val="CEECFF"/>
      </a:accent4>
      <a:accent5>
        <a:srgbClr val="FFBF00"/>
      </a:accent5>
      <a:accent6>
        <a:srgbClr val="B9B6B1"/>
      </a:accent6>
      <a:hlink>
        <a:srgbClr val="004CFF"/>
      </a:hlink>
      <a:folHlink>
        <a:srgbClr val="8F20DE"/>
      </a:folHlink>
    </a:clrScheme>
    <a:fontScheme name="Arial">
      <a:majorFont>
        <a:latin typeface="Arial" panose="020B0604020202020204"/>
        <a:ea typeface=""/>
        <a:cs typeface=""/>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2C77"/>
        </a:solidFill>
        <a:ln>
          <a:noFill/>
        </a:ln>
        <a:effectLst/>
      </a:spPr>
      <a:bodyPr rtlCol="0" anchor="ctr"/>
      <a:lstStyle>
        <a:defPPr algn="ctr">
          <a:defRPr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bwMode="auto">
        <a:solidFill>
          <a:srgbClr val="011F52"/>
        </a:solidFill>
        <a:ln>
          <a:noFill/>
        </a:ln>
        <a:extLst>
          <a:ext uri="{91240B29-F687-4F45-9708-019B960494DF}">
            <a14:hiddenLine xmlns:a14="http://schemas.microsoft.com/office/drawing/2010/main" w="9525">
              <a:solidFill>
                <a:srgbClr val="000000"/>
              </a:solidFill>
              <a:miter lim="800000"/>
              <a:headEnd/>
              <a:tailEnd/>
            </a14:hiddenLine>
          </a:ext>
        </a:extLst>
      </a:spPr>
      <a:bodyPr tIns="108000" bIns="108000">
        <a:spAutoFit/>
      </a:bodyPr>
      <a:lstStyle>
        <a:defPPr algn="ctr" eaLnBrk="1" hangingPunct="1">
          <a:defRPr sz="1200" dirty="0">
            <a:solidFill>
              <a:schemeClr val="bg1"/>
            </a:solidFill>
            <a:cs typeface="Arial" panose="020B0604020202020204" pitchFamily="34" charset="0"/>
          </a:defRPr>
        </a:defPPr>
      </a:lstStyle>
    </a:txDef>
  </a:objectDefaults>
  <a:extraClrSchemeLst/>
  <a:custClrLst>
    <a:custClr name="Dark blue">
      <a:srgbClr val="002C77"/>
    </a:custClr>
    <a:custClr name="Blue">
      <a:srgbClr val="009DE0"/>
    </a:custClr>
    <a:custClr name="Light blue">
      <a:srgbClr val="76D3FF"/>
    </a:custClr>
    <a:custClr name="Dark teal">
      <a:srgbClr val="004C6C"/>
    </a:custClr>
    <a:custClr name="Teal">
      <a:srgbClr val="0077A0"/>
    </a:custClr>
    <a:custClr name="Light teal">
      <a:srgbClr val="9CD9E4"/>
    </a:custClr>
    <a:custClr name="Dark turquoise">
      <a:srgbClr val="005E5D"/>
    </a:custClr>
    <a:custClr name="Turquoise">
      <a:srgbClr val="00968F"/>
    </a:custClr>
    <a:custClr name="Light turquoise">
      <a:srgbClr val="98DBCE"/>
    </a:custClr>
    <a:custClr name="White">
      <a:srgbClr val="FFFFFF"/>
    </a:custClr>
    <a:custClr name="Dark green">
      <a:srgbClr val="275D38"/>
    </a:custClr>
    <a:custClr name="Green">
      <a:srgbClr val="00AC41"/>
    </a:custClr>
    <a:custClr name="Light green">
      <a:srgbClr val="ADDFB3"/>
    </a:custClr>
    <a:custClr name="Dark purple">
      <a:srgbClr val="463282"/>
    </a:custClr>
    <a:custClr name="Purple">
      <a:srgbClr val="8246AF"/>
    </a:custClr>
    <a:custClr name="Light purple">
      <a:srgbClr val="CCB3E0"/>
    </a:custClr>
    <a:custClr name="Dark pink">
      <a:srgbClr val="B2025B"/>
    </a:custClr>
    <a:custClr name="Pink">
      <a:srgbClr val="EE3D8B"/>
    </a:custClr>
    <a:custClr name="Light pink">
      <a:srgbClr val="F8ACBE"/>
    </a:custClr>
    <a:custClr name="White">
      <a:srgbClr val="FFFFFF"/>
    </a:custClr>
    <a:custClr name="Dark crimson">
      <a:srgbClr val="9A1C1F"/>
    </a:custClr>
    <a:custClr name="Crimson">
      <a:srgbClr val="EF4E45"/>
    </a:custClr>
    <a:custClr name="Light crimson">
      <a:srgbClr val="FFAEA6"/>
    </a:custClr>
    <a:custClr name="Dark orange">
      <a:srgbClr val="A32E00"/>
    </a:custClr>
    <a:custClr name="Orange">
      <a:srgbClr val="FF8C00"/>
    </a:custClr>
    <a:custClr name="Light orange">
      <a:srgbClr val="FFCA94"/>
    </a:custClr>
    <a:custClr name="Dark yellow">
      <a:srgbClr val="965D00"/>
    </a:custClr>
    <a:custClr name="Yellow">
      <a:srgbClr val="FFBE00"/>
    </a:custClr>
    <a:custClr name="Light yellow">
      <a:srgbClr val="FFE580"/>
    </a:custClr>
    <a:custClr name="White">
      <a:srgbClr val="FFFFFF"/>
    </a:custClr>
    <a:custClr name="Dark blue gray">
      <a:srgbClr val="4E6287"/>
    </a:custClr>
    <a:custClr name="Blue gray">
      <a:srgbClr val="8096B2"/>
    </a:custClr>
    <a:custClr name="Light blue gray">
      <a:srgbClr val="BED3E4"/>
    </a:custClr>
    <a:custClr name="Dark gray">
      <a:srgbClr val="565656"/>
    </a:custClr>
    <a:custClr name="Gray">
      <a:srgbClr val="949494"/>
    </a:custClr>
    <a:custClr name="Light gray">
      <a:srgbClr val="DADADA"/>
    </a:custClr>
    <a:custClr name="Background gray">
      <a:srgbClr val="F0F0F0"/>
    </a:custClr>
    <a:custClr name="Link blue">
      <a:srgbClr val="2C6EF2"/>
    </a:custClr>
    <a:custClr name="Warning red">
      <a:srgbClr val="C53532"/>
    </a:custClr>
    <a:custClr name="Success green">
      <a:srgbClr val="14853D"/>
    </a:custClr>
  </a:custClrLst>
  <a:extLst>
    <a:ext uri="{05A4C25C-085E-4340-85A3-A5531E510DB2}">
      <thm15:themeFamily xmlns:thm15="http://schemas.microsoft.com/office/thememl/2012/main" name="Presentation14" id="{C7583CE0-1218-CA46-A9D1-DC66C4EB8E82}" vid="{B47B3044-723C-7E4D-9D07-B569B1377BA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Mercer WTB">
    <a:dk1>
      <a:srgbClr val="202020"/>
    </a:dk1>
    <a:lt1>
      <a:srgbClr val="FFFFFF"/>
    </a:lt1>
    <a:dk2>
      <a:srgbClr val="565656"/>
    </a:dk2>
    <a:lt2>
      <a:srgbClr val="F0F0F0"/>
    </a:lt2>
    <a:accent1>
      <a:srgbClr val="002C77"/>
    </a:accent1>
    <a:accent2>
      <a:srgbClr val="009DE0"/>
    </a:accent2>
    <a:accent3>
      <a:srgbClr val="00AC41"/>
    </a:accent3>
    <a:accent4>
      <a:srgbClr val="76D3FF"/>
    </a:accent4>
    <a:accent5>
      <a:srgbClr val="949494"/>
    </a:accent5>
    <a:accent6>
      <a:srgbClr val="8096B2"/>
    </a:accent6>
    <a:hlink>
      <a:srgbClr val="2C6EF2"/>
    </a:hlink>
    <a:folHlink>
      <a:srgbClr val="8246AF"/>
    </a:folHlink>
  </a:clrScheme>
  <a:fontScheme name="MMC Fonts">
    <a:majorFont>
      <a:latin typeface="Arial Narrow"/>
      <a:ea typeface=""/>
      <a:cs typeface=""/>
    </a:majorFont>
    <a:minorFont>
      <a:latin typeface="Arial"/>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_rels/item184.xml.rels><?xml version="1.0" encoding="UTF-8" standalone="yes"?>
<Relationships xmlns="http://schemas.openxmlformats.org/package/2006/relationships"><Relationship Id="rId1" Type="http://schemas.openxmlformats.org/officeDocument/2006/relationships/customXmlProps" Target="itemProps184.xml"/></Relationships>
</file>

<file path=customXml/_rels/item185.xml.rels><?xml version="1.0" encoding="UTF-8" standalone="yes"?>
<Relationships xmlns="http://schemas.openxmlformats.org/package/2006/relationships"><Relationship Id="rId1" Type="http://schemas.openxmlformats.org/officeDocument/2006/relationships/customXmlProps" Target="itemProps185.xml"/></Relationships>
</file>

<file path=customXml/_rels/item186.xml.rels><?xml version="1.0" encoding="UTF-8" standalone="yes"?>
<Relationships xmlns="http://schemas.openxmlformats.org/package/2006/relationships"><Relationship Id="rId1" Type="http://schemas.openxmlformats.org/officeDocument/2006/relationships/customXmlProps" Target="itemProps186.xml"/></Relationships>
</file>

<file path=customXml/_rels/item187.xml.rels><?xml version="1.0" encoding="UTF-8" standalone="yes"?>
<Relationships xmlns="http://schemas.openxmlformats.org/package/2006/relationships"><Relationship Id="rId1" Type="http://schemas.openxmlformats.org/officeDocument/2006/relationships/customXmlProps" Target="itemProps187.xml"/></Relationships>
</file>

<file path=customXml/_rels/item188.xml.rels><?xml version="1.0" encoding="UTF-8" standalone="yes"?>
<Relationships xmlns="http://schemas.openxmlformats.org/package/2006/relationships"><Relationship Id="rId1" Type="http://schemas.openxmlformats.org/officeDocument/2006/relationships/customXmlProps" Target="itemProps188.xml"/></Relationships>
</file>

<file path=customXml/_rels/item189.xml.rels><?xml version="1.0" encoding="UTF-8" standalone="yes"?>
<Relationships xmlns="http://schemas.openxmlformats.org/package/2006/relationships"><Relationship Id="rId1" Type="http://schemas.openxmlformats.org/officeDocument/2006/relationships/customXmlProps" Target="itemProps189.xml"/></Relationships>
</file>

<file path=customXml/_rels/item190.xml.rels><?xml version="1.0" encoding="UTF-8" standalone="yes"?>
<Relationships xmlns="http://schemas.openxmlformats.org/package/2006/relationships"><Relationship Id="rId1" Type="http://schemas.openxmlformats.org/officeDocument/2006/relationships/customXmlProps" Target="itemProps190.xml"/></Relationships>
</file>

<file path=customXml/_rels/item191.xml.rels><?xml version="1.0" encoding="UTF-8" standalone="yes"?>
<Relationships xmlns="http://schemas.openxmlformats.org/package/2006/relationships"><Relationship Id="rId1" Type="http://schemas.openxmlformats.org/officeDocument/2006/relationships/customXmlProps" Target="itemProps191.xml"/></Relationships>
</file>

<file path=customXml/_rels/item192.xml.rels><?xml version="1.0" encoding="UTF-8" standalone="yes"?>
<Relationships xmlns="http://schemas.openxmlformats.org/package/2006/relationships"><Relationship Id="rId1" Type="http://schemas.openxmlformats.org/officeDocument/2006/relationships/customXmlProps" Target="itemProps192.xml"/></Relationships>
</file>

<file path=customXml/_rels/item193.xml.rels><?xml version="1.0" encoding="UTF-8" standalone="yes"?>
<Relationships xmlns="http://schemas.openxmlformats.org/package/2006/relationships"><Relationship Id="rId1" Type="http://schemas.openxmlformats.org/officeDocument/2006/relationships/customXmlProps" Target="itemProps193.xml"/></Relationships>
</file>

<file path=customXml/_rels/item194.xml.rels><?xml version="1.0" encoding="UTF-8" standalone="yes"?>
<Relationships xmlns="http://schemas.openxmlformats.org/package/2006/relationships"><Relationship Id="rId1" Type="http://schemas.openxmlformats.org/officeDocument/2006/relationships/customXmlProps" Target="itemProps194.xml"/></Relationships>
</file>

<file path=customXml/_rels/item195.xml.rels><?xml version="1.0" encoding="UTF-8" standalone="yes"?>
<Relationships xmlns="http://schemas.openxmlformats.org/package/2006/relationships"><Relationship Id="rId1" Type="http://schemas.openxmlformats.org/officeDocument/2006/relationships/customXmlProps" Target="itemProps195.xml"/></Relationships>
</file>

<file path=customXml/_rels/item196.xml.rels><?xml version="1.0" encoding="UTF-8" standalone="yes"?>
<Relationships xmlns="http://schemas.openxmlformats.org/package/2006/relationships"><Relationship Id="rId1" Type="http://schemas.openxmlformats.org/officeDocument/2006/relationships/customXmlProps" Target="itemProps196.xml"/></Relationships>
</file>

<file path=customXml/_rels/item197.xml.rels><?xml version="1.0" encoding="UTF-8" standalone="yes"?>
<Relationships xmlns="http://schemas.openxmlformats.org/package/2006/relationships"><Relationship Id="rId1" Type="http://schemas.openxmlformats.org/officeDocument/2006/relationships/customXmlProps" Target="itemProps197.xml"/></Relationships>
</file>

<file path=customXml/_rels/item198.xml.rels><?xml version="1.0" encoding="UTF-8" standalone="yes"?>
<Relationships xmlns="http://schemas.openxmlformats.org/package/2006/relationships"><Relationship Id="rId1" Type="http://schemas.openxmlformats.org/officeDocument/2006/relationships/customXmlProps" Target="itemProps198.xml"/></Relationships>
</file>

<file path=customXml/_rels/item199.xml.rels><?xml version="1.0" encoding="UTF-8" standalone="yes"?>
<Relationships xmlns="http://schemas.openxmlformats.org/package/2006/relationships"><Relationship Id="rId1" Type="http://schemas.openxmlformats.org/officeDocument/2006/relationships/customXmlProps" Target="itemProps199.xml"/></Relationships>
</file>

<file path=customXml/_rels/item200.xml.rels><?xml version="1.0" encoding="UTF-8" standalone="yes"?>
<Relationships xmlns="http://schemas.openxmlformats.org/package/2006/relationships"><Relationship Id="rId1" Type="http://schemas.openxmlformats.org/officeDocument/2006/relationships/customXmlProps" Target="itemProps200.xml"/></Relationships>
</file>

<file path=customXml/_rels/item201.xml.rels><?xml version="1.0" encoding="UTF-8" standalone="yes"?>
<Relationships xmlns="http://schemas.openxmlformats.org/package/2006/relationships"><Relationship Id="rId1" Type="http://schemas.openxmlformats.org/officeDocument/2006/relationships/customXmlProps" Target="itemProps201.xml"/></Relationships>
</file>

<file path=customXml/_rels/item202.xml.rels><?xml version="1.0" encoding="UTF-8" standalone="yes"?>
<Relationships xmlns="http://schemas.openxmlformats.org/package/2006/relationships"><Relationship Id="rId1" Type="http://schemas.openxmlformats.org/officeDocument/2006/relationships/customXmlProps" Target="itemProps202.xml"/></Relationships>
</file>

<file path=customXml/_rels/item203.xml.rels><?xml version="1.0" encoding="UTF-8" standalone="yes"?>
<Relationships xmlns="http://schemas.openxmlformats.org/package/2006/relationships"><Relationship Id="rId1" Type="http://schemas.openxmlformats.org/officeDocument/2006/relationships/customXmlProps" Target="itemProps203.xml"/></Relationships>
</file>

<file path=customXml/_rels/item204.xml.rels><?xml version="1.0" encoding="UTF-8" standalone="yes"?>
<Relationships xmlns="http://schemas.openxmlformats.org/package/2006/relationships"><Relationship Id="rId1" Type="http://schemas.openxmlformats.org/officeDocument/2006/relationships/customXmlProps" Target="itemProps204.xml"/></Relationships>
</file>

<file path=customXml/_rels/item205.xml.rels><?xml version="1.0" encoding="UTF-8" standalone="yes"?>
<Relationships xmlns="http://schemas.openxmlformats.org/package/2006/relationships"><Relationship Id="rId1" Type="http://schemas.openxmlformats.org/officeDocument/2006/relationships/customXmlProps" Target="itemProps205.xml"/></Relationships>
</file>

<file path=customXml/_rels/item206.xml.rels><?xml version="1.0" encoding="UTF-8" standalone="yes"?>
<Relationships xmlns="http://schemas.openxmlformats.org/package/2006/relationships"><Relationship Id="rId1" Type="http://schemas.openxmlformats.org/officeDocument/2006/relationships/customXmlProps" Target="itemProps206.xml"/></Relationships>
</file>

<file path=customXml/_rels/item207.xml.rels><?xml version="1.0" encoding="UTF-8" standalone="yes"?>
<Relationships xmlns="http://schemas.openxmlformats.org/package/2006/relationships"><Relationship Id="rId1" Type="http://schemas.openxmlformats.org/officeDocument/2006/relationships/customXmlProps" Target="itemProps207.xml"/></Relationships>
</file>

<file path=customXml/_rels/item208.xml.rels><?xml version="1.0" encoding="UTF-8" standalone="yes"?>
<Relationships xmlns="http://schemas.openxmlformats.org/package/2006/relationships"><Relationship Id="rId1" Type="http://schemas.openxmlformats.org/officeDocument/2006/relationships/customXmlProps" Target="itemProps208.xml"/></Relationships>
</file>

<file path=customXml/_rels/item209.xml.rels><?xml version="1.0" encoding="UTF-8" standalone="yes"?>
<Relationships xmlns="http://schemas.openxmlformats.org/package/2006/relationships"><Relationship Id="rId1" Type="http://schemas.openxmlformats.org/officeDocument/2006/relationships/customXmlProps" Target="itemProps209.xml"/></Relationships>
</file>

<file path=customXml/_rels/item210.xml.rels><?xml version="1.0" encoding="UTF-8" standalone="yes"?>
<Relationships xmlns="http://schemas.openxmlformats.org/package/2006/relationships"><Relationship Id="rId1" Type="http://schemas.openxmlformats.org/officeDocument/2006/relationships/customXmlProps" Target="itemProps210.xml"/></Relationships>
</file>

<file path=customXml/_rels/item211.xml.rels><?xml version="1.0" encoding="UTF-8" standalone="yes"?>
<Relationships xmlns="http://schemas.openxmlformats.org/package/2006/relationships"><Relationship Id="rId1" Type="http://schemas.openxmlformats.org/officeDocument/2006/relationships/customXmlProps" Target="itemProps211.xml"/></Relationships>
</file>

<file path=customXml/_rels/item212.xml.rels><?xml version="1.0" encoding="UTF-8" standalone="yes"?>
<Relationships xmlns="http://schemas.openxmlformats.org/package/2006/relationships"><Relationship Id="rId1" Type="http://schemas.openxmlformats.org/officeDocument/2006/relationships/customXmlProps" Target="itemProps212.xml"/></Relationships>
</file>

<file path=customXml/_rels/item213.xml.rels><?xml version="1.0" encoding="UTF-8" standalone="yes"?>
<Relationships xmlns="http://schemas.openxmlformats.org/package/2006/relationships"><Relationship Id="rId1" Type="http://schemas.openxmlformats.org/officeDocument/2006/relationships/customXmlProps" Target="itemProps213.xml"/></Relationships>
</file>

<file path=customXml/_rels/item214.xml.rels><?xml version="1.0" encoding="UTF-8" standalone="yes"?>
<Relationships xmlns="http://schemas.openxmlformats.org/package/2006/relationships"><Relationship Id="rId1" Type="http://schemas.openxmlformats.org/officeDocument/2006/relationships/customXmlProps" Target="itemProps214.xml"/></Relationships>
</file>

<file path=customXml/_rels/item215.xml.rels><?xml version="1.0" encoding="UTF-8" standalone="yes"?>
<Relationships xmlns="http://schemas.openxmlformats.org/package/2006/relationships"><Relationship Id="rId1" Type="http://schemas.openxmlformats.org/officeDocument/2006/relationships/customXmlProps" Target="itemProps215.xml"/></Relationships>
</file>

<file path=customXml/_rels/item216.xml.rels><?xml version="1.0" encoding="UTF-8" standalone="yes"?>
<Relationships xmlns="http://schemas.openxmlformats.org/package/2006/relationships"><Relationship Id="rId1" Type="http://schemas.openxmlformats.org/officeDocument/2006/relationships/customXmlProps" Target="itemProps216.xml"/></Relationships>
</file>

<file path=customXml/_rels/item217.xml.rels><?xml version="1.0" encoding="UTF-8" standalone="yes"?>
<Relationships xmlns="http://schemas.openxmlformats.org/package/2006/relationships"><Relationship Id="rId1" Type="http://schemas.openxmlformats.org/officeDocument/2006/relationships/customXmlProps" Target="itemProps217.xml"/></Relationships>
</file>

<file path=customXml/_rels/item218.xml.rels><?xml version="1.0" encoding="UTF-8" standalone="yes"?>
<Relationships xmlns="http://schemas.openxmlformats.org/package/2006/relationships"><Relationship Id="rId1" Type="http://schemas.openxmlformats.org/officeDocument/2006/relationships/customXmlProps" Target="itemProps218.xml"/></Relationships>
</file>

<file path=customXml/_rels/item219.xml.rels><?xml version="1.0" encoding="UTF-8" standalone="yes"?>
<Relationships xmlns="http://schemas.openxmlformats.org/package/2006/relationships"><Relationship Id="rId1" Type="http://schemas.openxmlformats.org/officeDocument/2006/relationships/customXmlProps" Target="itemProps219.xml"/></Relationships>
</file>

<file path=customXml/_rels/item220.xml.rels><?xml version="1.0" encoding="UTF-8" standalone="yes"?>
<Relationships xmlns="http://schemas.openxmlformats.org/package/2006/relationships"><Relationship Id="rId1" Type="http://schemas.openxmlformats.org/officeDocument/2006/relationships/customXmlProps" Target="itemProps220.xml"/></Relationships>
</file>

<file path=customXml/_rels/item221.xml.rels><?xml version="1.0" encoding="UTF-8" standalone="yes"?>
<Relationships xmlns="http://schemas.openxmlformats.org/package/2006/relationships"><Relationship Id="rId1" Type="http://schemas.openxmlformats.org/officeDocument/2006/relationships/customXmlProps" Target="itemProps221.xml"/></Relationships>
</file>

<file path=customXml/_rels/item222.xml.rels><?xml version="1.0" encoding="UTF-8" standalone="yes"?>
<Relationships xmlns="http://schemas.openxmlformats.org/package/2006/relationships"><Relationship Id="rId1" Type="http://schemas.openxmlformats.org/officeDocument/2006/relationships/customXmlProps" Target="itemProps222.xml"/></Relationships>
</file>

<file path=customXml/_rels/item223.xml.rels><?xml version="1.0" encoding="UTF-8" standalone="yes"?>
<Relationships xmlns="http://schemas.openxmlformats.org/package/2006/relationships"><Relationship Id="rId1" Type="http://schemas.openxmlformats.org/officeDocument/2006/relationships/customXmlProps" Target="itemProps223.xml"/></Relationships>
</file>

<file path=customXml/_rels/item224.xml.rels><?xml version="1.0" encoding="UTF-8" standalone="yes"?>
<Relationships xmlns="http://schemas.openxmlformats.org/package/2006/relationships"><Relationship Id="rId1" Type="http://schemas.openxmlformats.org/officeDocument/2006/relationships/customXmlProps" Target="itemProps224.xml"/></Relationships>
</file>

<file path=customXml/_rels/item225.xml.rels><?xml version="1.0" encoding="UTF-8" standalone="yes"?>
<Relationships xmlns="http://schemas.openxmlformats.org/package/2006/relationships"><Relationship Id="rId1" Type="http://schemas.openxmlformats.org/officeDocument/2006/relationships/customXmlProps" Target="itemProps225.xml"/></Relationships>
</file>

<file path=customXml/_rels/item226.xml.rels><?xml version="1.0" encoding="UTF-8" standalone="yes"?>
<Relationships xmlns="http://schemas.openxmlformats.org/package/2006/relationships"><Relationship Id="rId1" Type="http://schemas.openxmlformats.org/officeDocument/2006/relationships/customXmlProps" Target="itemProps226.xml"/></Relationships>
</file>

<file path=customXml/_rels/item227.xml.rels><?xml version="1.0" encoding="UTF-8" standalone="yes"?>
<Relationships xmlns="http://schemas.openxmlformats.org/package/2006/relationships"><Relationship Id="rId1" Type="http://schemas.openxmlformats.org/officeDocument/2006/relationships/customXmlProps" Target="itemProps227.xml"/></Relationships>
</file>

<file path=customXml/_rels/item228.xml.rels><?xml version="1.0" encoding="UTF-8" standalone="yes"?>
<Relationships xmlns="http://schemas.openxmlformats.org/package/2006/relationships"><Relationship Id="rId1" Type="http://schemas.openxmlformats.org/officeDocument/2006/relationships/customXmlProps" Target="itemProps228.xml"/></Relationships>
</file>

<file path=customXml/_rels/item229.xml.rels><?xml version="1.0" encoding="UTF-8" standalone="yes"?>
<Relationships xmlns="http://schemas.openxmlformats.org/package/2006/relationships"><Relationship Id="rId1" Type="http://schemas.openxmlformats.org/officeDocument/2006/relationships/customXmlProps" Target="itemProps229.xml"/></Relationships>
</file>

<file path=customXml/_rels/item230.xml.rels><?xml version="1.0" encoding="UTF-8" standalone="yes"?>
<Relationships xmlns="http://schemas.openxmlformats.org/package/2006/relationships"><Relationship Id="rId1" Type="http://schemas.openxmlformats.org/officeDocument/2006/relationships/customXmlProps" Target="itemProps230.xml"/></Relationships>
</file>

<file path=customXml/_rels/item231.xml.rels><?xml version="1.0" encoding="UTF-8" standalone="yes"?>
<Relationships xmlns="http://schemas.openxmlformats.org/package/2006/relationships"><Relationship Id="rId1" Type="http://schemas.openxmlformats.org/officeDocument/2006/relationships/customXmlProps" Target="itemProps231.xml"/></Relationships>
</file>

<file path=customXml/_rels/item232.xml.rels><?xml version="1.0" encoding="UTF-8" standalone="yes"?>
<Relationships xmlns="http://schemas.openxmlformats.org/package/2006/relationships"><Relationship Id="rId1" Type="http://schemas.openxmlformats.org/officeDocument/2006/relationships/customXmlProps" Target="itemProps232.xml"/></Relationships>
</file>

<file path=customXml/_rels/item233.xml.rels><?xml version="1.0" encoding="UTF-8" standalone="yes"?>
<Relationships xmlns="http://schemas.openxmlformats.org/package/2006/relationships"><Relationship Id="rId1" Type="http://schemas.openxmlformats.org/officeDocument/2006/relationships/customXmlProps" Target="itemProps233.xml"/></Relationships>
</file>

<file path=customXml/_rels/item234.xml.rels><?xml version="1.0" encoding="UTF-8" standalone="yes"?>
<Relationships xmlns="http://schemas.openxmlformats.org/package/2006/relationships"><Relationship Id="rId1" Type="http://schemas.openxmlformats.org/officeDocument/2006/relationships/customXmlProps" Target="itemProps234.xml"/></Relationships>
</file>

<file path=customXml/_rels/item235.xml.rels><?xml version="1.0" encoding="UTF-8" standalone="yes"?>
<Relationships xmlns="http://schemas.openxmlformats.org/package/2006/relationships"><Relationship Id="rId1" Type="http://schemas.openxmlformats.org/officeDocument/2006/relationships/customXmlProps" Target="itemProps235.xml"/></Relationships>
</file>

<file path=customXml/_rels/item236.xml.rels><?xml version="1.0" encoding="UTF-8" standalone="yes"?>
<Relationships xmlns="http://schemas.openxmlformats.org/package/2006/relationships"><Relationship Id="rId1" Type="http://schemas.openxmlformats.org/officeDocument/2006/relationships/customXmlProps" Target="itemProps236.xml"/></Relationships>
</file>

<file path=customXml/_rels/item237.xml.rels><?xml version="1.0" encoding="UTF-8" standalone="yes"?>
<Relationships xmlns="http://schemas.openxmlformats.org/package/2006/relationships"><Relationship Id="rId1" Type="http://schemas.openxmlformats.org/officeDocument/2006/relationships/customXmlProps" Target="itemProps237.xml"/></Relationships>
</file>

<file path=customXml/_rels/item238.xml.rels><?xml version="1.0" encoding="UTF-8" standalone="yes"?>
<Relationships xmlns="http://schemas.openxmlformats.org/package/2006/relationships"><Relationship Id="rId1" Type="http://schemas.openxmlformats.org/officeDocument/2006/relationships/customXmlProps" Target="itemProps238.xml"/></Relationships>
</file>

<file path=customXml/_rels/item239.xml.rels><?xml version="1.0" encoding="UTF-8" standalone="yes"?>
<Relationships xmlns="http://schemas.openxmlformats.org/package/2006/relationships"><Relationship Id="rId1" Type="http://schemas.openxmlformats.org/officeDocument/2006/relationships/customXmlProps" Target="itemProps239.xml"/></Relationships>
</file>

<file path=customXml/_rels/item240.xml.rels><?xml version="1.0" encoding="UTF-8" standalone="yes"?>
<Relationships xmlns="http://schemas.openxmlformats.org/package/2006/relationships"><Relationship Id="rId1" Type="http://schemas.openxmlformats.org/officeDocument/2006/relationships/customXmlProps" Target="itemProps240.xml"/></Relationships>
</file>

<file path=customXml/_rels/item241.xml.rels><?xml version="1.0" encoding="UTF-8" standalone="yes"?>
<Relationships xmlns="http://schemas.openxmlformats.org/package/2006/relationships"><Relationship Id="rId1" Type="http://schemas.openxmlformats.org/officeDocument/2006/relationships/customXmlProps" Target="itemProps241.xml"/></Relationships>
</file>

<file path=customXml/_rels/item242.xml.rels><?xml version="1.0" encoding="UTF-8" standalone="yes"?>
<Relationships xmlns="http://schemas.openxmlformats.org/package/2006/relationships"><Relationship Id="rId1" Type="http://schemas.openxmlformats.org/officeDocument/2006/relationships/customXmlProps" Target="itemProps242.xml"/></Relationships>
</file>

<file path=customXml/_rels/item243.xml.rels><?xml version="1.0" encoding="UTF-8" standalone="yes"?>
<Relationships xmlns="http://schemas.openxmlformats.org/package/2006/relationships"><Relationship Id="rId1" Type="http://schemas.openxmlformats.org/officeDocument/2006/relationships/customXmlProps" Target="itemProps243.xml"/></Relationships>
</file>

<file path=customXml/_rels/item244.xml.rels><?xml version="1.0" encoding="UTF-8" standalone="yes"?>
<Relationships xmlns="http://schemas.openxmlformats.org/package/2006/relationships"><Relationship Id="rId1" Type="http://schemas.openxmlformats.org/officeDocument/2006/relationships/customXmlProps" Target="itemProps244.xml"/></Relationships>
</file>

<file path=customXml/_rels/item245.xml.rels><?xml version="1.0" encoding="UTF-8" standalone="yes"?>
<Relationships xmlns="http://schemas.openxmlformats.org/package/2006/relationships"><Relationship Id="rId1" Type="http://schemas.openxmlformats.org/officeDocument/2006/relationships/customXmlProps" Target="itemProps245.xml"/></Relationships>
</file>

<file path=customXml/_rels/item246.xml.rels><?xml version="1.0" encoding="UTF-8" standalone="yes"?>
<Relationships xmlns="http://schemas.openxmlformats.org/package/2006/relationships"><Relationship Id="rId1" Type="http://schemas.openxmlformats.org/officeDocument/2006/relationships/customXmlProps" Target="itemProps246.xml"/></Relationships>
</file>

<file path=customXml/_rels/item247.xml.rels><?xml version="1.0" encoding="UTF-8" standalone="yes"?>
<Relationships xmlns="http://schemas.openxmlformats.org/package/2006/relationships"><Relationship Id="rId1" Type="http://schemas.openxmlformats.org/officeDocument/2006/relationships/customXmlProps" Target="itemProps247.xml"/></Relationships>
</file>

<file path=customXml/_rels/item248.xml.rels><?xml version="1.0" encoding="UTF-8" standalone="yes"?>
<Relationships xmlns="http://schemas.openxmlformats.org/package/2006/relationships"><Relationship Id="rId1" Type="http://schemas.openxmlformats.org/officeDocument/2006/relationships/customXmlProps" Target="itemProps248.xml"/></Relationships>
</file>

<file path=customXml/_rels/item249.xml.rels><?xml version="1.0" encoding="UTF-8" standalone="yes"?>
<Relationships xmlns="http://schemas.openxmlformats.org/package/2006/relationships"><Relationship Id="rId1" Type="http://schemas.openxmlformats.org/officeDocument/2006/relationships/customXmlProps" Target="itemProps249.xml"/></Relationships>
</file>

<file path=customXml/_rels/item250.xml.rels><?xml version="1.0" encoding="UTF-8" standalone="yes"?>
<Relationships xmlns="http://schemas.openxmlformats.org/package/2006/relationships"><Relationship Id="rId1" Type="http://schemas.openxmlformats.org/officeDocument/2006/relationships/customXmlProps" Target="itemProps250.xml"/></Relationships>
</file>

<file path=customXml/_rels/item251.xml.rels><?xml version="1.0" encoding="UTF-8" standalone="yes"?>
<Relationships xmlns="http://schemas.openxmlformats.org/package/2006/relationships"><Relationship Id="rId1" Type="http://schemas.openxmlformats.org/officeDocument/2006/relationships/customXmlProps" Target="itemProps251.xml"/></Relationships>
</file>

<file path=customXml/_rels/item252.xml.rels><?xml version="1.0" encoding="UTF-8" standalone="yes"?>
<Relationships xmlns="http://schemas.openxmlformats.org/package/2006/relationships"><Relationship Id="rId1" Type="http://schemas.openxmlformats.org/officeDocument/2006/relationships/customXmlProps" Target="itemProps252.xml"/></Relationships>
</file>

<file path=customXml/_rels/item253.xml.rels><?xml version="1.0" encoding="UTF-8" standalone="yes"?>
<Relationships xmlns="http://schemas.openxmlformats.org/package/2006/relationships"><Relationship Id="rId1" Type="http://schemas.openxmlformats.org/officeDocument/2006/relationships/customXmlProps" Target="itemProps253.xml"/></Relationships>
</file>

<file path=customXml/_rels/item254.xml.rels><?xml version="1.0" encoding="UTF-8" standalone="yes"?>
<Relationships xmlns="http://schemas.openxmlformats.org/package/2006/relationships"><Relationship Id="rId1" Type="http://schemas.openxmlformats.org/officeDocument/2006/relationships/customXmlProps" Target="itemProps254.xml"/></Relationships>
</file>

<file path=customXml/_rels/item255.xml.rels><?xml version="1.0" encoding="UTF-8" standalone="yes"?>
<Relationships xmlns="http://schemas.openxmlformats.org/package/2006/relationships"><Relationship Id="rId1" Type="http://schemas.openxmlformats.org/officeDocument/2006/relationships/customXmlProps" Target="itemProps255.xml"/></Relationships>
</file>

<file path=customXml/_rels/item256.xml.rels><?xml version="1.0" encoding="UTF-8" standalone="yes"?>
<Relationships xmlns="http://schemas.openxmlformats.org/package/2006/relationships"><Relationship Id="rId1" Type="http://schemas.openxmlformats.org/officeDocument/2006/relationships/customXmlProps" Target="itemProps256.xml"/></Relationships>
</file>

<file path=customXml/_rels/item257.xml.rels><?xml version="1.0" encoding="UTF-8" standalone="yes"?>
<Relationships xmlns="http://schemas.openxmlformats.org/package/2006/relationships"><Relationship Id="rId1" Type="http://schemas.openxmlformats.org/officeDocument/2006/relationships/customXmlProps" Target="itemProps257.xml"/></Relationships>
</file>

<file path=customXml/_rels/item258.xml.rels><?xml version="1.0" encoding="UTF-8" standalone="yes"?>
<Relationships xmlns="http://schemas.openxmlformats.org/package/2006/relationships"><Relationship Id="rId1" Type="http://schemas.openxmlformats.org/officeDocument/2006/relationships/customXmlProps" Target="itemProps258.xml"/></Relationships>
</file>

<file path=customXml/_rels/item259.xml.rels><?xml version="1.0" encoding="UTF-8" standalone="yes"?>
<Relationships xmlns="http://schemas.openxmlformats.org/package/2006/relationships"><Relationship Id="rId1" Type="http://schemas.openxmlformats.org/officeDocument/2006/relationships/customXmlProps" Target="itemProps259.xml"/></Relationships>
</file>

<file path=customXml/_rels/item260.xml.rels><?xml version="1.0" encoding="UTF-8" standalone="yes"?>
<Relationships xmlns="http://schemas.openxmlformats.org/package/2006/relationships"><Relationship Id="rId1" Type="http://schemas.openxmlformats.org/officeDocument/2006/relationships/customXmlProps" Target="itemProps260.xml"/></Relationships>
</file>

<file path=customXml/_rels/item261.xml.rels><?xml version="1.0" encoding="UTF-8" standalone="yes"?>
<Relationships xmlns="http://schemas.openxmlformats.org/package/2006/relationships"><Relationship Id="rId1" Type="http://schemas.openxmlformats.org/officeDocument/2006/relationships/customXmlProps" Target="itemProps261.xml"/></Relationships>
</file>

<file path=customXml/_rels/item262.xml.rels><?xml version="1.0" encoding="UTF-8" standalone="yes"?>
<Relationships xmlns="http://schemas.openxmlformats.org/package/2006/relationships"><Relationship Id="rId1" Type="http://schemas.openxmlformats.org/officeDocument/2006/relationships/customXmlProps" Target="itemProps262.xml"/></Relationships>
</file>

<file path=customXml/_rels/item263.xml.rels><?xml version="1.0" encoding="UTF-8" standalone="yes"?>
<Relationships xmlns="http://schemas.openxmlformats.org/package/2006/relationships"><Relationship Id="rId1" Type="http://schemas.openxmlformats.org/officeDocument/2006/relationships/customXmlProps" Target="itemProps263.xml"/></Relationships>
</file>

<file path=customXml/_rels/item264.xml.rels><?xml version="1.0" encoding="UTF-8" standalone="yes"?>
<Relationships xmlns="http://schemas.openxmlformats.org/package/2006/relationships"><Relationship Id="rId1" Type="http://schemas.openxmlformats.org/officeDocument/2006/relationships/customXmlProps" Target="itemProps264.xml"/></Relationships>
</file>

<file path=customXml/_rels/item265.xml.rels><?xml version="1.0" encoding="UTF-8" standalone="yes"?>
<Relationships xmlns="http://schemas.openxmlformats.org/package/2006/relationships"><Relationship Id="rId1" Type="http://schemas.openxmlformats.org/officeDocument/2006/relationships/customXmlProps" Target="itemProps265.xml"/></Relationships>
</file>

<file path=customXml/_rels/item266.xml.rels><?xml version="1.0" encoding="UTF-8" standalone="yes"?>
<Relationships xmlns="http://schemas.openxmlformats.org/package/2006/relationships"><Relationship Id="rId1" Type="http://schemas.openxmlformats.org/officeDocument/2006/relationships/customXmlProps" Target="itemProps266.xml"/></Relationships>
</file>

<file path=customXml/_rels/item267.xml.rels><?xml version="1.0" encoding="UTF-8" standalone="yes"?>
<Relationships xmlns="http://schemas.openxmlformats.org/package/2006/relationships"><Relationship Id="rId1" Type="http://schemas.openxmlformats.org/officeDocument/2006/relationships/customXmlProps" Target="itemProps267.xml"/></Relationships>
</file>

<file path=customXml/_rels/item268.xml.rels><?xml version="1.0" encoding="UTF-8" standalone="yes"?>
<Relationships xmlns="http://schemas.openxmlformats.org/package/2006/relationships"><Relationship Id="rId1" Type="http://schemas.openxmlformats.org/officeDocument/2006/relationships/customXmlProps" Target="itemProps268.xml"/></Relationships>
</file>

<file path=customXml/_rels/item269.xml.rels><?xml version="1.0" encoding="UTF-8" standalone="yes"?>
<Relationships xmlns="http://schemas.openxmlformats.org/package/2006/relationships"><Relationship Id="rId1" Type="http://schemas.openxmlformats.org/officeDocument/2006/relationships/customXmlProps" Target="itemProps269.xml"/></Relationships>
</file>

<file path=customXml/_rels/item270.xml.rels><?xml version="1.0" encoding="UTF-8" standalone="yes"?>
<Relationships xmlns="http://schemas.openxmlformats.org/package/2006/relationships"><Relationship Id="rId1" Type="http://schemas.openxmlformats.org/officeDocument/2006/relationships/customXmlProps" Target="itemProps270.xml"/></Relationships>
</file>

<file path=customXml/_rels/item271.xml.rels><?xml version="1.0" encoding="UTF-8" standalone="yes"?>
<Relationships xmlns="http://schemas.openxmlformats.org/package/2006/relationships"><Relationship Id="rId1" Type="http://schemas.openxmlformats.org/officeDocument/2006/relationships/customXmlProps" Target="itemProps271.xml"/></Relationships>
</file>

<file path=customXml/_rels/item272.xml.rels><?xml version="1.0" encoding="UTF-8" standalone="yes"?>
<Relationships xmlns="http://schemas.openxmlformats.org/package/2006/relationships"><Relationship Id="rId1" Type="http://schemas.openxmlformats.org/officeDocument/2006/relationships/customXmlProps" Target="itemProps272.xml"/></Relationships>
</file>

<file path=customXml/_rels/item273.xml.rels><?xml version="1.0" encoding="UTF-8" standalone="yes"?>
<Relationships xmlns="http://schemas.openxmlformats.org/package/2006/relationships"><Relationship Id="rId1" Type="http://schemas.openxmlformats.org/officeDocument/2006/relationships/customXmlProps" Target="itemProps273.xml"/></Relationships>
</file>

<file path=customXml/_rels/item274.xml.rels><?xml version="1.0" encoding="UTF-8" standalone="yes"?>
<Relationships xmlns="http://schemas.openxmlformats.org/package/2006/relationships"><Relationship Id="rId1" Type="http://schemas.openxmlformats.org/officeDocument/2006/relationships/customXmlProps" Target="itemProps274.xml"/></Relationships>
</file>

<file path=customXml/_rels/item275.xml.rels><?xml version="1.0" encoding="UTF-8" standalone="yes"?>
<Relationships xmlns="http://schemas.openxmlformats.org/package/2006/relationships"><Relationship Id="rId1" Type="http://schemas.openxmlformats.org/officeDocument/2006/relationships/customXmlProps" Target="itemProps275.xml"/></Relationships>
</file>

<file path=customXml/_rels/item276.xml.rels><?xml version="1.0" encoding="UTF-8" standalone="yes"?>
<Relationships xmlns="http://schemas.openxmlformats.org/package/2006/relationships"><Relationship Id="rId1" Type="http://schemas.openxmlformats.org/officeDocument/2006/relationships/customXmlProps" Target="itemProps276.xml"/></Relationships>
</file>

<file path=customXml/_rels/item277.xml.rels><?xml version="1.0" encoding="UTF-8" standalone="yes"?>
<Relationships xmlns="http://schemas.openxmlformats.org/package/2006/relationships"><Relationship Id="rId1" Type="http://schemas.openxmlformats.org/officeDocument/2006/relationships/customXmlProps" Target="itemProps277.xml"/></Relationships>
</file>

<file path=customXml/_rels/item278.xml.rels><?xml version="1.0" encoding="UTF-8" standalone="yes"?>
<Relationships xmlns="http://schemas.openxmlformats.org/package/2006/relationships"><Relationship Id="rId1" Type="http://schemas.openxmlformats.org/officeDocument/2006/relationships/customXmlProps" Target="itemProps278.xml"/></Relationships>
</file>

<file path=customXml/_rels/item279.xml.rels><?xml version="1.0" encoding="UTF-8" standalone="yes"?>
<Relationships xmlns="http://schemas.openxmlformats.org/package/2006/relationships"><Relationship Id="rId1" Type="http://schemas.openxmlformats.org/officeDocument/2006/relationships/customXmlProps" Target="itemProps279.xml"/></Relationships>
</file>

<file path=customXml/_rels/item280.xml.rels><?xml version="1.0" encoding="UTF-8" standalone="yes"?>
<Relationships xmlns="http://schemas.openxmlformats.org/package/2006/relationships"><Relationship Id="rId1" Type="http://schemas.openxmlformats.org/officeDocument/2006/relationships/customXmlProps" Target="itemProps280.xml"/></Relationships>
</file>

<file path=customXml/_rels/item281.xml.rels><?xml version="1.0" encoding="UTF-8" standalone="yes"?>
<Relationships xmlns="http://schemas.openxmlformats.org/package/2006/relationships"><Relationship Id="rId1" Type="http://schemas.openxmlformats.org/officeDocument/2006/relationships/customXmlProps" Target="itemProps281.xml"/></Relationships>
</file>

<file path=customXml/_rels/item282.xml.rels><?xml version="1.0" encoding="UTF-8" standalone="yes"?>
<Relationships xmlns="http://schemas.openxmlformats.org/package/2006/relationships"><Relationship Id="rId1" Type="http://schemas.openxmlformats.org/officeDocument/2006/relationships/customXmlProps" Target="itemProps282.xml"/></Relationships>
</file>

<file path=customXml/_rels/item283.xml.rels><?xml version="1.0" encoding="UTF-8" standalone="yes"?>
<Relationships xmlns="http://schemas.openxmlformats.org/package/2006/relationships"><Relationship Id="rId1" Type="http://schemas.openxmlformats.org/officeDocument/2006/relationships/customXmlProps" Target="itemProps283.xml"/></Relationships>
</file>

<file path=customXml/_rels/item284.xml.rels><?xml version="1.0" encoding="UTF-8" standalone="yes"?>
<Relationships xmlns="http://schemas.openxmlformats.org/package/2006/relationships"><Relationship Id="rId1" Type="http://schemas.openxmlformats.org/officeDocument/2006/relationships/customXmlProps" Target="itemProps284.xml"/></Relationships>
</file>

<file path=customXml/_rels/item285.xml.rels><?xml version="1.0" encoding="UTF-8" standalone="yes"?>
<Relationships xmlns="http://schemas.openxmlformats.org/package/2006/relationships"><Relationship Id="rId1" Type="http://schemas.openxmlformats.org/officeDocument/2006/relationships/customXmlProps" Target="itemProps285.xml"/></Relationships>
</file>

<file path=customXml/_rels/item286.xml.rels><?xml version="1.0" encoding="UTF-8" standalone="yes"?>
<Relationships xmlns="http://schemas.openxmlformats.org/package/2006/relationships"><Relationship Id="rId1" Type="http://schemas.openxmlformats.org/officeDocument/2006/relationships/customXmlProps" Target="itemProps286.xml"/></Relationships>
</file>

<file path=customXml/_rels/item287.xml.rels><?xml version="1.0" encoding="UTF-8" standalone="yes"?>
<Relationships xmlns="http://schemas.openxmlformats.org/package/2006/relationships"><Relationship Id="rId1" Type="http://schemas.openxmlformats.org/officeDocument/2006/relationships/customXmlProps" Target="itemProps287.xml"/></Relationships>
</file>

<file path=customXml/_rels/item288.xml.rels><?xml version="1.0" encoding="UTF-8" standalone="yes"?>
<Relationships xmlns="http://schemas.openxmlformats.org/package/2006/relationships"><Relationship Id="rId1" Type="http://schemas.openxmlformats.org/officeDocument/2006/relationships/customXmlProps" Target="itemProps288.xml"/></Relationships>
</file>

<file path=customXml/_rels/item289.xml.rels><?xml version="1.0" encoding="UTF-8" standalone="yes"?>
<Relationships xmlns="http://schemas.openxmlformats.org/package/2006/relationships"><Relationship Id="rId1" Type="http://schemas.openxmlformats.org/officeDocument/2006/relationships/customXmlProps" Target="itemProps289.xml"/></Relationships>
</file>

<file path=customXml/_rels/item290.xml.rels><?xml version="1.0" encoding="UTF-8" standalone="yes"?>
<Relationships xmlns="http://schemas.openxmlformats.org/package/2006/relationships"><Relationship Id="rId1" Type="http://schemas.openxmlformats.org/officeDocument/2006/relationships/customXmlProps" Target="itemProps290.xml"/></Relationships>
</file>

<file path=customXml/_rels/item291.xml.rels><?xml version="1.0" encoding="UTF-8" standalone="yes"?>
<Relationships xmlns="http://schemas.openxmlformats.org/package/2006/relationships"><Relationship Id="rId1" Type="http://schemas.openxmlformats.org/officeDocument/2006/relationships/customXmlProps" Target="itemProps291.xml"/></Relationships>
</file>

<file path=customXml/_rels/item292.xml.rels><?xml version="1.0" encoding="UTF-8" standalone="yes"?>
<Relationships xmlns="http://schemas.openxmlformats.org/package/2006/relationships"><Relationship Id="rId1" Type="http://schemas.openxmlformats.org/officeDocument/2006/relationships/customXmlProps" Target="itemProps292.xml"/></Relationships>
</file>

<file path=customXml/_rels/item293.xml.rels><?xml version="1.0" encoding="UTF-8" standalone="yes"?>
<Relationships xmlns="http://schemas.openxmlformats.org/package/2006/relationships"><Relationship Id="rId1" Type="http://schemas.openxmlformats.org/officeDocument/2006/relationships/customXmlProps" Target="itemProps293.xml"/></Relationships>
</file>

<file path=customXml/_rels/item294.xml.rels><?xml version="1.0" encoding="UTF-8" standalone="yes"?>
<Relationships xmlns="http://schemas.openxmlformats.org/package/2006/relationships"><Relationship Id="rId1" Type="http://schemas.openxmlformats.org/officeDocument/2006/relationships/customXmlProps" Target="itemProps294.xml"/></Relationships>
</file>

<file path=customXml/_rels/item295.xml.rels><?xml version="1.0" encoding="UTF-8" standalone="yes"?>
<Relationships xmlns="http://schemas.openxmlformats.org/package/2006/relationships"><Relationship Id="rId1" Type="http://schemas.openxmlformats.org/officeDocument/2006/relationships/customXmlProps" Target="itemProps295.xml"/></Relationships>
</file>

<file path=customXml/_rels/item296.xml.rels><?xml version="1.0" encoding="UTF-8" standalone="yes"?>
<Relationships xmlns="http://schemas.openxmlformats.org/package/2006/relationships"><Relationship Id="rId1" Type="http://schemas.openxmlformats.org/officeDocument/2006/relationships/customXmlProps" Target="itemProps296.xml"/></Relationships>
</file>

<file path=customXml/_rels/item297.xml.rels><?xml version="1.0" encoding="UTF-8" standalone="yes"?>
<Relationships xmlns="http://schemas.openxmlformats.org/package/2006/relationships"><Relationship Id="rId1" Type="http://schemas.openxmlformats.org/officeDocument/2006/relationships/customXmlProps" Target="itemProps297.xml"/></Relationships>
</file>

<file path=customXml/_rels/item298.xml.rels><?xml version="1.0" encoding="UTF-8" standalone="yes"?>
<Relationships xmlns="http://schemas.openxmlformats.org/package/2006/relationships"><Relationship Id="rId1" Type="http://schemas.openxmlformats.org/officeDocument/2006/relationships/customXmlProps" Target="itemProps298.xml"/></Relationships>
</file>

<file path=customXml/_rels/item299.xml.rels><?xml version="1.0" encoding="UTF-8" standalone="yes"?>
<Relationships xmlns="http://schemas.openxmlformats.org/package/2006/relationships"><Relationship Id="rId1" Type="http://schemas.openxmlformats.org/officeDocument/2006/relationships/customXmlProps" Target="itemProps299.xml"/></Relationships>
</file>

<file path=customXml/_rels/item300.xml.rels><?xml version="1.0" encoding="UTF-8" standalone="yes"?>
<Relationships xmlns="http://schemas.openxmlformats.org/package/2006/relationships"><Relationship Id="rId1" Type="http://schemas.openxmlformats.org/officeDocument/2006/relationships/customXmlProps" Target="itemProps300.xml"/></Relationships>
</file>

<file path=customXml/_rels/item301.xml.rels><?xml version="1.0" encoding="UTF-8" standalone="yes"?>
<Relationships xmlns="http://schemas.openxmlformats.org/package/2006/relationships"><Relationship Id="rId1" Type="http://schemas.openxmlformats.org/officeDocument/2006/relationships/customXmlProps" Target="itemProps301.xml"/></Relationships>
</file>

<file path=customXml/item1.xml>��
</file>

<file path=customXml/item2.xml>��
</file>

<file path=customXml/item3.xml><?xml version="1.0" encoding="utf-8"?>
<MMCOA_ObjectTags xmlns:xsd="http://www.w3.org/2001/XMLSchema" xmlns:xsi="http://www.w3.org/2001/XMLSchema-instance">
  <PresentationObjectTag TagName="MMC09_POPULATETEXT">{Copyright}</PresentationObjectTag>
  <PresentationObjectTag TagName="MMC09_BRANDFONTSTYLE">CoverText</PresentationObjectTag>
</MMCOA_ObjectTags>
</file>

<file path=customXml/item4.xml><?xml version="1.0" encoding="utf-8"?>
<MMCOA_ObjectTags xmlns:xsi="http://www.w3.org/2001/XMLSchema-instance" xmlns:xsd="http://www.w3.org/2001/XMLSchema">
  <PresentationObjectTag TagName="MMC09_BRANDFONTSTYLE">CoverText</PresentationObjectTag>
  <PresentationObjectTag TagName="MMC09_POPULATETEXT">{BrandExtraWording2}</PresentationObjectTag>
</MMCOA_ObjectTags>
</file>

<file path=customXml/item5.xml>��
</file>

<file path=customXml/item6.xml>��
</file>

<file path=customXml/item7.xml>��
</file>

<file path=customXml/item8.xml>��
</file>

<file path=customXml/item9.xml>��
</file>

<file path=customXml/item10.xml>��
</file>

<file path=customXml/item11.xml>��
</file>

<file path=customXml/item12.xml><?xml version="1.0" encoding="utf-8"?>
<MMCOA_ObjectTags xmlns:xsi="http://www.w3.org/2001/XMLSchema-instance" xmlns:xsd="http://www.w3.org/2001/XMLSchema">
  <PresentationObjectTag TagName="MMC09_PLACEHOLDERTEXT">[MMC2021PPTemplate.PlaceholderSlideTitle]</PresentationObjectTag>
</MMCOA_ObjectTags>
</file>

<file path=customXml/item13.xml>��
</file>

<file path=customXml/item14.xml>��
</file>

<file path=customXml/item15.xml>��
</file>

<file path=customXml/item16.xml>��
</file>

<file path=customXml/item17.xml>��
</file>

<file path=customXml/item18.xml>��
</file>

<file path=customXml/item19.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0.xml>��
</file>

<file path=customXml/item21.xml>��
</file>

<file path=customXml/item22.xml><?xml version="1.0" encoding="utf-8"?>
<MMCOA_ObjectTags xmlns:xsi="http://www.w3.org/2001/XMLSchema-instance" xmlns:xsd="http://www.w3.org/2001/XMLSchema">
  <PresentationObjectTag TagName="MMC09_PLACEHOLDERTEXT">[MMC2021PPTemplate.PlaceholderSlideTitle]</PresentationObjectTag>
</MMCOA_ObjectTags>
</file>

<file path=customXml/item23.xml>��
</file>

<file path=customXml/item24.xml><?xml version="1.0" encoding="utf-8"?>
<ct:contentTypeSchema xmlns:ct="http://schemas.microsoft.com/office/2006/metadata/contentType" xmlns:ma="http://schemas.microsoft.com/office/2006/metadata/properties/metaAttributes" ct:_="" ma:_="" ma:contentTypeName="Document" ma:contentTypeID="0x010100BA9C4FF977B16046B0DB2574D300FBA9" ma:contentTypeVersion="18" ma:contentTypeDescription="Create a new document." ma:contentTypeScope="" ma:versionID="f54be54017a2a7ea3d2c619aef38a722">
  <xsd:schema xmlns:xsd="http://www.w3.org/2001/XMLSchema" xmlns:xs="http://www.w3.org/2001/XMLSchema" xmlns:p="http://schemas.microsoft.com/office/2006/metadata/properties" xmlns:ns2="f545bc73-2922-41bb-b60f-5e43b7de1040" xmlns:ns3="ab4a5487-40d4-47b6-945b-d99f6c5c88ef" targetNamespace="http://schemas.microsoft.com/office/2006/metadata/properties" ma:root="true" ma:fieldsID="8276e594a83f13fdd2a3de283723263b" ns2:_="" ns3:_="">
    <xsd:import namespace="f545bc73-2922-41bb-b60f-5e43b7de1040"/>
    <xsd:import namespace="ab4a5487-40d4-47b6-945b-d99f6c5c88e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45bc73-2922-41bb-b60f-5e43b7de10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2788c53-7e05-4f3c-88a0-b3a683d796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4a5487-40d4-47b6-945b-d99f6c5c88e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11570c0-3f4f-4a25-b539-db45dfeb86f5}" ma:internalName="TaxCatchAll" ma:showField="CatchAllData" ma:web="ab4a5487-40d4-47b6-945b-d99f6c5c88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5.xml>��
</file>

<file path=customXml/item26.xml>��
</file>

<file path=customXml/item27.xml>��
</file>

<file path=customXml/item28.xml>��
</file>

<file path=customXml/item29.xml>��
</file>

<file path=customXml/item30.xml>��
</file>

<file path=customXml/item31.xml>��
</file>

<file path=customXml/item32.xml>��
</file>

<file path=customXml/item33.xml>��
</file>

<file path=customXml/item34.xml><?xml version="1.0" encoding="utf-8"?>
<MMCOA_ObjectTags xmlns:xsi="http://www.w3.org/2001/XMLSchema-instance" xmlns:xsd="http://www.w3.org/2001/XMLSchema">
  <PresentationObjectTag TagName="MMC09_PLACEHOLDERTEXT">[MMC2021PPTemplate.PlaceholderSlideTitle]</PresentationObjectTag>
</MMCOA_ObjectTags>
</file>

<file path=customXml/item35.xml>��
</file>

<file path=customXml/item36.xml>��
</file>

<file path=customXml/item37.xml>��
</file>

<file path=customXml/item38.xml>��
</file>

<file path=customXml/item39.xml>��
</file>

<file path=customXml/item40.xml><?xml version="1.0" encoding="utf-8"?>
<MMCOA_ObjectTags xmlns:xsd="http://www.w3.org/2001/XMLSchema" xmlns:xsi="http://www.w3.org/2001/XMLSchema-instance"/>
</file>

<file path=customXml/item41.xml>��
</file>

<file path=customXml/item42.xml>��
</file>

<file path=customXml/item43.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44.xml>��
</file>

<file path=customXml/item45.xml>��
</file>

<file path=customXml/item46.xml>��
</file>

<file path=customXml/item47.xml>��
</file>

<file path=customXml/item48.xml>��
</file>

<file path=customXml/item49.xml>��
</file>

<file path=customXml/item50.xml>��
</file>

<file path=customXml/item51.xml>��
</file>

<file path=customXml/item52.xml>��
</file>

<file path=customXml/item53.xml>��
</file>

<file path=customXml/item54.xml>��
</file>

<file path=customXml/item55.xml>��
</file>

<file path=customXml/item56.xml>��
</file>

<file path=customXml/item57.xml><?xml version="1.0" encoding="utf-8"?>
<MMCOA_ObjectTags xmlns:xsd="http://www.w3.org/2001/XMLSchema" xmlns:xsi="http://www.w3.org/2001/XMLSchema-instance">
  <PresentationObjectTag TagName="MMC09_BRANDFONTSTYLE">CoverText</PresentationObjectTag>
  <PresentationObjectTag TagName="MMC09_PLACEHOLDERTEXT">[MAR2026PPTemplate.PlaceholderLegalBack]</PresentationObjectTag>
</MMCOA_ObjectTags>
</file>

<file path=customXml/item58.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59.xml>��
</file>

<file path=customXml/item60.xml>��
</file>

<file path=customXml/item61.xml>��
</file>

<file path=customXml/item62.xml><?xml version="1.0" encoding="utf-8"?>
<MMCOA_ObjectTags xmlns:xsi="http://www.w3.org/2001/XMLSchema-instance" xmlns:xsd="http://www.w3.org/2001/XMLSchema">
  <PresentationObjectTag TagName="MMC09_BRANDFONTSTYLE">CoverText</PresentationObjectTag>
  <PresentationObjectTag TagName="MMC09_PLACEHOLDERTEXT">[Brand_MMC2021.AgendaTopicPlaceholder]</PresentationObjectTag>
</MMCOA_ObjectTags>
</file>

<file path=customXml/item63.xml>��
</file>

<file path=customXml/item64.xml>��
</file>

<file path=customXml/item65.xml>��
</file>

<file path=customXml/item66.xml>��
</file>

<file path=customXml/item67.xml>��
</file>

<file path=customXml/item68.xml>��
</file>

<file path=customXml/item69.xml><?xml version="1.0" encoding="utf-8"?>
<MMCOA_ObjectTags xmlns:xsd="http://www.w3.org/2001/XMLSchema" xmlns:xsi="http://www.w3.org/2001/XMLSchema-instance">
  <PresentationObjectTag TagName="MMC09_PLACEHOLDERTEXT">[MAR2026PPTemplate.PlaceholderSlideTitle]</PresentationObjectTag>
</MMCOA_ObjectTags>
</file>

<file path=customXml/item70.xml>��
</file>

<file path=customXml/item71.xml>��
</file>

<file path=customXml/item72.xml>��
</file>

<file path=customXml/item73.xml>��
</file>

<file path=customXml/item74.xml>��
</file>

<file path=customXml/item75.xml>��
</file>

<file path=customXml/item76.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77.xml>��
</file>

<file path=customXml/item78.xml>��
</file>

<file path=customXml/item79.xml>��
</file>

<file path=customXml/item80.xml>��
</file>

<file path=customXml/item81.xml>��
</file>

<file path=customXml/item82.xml>��
</file>

<file path=customXml/item83.xml>��
</file>

<file path=customXml/item84.xml>��
</file>

<file path=customXml/item85.xml>��
</file>

<file path=customXml/item86.xml>��
</file>

<file path=customXml/item87.xml>��
</file>

<file path=customXml/item88.xml><?xml version="1.0" encoding="utf-8"?>
<MMCOA_ObjectTags xmlns:xsd="http://www.w3.org/2001/XMLSchema" xmlns:xsi="http://www.w3.org/2001/XMLSchema-instance">
  <PresentationObjectTag TagName="MMC09_POPULATETEXT">{BackCoverExtraWording}</PresentationObjectTag>
  <PresentationObjectTag TagName="MMC09_BRANDFONTSTYLE">CoverText</PresentationObjectTag>
</MMCOA_ObjectTags>
</file>

<file path=customXml/item89.xml><?xml version="1.0" encoding="utf-8"?>
<MMCOA_ObjectTags xmlns:xsi="http://www.w3.org/2001/XMLSchema-instance" xmlns:xsd="http://www.w3.org/2001/XMLSchema">
  <PresentationObjectTag TagName="MMC09_PLACEHOLDERTEXT">[MMC2021PPTemplate.PlaceholderSlideTitle]</PresentationObjectTag>
</MMCOA_ObjectTags>
</file>

<file path=customXml/item90.xml><?xml version="1.0" encoding="utf-8"?>
<MMCOA_ObjectTags xmlns:xsi="http://www.w3.org/2001/XMLSchema-instance" xmlns:xsd="http://www.w3.org/2001/XMLSchema">
  <PresentationObjectTag TagName="MMC09_BRANDFONTSTYLE">CoverText</PresentationObjectTag>
  <PresentationObjectTag TagName="MMC09_PLACEHOLDERTEXT">[MMC2021PPTemplate.PlaceholderAgenda]</PresentationObjectTag>
</MMCOA_ObjectTags>
</file>

<file path=customXml/item91.xml>��
</file>

<file path=customXml/item92.xml>��
</file>

<file path=customXml/item93.xml>��
</file>

<file path=customXml/item94.xml>��
</file>

<file path=customXml/item95.xml>��
</file>

<file path=customXml/item96.xml>��
</file>

<file path=customXml/item97.xml>��
</file>

<file path=customXml/item98.xml>��
</file>

<file path=customXml/item99.xml><?xml version="1.0" encoding="utf-8"?>
<MMCOA_ObjectTags xmlns:xsd="http://www.w3.org/2001/XMLSchema" xmlns:xsi="http://www.w3.org/2001/XMLSchema-instance">
  <PresentationObjectTag TagName="MMC09_BRANDFONTSTYLE">MasterSubtitle</PresentationObjectTag>
  <PresentationObjectTag TagName="MMC09_PLACEHOLDERTEXT">[MAR2026PPTemplate.PlaceholderSlideSubTitle]</PresentationObjectTag>
</MMCOA_ObjectTags>
</file>

<file path=customXml/item100.xml>��
</file>

<file path=customXml/item101.xml>��
</file>

<file path=customXml/item102.xml>��
</file>

<file path=customXml/item103.xml>��
</file>

<file path=customXml/item104.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105.xml><?xml version="1.0" encoding="utf-8"?>
<MMCOA_ObjectTags xmlns:xsd="http://www.w3.org/2001/XMLSchema" xmlns:xsi="http://www.w3.org/2001/XMLSchema-instance">
  <PresentationObjectTag TagName="MMC095_IMGPLACEHOLDERTYPE">ContentImageIcon</PresentationObjectTag>
  <PresentationObjectTag TagName="MMC095_IMGPLACEHOLDERNAME">Icon</PresentationObjectTag>
  <PresentationObjectTag TagName="MMC095_IMGPLACEHOLDERFIT">FITSQUAREBOUNDS;CENTERH;CENTERV</PresentationObjectTag>
  <PresentationObjectTag TagName="MMCAL_AssetID">f2dc2e95-5bcc-499f-b212-3cdb3ad6393c</PresentationObjectTag>
</MMCOA_ObjectTags>
</file>

<file path=customXml/item106.xml>��
</file>

<file path=customXml/item107.xml>��
</file>

<file path=customXml/item108.xml>��
</file>

<file path=customXml/item109.xml>��
</file>

<file path=customXml/item110.xml>��
</file>

<file path=customXml/item111.xml>��
</file>

<file path=customXml/item112.xml>��
</file>

<file path=customXml/item113.xml>��
</file>

<file path=customXml/item114.xml><?xml version="1.0" encoding="utf-8"?>
<MMCOA_ObjectTags xmlns:xsd="http://www.w3.org/2001/XMLSchema" xmlns:xsi="http://www.w3.org/2001/XMLSchema-instance">
  <PresentationObjectTag TagName="MMC09_PLACEHOLDERTEXT">[MAR2026PPTemplate.PlaceholderSlideBody]</PresentationObjectTag>
  <PresentationObjectTag TagName="MMC09_BRANDFONTSTYLE">MasterText</PresentationObjectTag>
  <PresentationObjectTag TagName="MMC09_SETINDENTLEVELS">&gt;</PresentationObjectTag>
</MMCOA_ObjectTags>
</file>

<file path=customXml/item115.xml>��
</file>

<file path=customXml/item116.xml><?xml version="1.0" encoding="utf-8"?>
<MMCOA_ObjectTags xmlns:xsd="http://www.w3.org/2001/XMLSchema" xmlns:xsi="http://www.w3.org/2001/XMLSchema-instance">
  <PresentationObjectTag TagName="MMC09_POPULATETEXT">{Copyright}</PresentationObjectTag>
  <PresentationObjectTag TagName="MMC09_BRANDFONTSTYLE">CoverText</PresentationObjectTag>
</MMCOA_ObjectTags>
</file>

<file path=customXml/item117.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118.xml><?xml version="1.0" encoding="utf-8"?>
<MMCOA_ObjectTags xmlns:xsd="http://www.w3.org/2001/XMLSchema" xmlns:xsi="http://www.w3.org/2001/XMLSchema-instance">
  <PresentationObjectTag TagName="MMC09_SLIDETYPE">Agenda</PresentationObjectTag>
  <PresentationObjectTag TagName="MMC09_DISPLYMASTERSHAPES">N</PresentationObjectTag>
  <PresentationObjectTag TagName="MMC09_FOLLOWMASTERBACKGROUND">N</PresentationObjectTag>
  <PresentationObjectTag TagName="MMC09_BACKGROUNDSTYLE">Agenda</PresentationObjectTag>
  <PresentationObjectTag TagName="MMC09_LAYOUT">Agenda</PresentationObjectTag>
  <PresentationObjectTag TagName="MMCOA_BACKGROUND_DIGEST">grad;simple-dark-turquoise</PresentationObjectTag>
  <PresentationObjectTag TagName="MMCOA_BACKGROUND_LOGO_OPTION">WHITE</PresentationObjectTag>
</MMCOA_ObjectTags>
</file>

<file path=customXml/item119.xml>��
</file>

<file path=customXml/item120.xml>��
</file>

<file path=customXml/item121.xml>��
</file>

<file path=customXml/item122.xml>��
</file>

<file path=customXml/item123.xml>��
</file>

<file path=customXml/item124.xml>��
</file>

<file path=customXml/item125.xml>��
</file>

<file path=customXml/item126.xml>��
</file>

<file path=customXml/item127.xml>��
</file>

<file path=customXml/item128.xml><?xml version="1.0" encoding="utf-8"?>
<MMCOA_ObjectTags xmlns:xsd="http://www.w3.org/2001/XMLSchema" xmlns:xsi="http://www.w3.org/2001/XMLSchema-instance">
  <PresentationObjectTag TagName="MMC09_POPULATETEXT">{Copyright}</PresentationObjectTag>
  <PresentationObjectTag TagName="MMC09_BRANDFONTSTYLE">MasterText</PresentationObjectTag>
</MMCOA_ObjectTags>
</file>

<file path=customXml/item129.xml>��
</file>

<file path=customXml/item130.xml>��
</file>

<file path=customXml/item131.xml>��
</file>

<file path=customXml/item132.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133.xml><?xml version="1.0" encoding="utf-8"?>
<MMCOA_ObjectTags xmlns:xsd="http://www.w3.org/2001/XMLSchema" xmlns:xsi="http://www.w3.org/2001/XMLSchema-instance">
  <PresentationObjectTag TagName="MMC09_POPULATETEXT">{Copyright}</PresentationObjectTag>
  <PresentationObjectTag TagName="MMC09_BRANDFONTSTYLE">MasterText</PresentationObjectTag>
</MMCOA_ObjectTags>
</file>

<file path=customXml/item134.xml>��
</file>

<file path=customXml/item135.xml>��
</file>

<file path=customXml/item136.xml>��
</file>

<file path=customXml/item137.xml>��
</file>

<file path=customXml/item138.xml>��
</file>

<file path=customXml/item139.xml>��
</file>

<file path=customXml/item140.xml>��
</file>

<file path=customXml/item141.xml>��
</file>

<file path=customXml/item142.xml>��
</file>

<file path=customXml/item143.xml><?xml version="1.0" encoding="utf-8"?>
<MMCOA_ObjectTags xmlns:xsd="http://www.w3.org/2001/XMLSchema" xmlns:xsi="http://www.w3.org/2001/XMLSchema-instance">
  <PresentationObjectTag TagName="MMC09_BRANDFONTSTYLE">MasterSubtitle</PresentationObjectTag>
  <PresentationObjectTag TagName="MMC09_PLACEHOLDERTEXT">[MAR2026PPTemplate.PlaceholderSlideSubTitle]</PresentationObjectTag>
</MMCOA_ObjectTags>
</file>

<file path=customXml/item144.xml>��
</file>

<file path=customXml/item145.xml>��
</file>

<file path=customXml/item146.xml><?xml version="1.0" encoding="utf-8"?>
<MMCOA_ObjectTags xmlns:xsd="http://www.w3.org/2001/XMLSchema" xmlns:xsi="http://www.w3.org/2001/XMLSchema-instance">
  <PresentationObjectTag TagName="MMC09_LAYOUT">BackCover</PresentationObjectTag>
  <PresentationObjectTag TagName="MMC09_BACKGROUNDSTYLE">BackCover</PresentationObjectTag>
  <PresentationObjectTag TagName="MMC09_ADDLOGOS">MainBackLogo,BackLogo,36,36</PresentationObjectTag>
  <PresentationObjectTag TagName="MMCOA_BACKGROUND_LOGO_OPTION">COLOUR</PresentationObjectTag>
  <PresentationObjectTag TagName="MMCOA_BACKGROUND_DIGEST">frame;SkyBlue</PresentationObjectTag>
</MMCOA_ObjectTags>
</file>

<file path=customXml/item147.xml><?xml version="1.0" encoding="utf-8"?>
<MMCOA_ObjectTags xmlns:xsi="http://www.w3.org/2001/XMLSchema-instance" xmlns:xsd="http://www.w3.org/2001/XMLSchema">
  <PresentationObjectTag TagName="MMC09_PLACEHOLDERTEXT">[MMC2021PPTemplate.PlaceholderSlideTitle]</PresentationObjectTag>
</MMCOA_ObjectTags>
</file>

<file path=customXml/item148.xml>��
</file>

<file path=customXml/item149.xml>��
</file>

<file path=customXml/item150.xml>��
</file>

<file path=customXml/item151.xml><?xml version="1.0" encoding="utf-8"?>
<MMCOA_ObjectTags xmlns:xsi="http://www.w3.org/2001/XMLSchema-instance" xmlns:xsd="http://www.w3.org/2001/XMLSchema">
  <PresentationObjectTag TagName="MMC09_BRANDFONTSTYLE">CoverText</PresentationObjectTag>
  <PresentationObjectTag TagName="MMC09_POPULATETEXT">{BrandExtraWording1}</PresentationObjectTag>
</MMCOA_ObjectTags>
</file>

<file path=customXml/item152.xml>��
</file>

<file path=customXml/item153.xml>��
</file>

<file path=customXml/item154.xml>��
</file>

<file path=customXml/item155.xml>��
</file>

<file path=customXml/item156.xml>��
</file>

<file path=customXml/item157.xml>��
</file>

<file path=customXml/item158.xml>��
</file>

<file path=customXml/item159.xml><?xml version="1.0" encoding="utf-8"?>
<MMCOA_ObjectTags xmlns:xsd="http://www.w3.org/2001/XMLSchema" xmlns:xsi="http://www.w3.org/2001/XMLSchema-instance">
  <PresentationObjectTag TagName="MMC09_BRANDSHAPESTYLE">,MasterText</PresentationObjectTag>
</MMCOA_ObjectTags>
</file>

<file path=customXml/item160.xml>��
</file>

<file path=customXml/item161.xml>��
</file>

<file path=customXml/item162.xml>��
</file>

<file path=customXml/item163.xml>��
</file>

<file path=customXml/item164.xml>��
</file>

<file path=customXml/item165.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166.xml><?xml version="1.0" encoding="utf-8"?>
<MMCOA_ObjectTags xmlns:xsd="http://www.w3.org/2001/XMLSchema" xmlns:xsi="http://www.w3.org/2001/XMLSchema-instance">
  <PresentationObjectTag TagName="MMC09_LAYOUT">FrontCover</PresentationObjectTag>
  <PresentationObjectTag TagName="MMC09_BACKGROUNDSTYLE">FrontCover</PresentationObjectTag>
  <PresentationObjectTag TagName="MMC09_ADDLOGOS">CoverMainLogo,FrontLogo,38.27,27.21</PresentationObjectTag>
  <PresentationObjectTag TagName="MMCOA_BACKGROUND_LOGO_OPTION">WHITE</PresentationObjectTag>
  <PresentationObjectTag TagName="MMCOA_BACKGROUND_DIGEST">solid;Blue</PresentationObjectTag>
  <PresentationObjectTag TagName="MMCOA_FULLIMAGE_ID"/>
  <PresentationObjectTag TagName="MMCOA_SILHOUETTE_ID"/>
</MMCOA_ObjectTags>
</file>

<file path=customXml/item167.xml>��
</file>

<file path=customXml/item168.xml>��
</file>

<file path=customXml/item169.xml>��
</file>

<file path=customXml/item170.xml>��
</file>

<file path=customXml/item171.xml>��
</file>

<file path=customXml/item172.xml><?xml version="1.0" encoding="utf-8"?>
<MMCOA_ObjectTags xmlns:xsd="http://www.w3.org/2001/XMLSchema" xmlns:xsi="http://www.w3.org/2001/XMLSchema-instance">
  <PresentationObjectTag TagName="MMC09_PLACEHOLDERTEXT">[MAR2026PPTemplate.PlaceholderSlideTitle]</PresentationObjectTag>
</MMCOA_ObjectTags>
</file>

<file path=customXml/item173.xml>��
</file>

<file path=customXml/item174.xml>��
</file>

<file path=customXml/item175.xml>��
</file>

<file path=customXml/item176.xml><?xml version="1.0" encoding="utf-8"?>
<MMCOA_ObjectTags xmlns:xsd="http://www.w3.org/2001/XMLSchema" xmlns:xsi="http://www.w3.org/2001/XMLSchema-instance">
  <PresentationObjectTag TagName="MMC09_POPULATETEXT">{FileRef}</PresentationObjectTag>
  <PresentationObjectTag TagName="MMC09_BRANDFONTSTYLE">CoverText</PresentationObjectTag>
  <PresentationObjectTag TagName="MMC09_SHOWHIDECRITERIA">FILEREF</PresentationObjectTag>
</MMCOA_ObjectTags>
</file>

<file path=customXml/item177.xml>��
</file>

<file path=customXml/item178.xml>��
</file>

<file path=customXml/item179.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180.xml><?xml version="1.0" encoding="utf-8"?>
<MMCOA_ObjectTags xmlns:xsi="http://www.w3.org/2001/XMLSchema-instance" xmlns:xsd="http://www.w3.org/2001/XMLSchema">
  <PresentationObjectTag TagName="MMC09_BRANDFONTSTYLE">CoverText</PresentationObjectTag>
  <PresentationObjectTag TagName="MMC09_PLACEHOLDERTEXT">[MM2021PPTemplate.PlaceholderLegalBack]</PresentationObjectTag>
</MMCOA_ObjectTags>
</file>

<file path=customXml/item181.xml>��
</file>

<file path=customXml/item182.xml><?xml version="1.0" encoding="utf-8"?>
<p:properties xmlns:p="http://schemas.microsoft.com/office/2006/metadata/properties" xmlns:xsi="http://www.w3.org/2001/XMLSchema-instance" xmlns:pc="http://schemas.microsoft.com/office/infopath/2007/PartnerControls">
  <documentManagement>
    <TaxCatchAll xmlns="ab4a5487-40d4-47b6-945b-d99f6c5c88ef" xsi:nil="true"/>
    <lcf76f155ced4ddcb4097134ff3c332f xmlns="f545bc73-2922-41bb-b60f-5e43b7de1040">
      <Terms xmlns="http://schemas.microsoft.com/office/infopath/2007/PartnerControls"/>
    </lcf76f155ced4ddcb4097134ff3c332f>
  </documentManagement>
</p:properties>
</file>

<file path=customXml/item183.xml>��
</file>

<file path=customXml/item184.xml>��
</file>

<file path=customXml/item185.xml>��
</file>

<file path=customXml/item186.xml>��
</file>

<file path=customXml/item187.xml>��
</file>

<file path=customXml/item188.xml>��
</file>

<file path=customXml/item189.xml>��
</file>

<file path=customXml/item190.xml>��
</file>

<file path=customXml/item191.xml>��
</file>

<file path=customXml/item192.xml>��
</file>

<file path=customXml/item193.xml>��
</file>

<file path=customXml/item194.xml>��
</file>

<file path=customXml/item195.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196.xml>��
</file>

<file path=customXml/item197.xml>��
</file>

<file path=customXml/item198.xml>��
</file>

<file path=customXml/item199.xml>��
</file>

<file path=customXml/item200.xml>��
</file>

<file path=customXml/item201.xml>��
</file>

<file path=customXml/item202.xml>��
</file>

<file path=customXml/item203.xml>��
</file>

<file path=customXml/item204.xml><?xml version="1.0" encoding="utf-8"?>
<?mso-contentType ?>
<FormTemplates xmlns="http://schemas.microsoft.com/sharepoint/v3/contenttype/forms">
  <Display>DocumentLibraryForm</Display>
  <Edit>DocumentLibraryForm</Edit>
  <New>DocumentLibraryForm</New>
</FormTemplates>
</file>

<file path=customXml/item205.xml><?xml version="1.0" encoding="utf-8"?>
<MMCOA_ObjectTags xmlns:xsd="http://www.w3.org/2001/XMLSchema" xmlns:xsi="http://www.w3.org/2001/XMLSchema-instance"/>
</file>

<file path=customXml/item206.xml>��
</file>

<file path=customXml/item207.xml>��
</file>

<file path=customXml/item208.xml><?xml version="1.0" encoding="utf-8"?>
<MMCOA_ObjectTags xmlns:xsd="http://www.w3.org/2001/XMLSchema" xmlns:xsi="http://www.w3.org/2001/XMLSchema-instance">
  <PresentationObjectTag TagName="MMC09_BRANDFONTSTYLE">CoverText</PresentationObjectTag>
  <PresentationObjectTag TagName="MMC09_PLACEHOLDERTEXT">[MAR2026PPTemplate.PlaceholderLegalBack]</PresentationObjectTag>
</MMCOA_ObjectTags>
</file>

<file path=customXml/item209.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10.xml><?xml version="1.0" encoding="utf-8"?>
<MMCOA_ObjectTags xmlns:xsi="http://www.w3.org/2001/XMLSchema-instance" xmlns:xsd="http://www.w3.org/2001/XMLSchema">
  <PresentationObjectTag TagName="MMC09_POPULATETEXT">{Copyright}</PresentationObjectTag>
  <PresentationObjectTag TagName="MMC09_BRANDFONTSTYLE">CoverText</PresentationObjectTag>
  <PresentationObjectTag TagName="MMC09_SHOWHIDECRITERIA">COPYRIGHT</PresentationObjectTag>
</MMCOA_ObjectTags>
</file>

<file path=customXml/item211.xml>��
</file>

<file path=customXml/item212.xml>��
</file>

<file path=customXml/item213.xml>��
</file>

<file path=customXml/item214.xml>��
</file>

<file path=customXml/item215.xml>��
</file>

<file path=customXml/item216.xml>��
</file>

<file path=customXml/item217.xml>��
</file>

<file path=customXml/item218.xml>��
</file>

<file path=customXml/item219.xml>��
</file>

<file path=customXml/item220.xml><?xml version="1.0" encoding="utf-8"?>
<MMCOA_ObjectTags xmlns:xsd="http://www.w3.org/2001/XMLSchema" xmlns:xsi="http://www.w3.org/2001/XMLSchema-instance">
  <PresentationObjectTag TagName="MMC09_POPULATETEXT">{Copyright}</PresentationObjectTag>
  <PresentationObjectTag TagName="MMC09_BRANDFONTSTYLE">MasterText</PresentationObjectTag>
</MMCOA_ObjectTags>
</file>

<file path=customXml/item221.xml>��
</file>

<file path=customXml/item222.xml>��
</file>

<file path=customXml/item223.xml>��
</file>

<file path=customXml/item224.xml><?xml version="1.0" encoding="utf-8"?>
<MMCOA_ObjectTags xmlns:xsi="http://www.w3.org/2001/XMLSchema-instance" xmlns:xsd="http://www.w3.org/2001/XMLSchema">
  <PresentationObjectTag TagName="MMC09_PLACEHOLDERTEXT">[MMC2021PPTemplate.PlaceholderSlideTitle]</PresentationObjectTag>
</MMCOA_ObjectTags>
</file>

<file path=customXml/item225.xml>��
</file>

<file path=customXml/item226.xml>��
</file>

<file path=customXml/item227.xml>��
</file>

<file path=customXml/item228.xml>��
</file>

<file path=customXml/item229.xml>��
</file>

<file path=customXml/item230.xml>��
</file>

<file path=customXml/item231.xml>��
</file>

<file path=customXml/item232.xml>��
</file>

<file path=customXml/item233.xml>��
</file>

<file path=customXml/item234.xml>��
</file>

<file path=customXml/item235.xml>��
</file>

<file path=customXml/item236.xml>��
</file>

<file path=customXml/item237.xml>��
</file>

<file path=customXml/item238.xml><?xml version="1.0" encoding="utf-8"?>
<MMCOA_ObjectTags xmlns:xsd="http://www.w3.org/2001/XMLSchema" xmlns:xsi="http://www.w3.org/2001/XMLSchema-instance">
  <PresentationObjectTag TagName="MMC09_POPULATETEXT">{BackCoverExtraWording}</PresentationObjectTag>
  <PresentationObjectTag TagName="MMC09_BRANDFONTSTYLE">CoverText</PresentationObjectTag>
</MMCOA_ObjectTags>
</file>

<file path=customXml/item239.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40.xml><?xml version="1.0" encoding="utf-8"?>
<MMCOA_ObjectTags xmlns:xsi="http://www.w3.org/2001/XMLSchema-instance" xmlns:xsd="http://www.w3.org/2001/XMLSchema">
  <PresentationObjectTag TagName="MMC09_POPULATETEXT">{FileRef}</PresentationObjectTag>
  <PresentationObjectTag TagName="MMC09_BRANDFONTSTYLE">CoverText</PresentationObjectTag>
  <PresentationObjectTag TagName="MMC09_SHOWHIDECRITERIA">FILEREF</PresentationObjectTag>
</MMCOA_ObjectTags>
</file>

<file path=customXml/item241.xml>��
</file>

<file path=customXml/item242.xml>��
</file>

<file path=customXml/item243.xml>��
</file>

<file path=customXml/item244.xml><?xml version="1.0" encoding="utf-8"?>
<MMCOA_ObjectTags xmlns:xsd="http://www.w3.org/2001/XMLSchema" xmlns:xsi="http://www.w3.org/2001/XMLSchema-instance">
  <PresentationObjectTag TagName="MMC09_BRANDSHAPESTYLE">,MasterText</PresentationObjectTag>
</MMCOA_ObjectTags>
</file>

<file path=customXml/item245.xml>��
</file>

<file path=customXml/item246.xml><?xml version="1.0" encoding="utf-8"?>
<MMCOA_ObjectTags xmlns:xsi="http://www.w3.org/2001/XMLSchema-instance" xmlns:xsd="http://www.w3.org/2001/XMLSchema">
  <PresentationObjectTag TagName="MMC09_POPULATETEXT">{FileRef}</PresentationObjectTag>
  <PresentationObjectTag TagName="MMC09_BRANDFONTSTYLE">CoverText</PresentationObjectTag>
  <PresentationObjectTag TagName="MMC09_SHOWHIDECRITERIA">FILEREF</PresentationObjectTag>
</MMCOA_ObjectTags>
</file>

<file path=customXml/item247.xml>��
</file>

<file path=customXml/item248.xml>��
</file>

<file path=customXml/item249.xml>��
</file>

<file path=customXml/item250.xml>��
</file>

<file path=customXml/item251.xml>��
</file>

<file path=customXml/item252.xml>��
</file>

<file path=customXml/item253.xml>��
</file>

<file path=customXml/item254.xml>��
</file>

<file path=customXml/item255.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56.xml>��
</file>

<file path=customXml/item257.xml>��
</file>

<file path=customXml/item258.xml>��
</file>

<file path=customXml/item259.xml>��
</file>

<file path=customXml/item260.xml>��
</file>

<file path=customXml/item261.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62.xml>��
</file>

<file path=customXml/item263.xml>��
</file>

<file path=customXml/item264.xml><?xml version="1.0" encoding="utf-8"?>
<MMCOA_ObjectTags xmlns:xsd="http://www.w3.org/2001/XMLSchema" xmlns:xsi="http://www.w3.org/2001/XMLSchema-instance">
  <PresentationObjectTag TagName="MMC09_LAYOUT">BackCover</PresentationObjectTag>
  <PresentationObjectTag TagName="MMC09_BACKGROUNDSTYLE">BackCover</PresentationObjectTag>
  <PresentationObjectTag TagName="MMC09_ADDLOGOS">MainBackLogo,FrontLogo,38.27,27.21</PresentationObjectTag>
  <PresentationObjectTag TagName="MMCOA_BACKGROUND_DIGEST">grad;simple-dark-turquoise</PresentationObjectTag>
  <PresentationObjectTag TagName="MMCOA_BACKGROUND_LOGO_OPTION">WHITE</PresentationObjectTag>
</MMCOA_ObjectTags>
</file>

<file path=customXml/item265.xml>��
</file>

<file path=customXml/item266.xml>��
</file>

<file path=customXml/item267.xml>��
</file>

<file path=customXml/item268.xml>��
</file>

<file path=customXml/item269.xml><?xml version="1.0" encoding="utf-8"?>
<MMCOA_ObjectTags xmlns:xsd="http://www.w3.org/2001/XMLSchema" xmlns:xsi="http://www.w3.org/2001/XMLSchema-instance">
  <PresentationObjectTag TagName="MMC09_LAYOUT">BackCover</PresentationObjectTag>
  <PresentationObjectTag TagName="MMC09_BACKGROUNDSTYLE">BackCover</PresentationObjectTag>
  <PresentationObjectTag TagName="MMC09_ADDLOGOS">MainBackLogo,BackLogo,36,36</PresentationObjectTag>
  <PresentationObjectTag TagName="MMCOA_BACKGROUND_LOGO_OPTION">WHITE</PresentationObjectTag>
  <PresentationObjectTag TagName="MMCOA_BACKGROUND_DIGEST">frame;Blue</PresentationObjectTag>
</MMCOA_ObjectTags>
</file>

<file path=customXml/item270.xml>��
</file>

<file path=customXml/item271.xml>��
</file>

<file path=customXml/item272.xml>��
</file>

<file path=customXml/item273.xml>��
</file>

<file path=customXml/item274.xml>��
</file>

<file path=customXml/item275.xml>��
</file>

<file path=customXml/item276.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77.xml>��
</file>

<file path=customXml/item278.xml>��
</file>

<file path=customXml/item279.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80.xml>��
</file>

<file path=customXml/item281.xml>��
</file>

<file path=customXml/item282.xml>��
</file>

<file path=customXml/item283.xml>��
</file>

<file path=customXml/item284.xml>��
</file>

<file path=customXml/item285.xml><?xml version="1.0" encoding="utf-8"?>
<MMCOA_ObjectTags xmlns:xsi="http://www.w3.org/2001/XMLSchema-instance" xmlns:xsd="http://www.w3.org/2001/XMLSchema">
  <PresentationObjectTag TagName="MMC09_BRANDFONTSTYLE">MasterSubtitle</PresentationObjectTag>
  <PresentationObjectTag TagName="MMC09_PLACEHOLDERTEXT">[MMC2021PPTemplate.PlaceholderSlideSubTitle]</PresentationObjectTag>
</MMCOA_ObjectTags>
</file>

<file path=customXml/item286.xml>��
</file>

<file path=customXml/item287.xml>��
</file>

<file path=customXml/item288.xml>��
</file>

<file path=customXml/item289.xml>��
</file>

<file path=customXml/item290.xml><?xml version="1.0" encoding="utf-8"?>
<MMCOA_ObjectTags xmlns:xsd="http://www.w3.org/2001/XMLSchema" xmlns:xsi="http://www.w3.org/2001/XMLSchema-instance">
  <PresentationObjectTag TagName="MMC09_POPULATETEXT">{FileRef}</PresentationObjectTag>
  <PresentationObjectTag TagName="MMC09_BRANDFONTSTYLE">CoverText</PresentationObjectTag>
  <PresentationObjectTag TagName="MMC09_SHOWHIDECRITERIA">FILEREF</PresentationObjectTag>
</MMCOA_ObjectTags>
</file>

<file path=customXml/item291.xml>��
</file>

<file path=customXml/item292.xml>��
</file>

<file path=customXml/item293.xml>��
</file>

<file path=customXml/item294.xml>��
</file>

<file path=customXml/item295.xml>��
</file>

<file path=customXml/item296.xml>��
</file>

<file path=customXml/item297.xml>��
</file>

<file path=customXml/item298.xml><?xml version="1.0" encoding="utf-8"?>
<MMCOA_ObjectTags xmlns:xsi="http://www.w3.org/2001/XMLSchema-instance" xmlns:xsd="http://www.w3.org/2001/XMLSchema">
  <PresentationObjectTag TagName="MMC09_PLACEHOLDERTEXT">[MMC2021PPTemplate.PlaceholderSlideBody]</PresentationObjectTag>
</MMCOA_ObjectTags>
</file>

<file path=customXml/item299.xml>��
</file>

<file path=customXml/item300.xml>��
</file>

<file path=customXml/item301.xml>��
</file>

<file path=customXml/itemProps1.xml><?xml version="1.0" encoding="utf-8"?>
<ds:datastoreItem xmlns:ds="http://schemas.openxmlformats.org/officeDocument/2006/customXml" ds:itemID="{79E47765-6281-436F-A82F-474ECC9EFC8A}">
  <ds:schemaRefs>
    <ds:schemaRef ds:uri="http://www.w3.org/2001/XMLSchema"/>
  </ds:schemaRefs>
</ds:datastoreItem>
</file>

<file path=customXml/itemProps2.xml><?xml version="1.0" encoding="utf-8"?>
<ds:datastoreItem xmlns:ds="http://schemas.openxmlformats.org/officeDocument/2006/customXml" ds:itemID="{C531C25A-FF65-4CB0-AFCE-19B6D7F8B676}">
  <ds:schemaRefs>
    <ds:schemaRef ds:uri="http://www.w3.org/2001/XMLSchema"/>
  </ds:schemaRefs>
</ds:datastoreItem>
</file>

<file path=customXml/itemProps3.xml><?xml version="1.0" encoding="utf-8"?>
<ds:datastoreItem xmlns:ds="http://schemas.openxmlformats.org/officeDocument/2006/customXml" ds:itemID="{E954CB06-D033-4405-9270-1B7EE98BE76B}">
  <ds:schemaRefs>
    <ds:schemaRef ds:uri="http://www.w3.org/2001/XMLSchema"/>
  </ds:schemaRefs>
</ds:datastoreItem>
</file>

<file path=customXml/itemProps4.xml><?xml version="1.0" encoding="utf-8"?>
<ds:datastoreItem xmlns:ds="http://schemas.openxmlformats.org/officeDocument/2006/customXml" ds:itemID="{43FD868C-286B-42F8-9784-A8204B274F36}">
  <ds:schemaRefs>
    <ds:schemaRef ds:uri="http://www.w3.org/2000/xmlns/"/>
    <ds:schemaRef ds:uri="http://www.w3.org/2001/XMLSchema"/>
  </ds:schemaRefs>
</ds:datastoreItem>
</file>

<file path=customXml/itemProps5.xml><?xml version="1.0" encoding="utf-8"?>
<ds:datastoreItem xmlns:ds="http://schemas.openxmlformats.org/officeDocument/2006/customXml" ds:itemID="{835B4841-C244-45C3-B544-2E5DFAFC5768}">
  <ds:schemaRefs>
    <ds:schemaRef ds:uri="http://www.w3.org/2001/XMLSchema"/>
  </ds:schemaRefs>
</ds:datastoreItem>
</file>

<file path=customXml/itemProps6.xml><?xml version="1.0" encoding="utf-8"?>
<ds:datastoreItem xmlns:ds="http://schemas.openxmlformats.org/officeDocument/2006/customXml" ds:itemID="{4504EBBD-1846-46F9-8DEA-934CA19ADE5C}">
  <ds:schemaRefs>
    <ds:schemaRef ds:uri="http://www.w3.org/2001/XMLSchema"/>
  </ds:schemaRefs>
</ds:datastoreItem>
</file>

<file path=customXml/itemProps7.xml><?xml version="1.0" encoding="utf-8"?>
<ds:datastoreItem xmlns:ds="http://schemas.openxmlformats.org/officeDocument/2006/customXml" ds:itemID="{E61351E5-7ABB-4115-9020-239EB4695CAC}">
  <ds:schemaRefs>
    <ds:schemaRef ds:uri="http://www.w3.org/2001/XMLSchema"/>
  </ds:schemaRefs>
</ds:datastoreItem>
</file>

<file path=customXml/itemProps8.xml><?xml version="1.0" encoding="utf-8"?>
<ds:datastoreItem xmlns:ds="http://schemas.openxmlformats.org/officeDocument/2006/customXml" ds:itemID="{E4296BF4-C87B-4398-91A5-9BA3E0406BB3}">
  <ds:schemaRefs>
    <ds:schemaRef ds:uri="http://www.w3.org/2001/XMLSchema"/>
  </ds:schemaRefs>
</ds:datastoreItem>
</file>

<file path=customXml/itemProps9.xml><?xml version="1.0" encoding="utf-8"?>
<ds:datastoreItem xmlns:ds="http://schemas.openxmlformats.org/officeDocument/2006/customXml" ds:itemID="{3D2029B1-72D1-48D6-8525-9AE7F6E61888}">
  <ds:schemaRefs>
    <ds:schemaRef ds:uri="http://www.w3.org/2001/XMLSchema"/>
  </ds:schemaRefs>
</ds:datastoreItem>
</file>

<file path=customXml/itemProps10.xml><?xml version="1.0" encoding="utf-8"?>
<ds:datastoreItem xmlns:ds="http://schemas.openxmlformats.org/officeDocument/2006/customXml" ds:itemID="{6AFBB2D1-FA95-4A48-8F66-41C2EF0A953E}">
  <ds:schemaRefs>
    <ds:schemaRef ds:uri="http://www.w3.org/2001/XMLSchema"/>
  </ds:schemaRefs>
</ds:datastoreItem>
</file>

<file path=customXml/itemProps11.xml><?xml version="1.0" encoding="utf-8"?>
<ds:datastoreItem xmlns:ds="http://schemas.openxmlformats.org/officeDocument/2006/customXml" ds:itemID="{E3FC7CD2-1BB8-4100-9113-246504CEDBB2}">
  <ds:schemaRefs>
    <ds:schemaRef ds:uri="http://www.w3.org/2001/XMLSchema"/>
  </ds:schemaRefs>
</ds:datastoreItem>
</file>

<file path=customXml/itemProps12.xml><?xml version="1.0" encoding="utf-8"?>
<ds:datastoreItem xmlns:ds="http://schemas.openxmlformats.org/officeDocument/2006/customXml" ds:itemID="{EF9AC8ED-152F-1F4A-8E2A-E83372806EDA}">
  <ds:schemaRefs>
    <ds:schemaRef ds:uri="http://www.w3.org/2001/XMLSchema"/>
  </ds:schemaRefs>
</ds:datastoreItem>
</file>

<file path=customXml/itemProps13.xml><?xml version="1.0" encoding="utf-8"?>
<ds:datastoreItem xmlns:ds="http://schemas.openxmlformats.org/officeDocument/2006/customXml" ds:itemID="{30AB5FF4-B7FD-4068-AE0D-0B0773243C28}">
  <ds:schemaRefs>
    <ds:schemaRef ds:uri="http://www.w3.org/2001/XMLSchema"/>
  </ds:schemaRefs>
</ds:datastoreItem>
</file>

<file path=customXml/itemProps14.xml><?xml version="1.0" encoding="utf-8"?>
<ds:datastoreItem xmlns:ds="http://schemas.openxmlformats.org/officeDocument/2006/customXml" ds:itemID="{1AA08E88-52D3-4EBA-AA02-8CA9BBF557F6}">
  <ds:schemaRefs>
    <ds:schemaRef ds:uri="http://www.w3.org/2001/XMLSchema"/>
  </ds:schemaRefs>
</ds:datastoreItem>
</file>

<file path=customXml/itemProps15.xml><?xml version="1.0" encoding="utf-8"?>
<ds:datastoreItem xmlns:ds="http://schemas.openxmlformats.org/officeDocument/2006/customXml" ds:itemID="{127DC66D-72BB-43DD-9018-D57B59EA3C52}">
  <ds:schemaRefs>
    <ds:schemaRef ds:uri="http://www.w3.org/2001/XMLSchema"/>
  </ds:schemaRefs>
</ds:datastoreItem>
</file>

<file path=customXml/itemProps16.xml><?xml version="1.0" encoding="utf-8"?>
<ds:datastoreItem xmlns:ds="http://schemas.openxmlformats.org/officeDocument/2006/customXml" ds:itemID="{714C76D4-A5CC-4A17-9F47-374D1A3599B0}">
  <ds:schemaRefs>
    <ds:schemaRef ds:uri="http://www.w3.org/2001/XMLSchema"/>
  </ds:schemaRefs>
</ds:datastoreItem>
</file>

<file path=customXml/itemProps17.xml><?xml version="1.0" encoding="utf-8"?>
<ds:datastoreItem xmlns:ds="http://schemas.openxmlformats.org/officeDocument/2006/customXml" ds:itemID="{784AEAEE-D19E-48E8-BE35-9D876FEF75CC}">
  <ds:schemaRefs>
    <ds:schemaRef ds:uri="http://www.w3.org/2001/XMLSchema"/>
  </ds:schemaRefs>
</ds:datastoreItem>
</file>

<file path=customXml/itemProps18.xml><?xml version="1.0" encoding="utf-8"?>
<ds:datastoreItem xmlns:ds="http://schemas.openxmlformats.org/officeDocument/2006/customXml" ds:itemID="{B65C82B8-9A0E-444A-B808-9B3127417C06}">
  <ds:schemaRefs>
    <ds:schemaRef ds:uri="http://www.w3.org/2001/XMLSchema"/>
  </ds:schemaRefs>
</ds:datastoreItem>
</file>

<file path=customXml/itemProps19.xml><?xml version="1.0" encoding="utf-8"?>
<ds:datastoreItem xmlns:ds="http://schemas.openxmlformats.org/officeDocument/2006/customXml" ds:itemID="{73A89C2B-9811-B042-8219-1848B0B21379}">
  <ds:schemaRefs>
    <ds:schemaRef ds:uri="http://www.w3.org/2001/XMLSchema"/>
  </ds:schemaRefs>
</ds:datastoreItem>
</file>

<file path=customXml/itemProps20.xml><?xml version="1.0" encoding="utf-8"?>
<ds:datastoreItem xmlns:ds="http://schemas.openxmlformats.org/officeDocument/2006/customXml" ds:itemID="{36185F1E-BDB5-4F22-ACB5-AF4FBCD24E81}">
  <ds:schemaRefs>
    <ds:schemaRef ds:uri="http://www.w3.org/2001/XMLSchema"/>
  </ds:schemaRefs>
</ds:datastoreItem>
</file>

<file path=customXml/itemProps21.xml><?xml version="1.0" encoding="utf-8"?>
<ds:datastoreItem xmlns:ds="http://schemas.openxmlformats.org/officeDocument/2006/customXml" ds:itemID="{6800F5BC-016E-477F-B7E5-45EBD86EED90}">
  <ds:schemaRefs>
    <ds:schemaRef ds:uri="http://www.w3.org/2001/XMLSchema"/>
  </ds:schemaRefs>
</ds:datastoreItem>
</file>

<file path=customXml/itemProps22.xml><?xml version="1.0" encoding="utf-8"?>
<ds:datastoreItem xmlns:ds="http://schemas.openxmlformats.org/officeDocument/2006/customXml" ds:itemID="{C9E84313-A94D-4C3C-ADB5-EC2C7878ADCB}">
  <ds:schemaRefs>
    <ds:schemaRef ds:uri="http://www.w3.org/2000/xmlns/"/>
    <ds:schemaRef ds:uri="http://www.w3.org/2001/XMLSchema"/>
  </ds:schemaRefs>
</ds:datastoreItem>
</file>

<file path=customXml/itemProps23.xml><?xml version="1.0" encoding="utf-8"?>
<ds:datastoreItem xmlns:ds="http://schemas.openxmlformats.org/officeDocument/2006/customXml" ds:itemID="{20F4D28A-F257-4495-BE0F-BDFF3ECDE9CA}">
  <ds:schemaRefs>
    <ds:schemaRef ds:uri="http://www.w3.org/2001/XMLSchema"/>
  </ds:schemaRefs>
</ds:datastoreItem>
</file>

<file path=customXml/itemProps24.xml><?xml version="1.0" encoding="utf-8"?>
<ds:datastoreItem xmlns:ds="http://schemas.openxmlformats.org/officeDocument/2006/customXml" ds:itemID="{18B59321-61B0-49EF-B025-2309AA6F2137}">
  <ds:schemaRefs>
    <ds:schemaRef ds:uri="ab4a5487-40d4-47b6-945b-d99f6c5c88ef"/>
    <ds:schemaRef ds:uri="f545bc73-2922-41bb-b60f-5e43b7de10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5.xml><?xml version="1.0" encoding="utf-8"?>
<ds:datastoreItem xmlns:ds="http://schemas.openxmlformats.org/officeDocument/2006/customXml" ds:itemID="{B811BC3A-4EB4-4D0B-95E2-A6238373D992}">
  <ds:schemaRefs>
    <ds:schemaRef ds:uri="http://www.w3.org/2001/XMLSchema"/>
  </ds:schemaRefs>
</ds:datastoreItem>
</file>

<file path=customXml/itemProps26.xml><?xml version="1.0" encoding="utf-8"?>
<ds:datastoreItem xmlns:ds="http://schemas.openxmlformats.org/officeDocument/2006/customXml" ds:itemID="{4A921BA2-FD12-4FE4-A6C9-18DD80FEF0DC}">
  <ds:schemaRefs>
    <ds:schemaRef ds:uri="http://www.w3.org/2001/XMLSchema"/>
  </ds:schemaRefs>
</ds:datastoreItem>
</file>

<file path=customXml/itemProps27.xml><?xml version="1.0" encoding="utf-8"?>
<ds:datastoreItem xmlns:ds="http://schemas.openxmlformats.org/officeDocument/2006/customXml" ds:itemID="{A31C3ACE-5000-44B0-9370-58147667F90C}">
  <ds:schemaRefs>
    <ds:schemaRef ds:uri="http://www.w3.org/2001/XMLSchema"/>
  </ds:schemaRefs>
</ds:datastoreItem>
</file>

<file path=customXml/itemProps28.xml><?xml version="1.0" encoding="utf-8"?>
<ds:datastoreItem xmlns:ds="http://schemas.openxmlformats.org/officeDocument/2006/customXml" ds:itemID="{01C60126-1265-4323-8AE9-4E382D5FDE49}">
  <ds:schemaRefs>
    <ds:schemaRef ds:uri="http://www.w3.org/2001/XMLSchema"/>
  </ds:schemaRefs>
</ds:datastoreItem>
</file>

<file path=customXml/itemProps29.xml><?xml version="1.0" encoding="utf-8"?>
<ds:datastoreItem xmlns:ds="http://schemas.openxmlformats.org/officeDocument/2006/customXml" ds:itemID="{C3E27DD2-5C9D-460B-B958-3E9C08582AB0}">
  <ds:schemaRefs>
    <ds:schemaRef ds:uri="http://www.w3.org/2001/XMLSchema"/>
  </ds:schemaRefs>
</ds:datastoreItem>
</file>

<file path=customXml/itemProps30.xml><?xml version="1.0" encoding="utf-8"?>
<ds:datastoreItem xmlns:ds="http://schemas.openxmlformats.org/officeDocument/2006/customXml" ds:itemID="{AE6A4132-6022-457F-8389-C491D34FA0F1}">
  <ds:schemaRefs>
    <ds:schemaRef ds:uri="http://www.w3.org/2001/XMLSchema"/>
  </ds:schemaRefs>
</ds:datastoreItem>
</file>

<file path=customXml/itemProps31.xml><?xml version="1.0" encoding="utf-8"?>
<ds:datastoreItem xmlns:ds="http://schemas.openxmlformats.org/officeDocument/2006/customXml" ds:itemID="{36521F22-0186-4262-8998-4B3239F3A520}">
  <ds:schemaRefs>
    <ds:schemaRef ds:uri="http://www.w3.org/2001/XMLSchema"/>
  </ds:schemaRefs>
</ds:datastoreItem>
</file>

<file path=customXml/itemProps32.xml><?xml version="1.0" encoding="utf-8"?>
<ds:datastoreItem xmlns:ds="http://schemas.openxmlformats.org/officeDocument/2006/customXml" ds:itemID="{1A36EED4-CC04-4594-8495-5E4DD6139D79}">
  <ds:schemaRefs>
    <ds:schemaRef ds:uri="http://www.w3.org/2001/XMLSchema"/>
  </ds:schemaRefs>
</ds:datastoreItem>
</file>

<file path=customXml/itemProps33.xml><?xml version="1.0" encoding="utf-8"?>
<ds:datastoreItem xmlns:ds="http://schemas.openxmlformats.org/officeDocument/2006/customXml" ds:itemID="{82A792C6-A318-414F-98B6-75AD2F5079AF}">
  <ds:schemaRefs>
    <ds:schemaRef ds:uri="http://www.w3.org/2001/XMLSchema"/>
  </ds:schemaRefs>
</ds:datastoreItem>
</file>

<file path=customXml/itemProps34.xml><?xml version="1.0" encoding="utf-8"?>
<ds:datastoreItem xmlns:ds="http://schemas.openxmlformats.org/officeDocument/2006/customXml" ds:itemID="{02EBF691-89F8-574C-86C0-034139FB0DAA}">
  <ds:schemaRefs>
    <ds:schemaRef ds:uri="http://www.w3.org/2001/XMLSchema"/>
  </ds:schemaRefs>
</ds:datastoreItem>
</file>

<file path=customXml/itemProps35.xml><?xml version="1.0" encoding="utf-8"?>
<ds:datastoreItem xmlns:ds="http://schemas.openxmlformats.org/officeDocument/2006/customXml" ds:itemID="{99F0F7A8-AFDC-464F-B020-DB2AEF1E8944}">
  <ds:schemaRefs>
    <ds:schemaRef ds:uri="http://www.w3.org/2001/XMLSchema"/>
  </ds:schemaRefs>
</ds:datastoreItem>
</file>

<file path=customXml/itemProps36.xml><?xml version="1.0" encoding="utf-8"?>
<ds:datastoreItem xmlns:ds="http://schemas.openxmlformats.org/officeDocument/2006/customXml" ds:itemID="{D1732B15-1627-4719-A6F6-7501D5058734}">
  <ds:schemaRefs>
    <ds:schemaRef ds:uri="http://www.w3.org/2001/XMLSchema"/>
  </ds:schemaRefs>
</ds:datastoreItem>
</file>

<file path=customXml/itemProps37.xml><?xml version="1.0" encoding="utf-8"?>
<ds:datastoreItem xmlns:ds="http://schemas.openxmlformats.org/officeDocument/2006/customXml" ds:itemID="{E00A4E60-D353-44AD-9D82-95999EB78EE3}">
  <ds:schemaRefs>
    <ds:schemaRef ds:uri="http://www.w3.org/2001/XMLSchema"/>
  </ds:schemaRefs>
</ds:datastoreItem>
</file>

<file path=customXml/itemProps38.xml><?xml version="1.0" encoding="utf-8"?>
<ds:datastoreItem xmlns:ds="http://schemas.openxmlformats.org/officeDocument/2006/customXml" ds:itemID="{D5F0A88D-0FB6-4802-B16D-43108267EE22}">
  <ds:schemaRefs>
    <ds:schemaRef ds:uri="http://www.w3.org/2001/XMLSchema"/>
  </ds:schemaRefs>
</ds:datastoreItem>
</file>

<file path=customXml/itemProps39.xml><?xml version="1.0" encoding="utf-8"?>
<ds:datastoreItem xmlns:ds="http://schemas.openxmlformats.org/officeDocument/2006/customXml" ds:itemID="{7A2F30FF-3CCA-42B0-A138-232BC4642F45}">
  <ds:schemaRefs>
    <ds:schemaRef ds:uri="http://www.w3.org/2001/XMLSchema"/>
  </ds:schemaRefs>
</ds:datastoreItem>
</file>

<file path=customXml/itemProps40.xml><?xml version="1.0" encoding="utf-8"?>
<ds:datastoreItem xmlns:ds="http://schemas.openxmlformats.org/officeDocument/2006/customXml" ds:itemID="{E1FAB13A-0DD3-43A0-B07B-F81539EF8C12}">
  <ds:schemaRefs>
    <ds:schemaRef ds:uri="http://www.w3.org/2001/XMLSchema"/>
  </ds:schemaRefs>
</ds:datastoreItem>
</file>

<file path=customXml/itemProps41.xml><?xml version="1.0" encoding="utf-8"?>
<ds:datastoreItem xmlns:ds="http://schemas.openxmlformats.org/officeDocument/2006/customXml" ds:itemID="{5F1F697B-DD82-43F8-A82E-C116CE15A128}">
  <ds:schemaRefs>
    <ds:schemaRef ds:uri="http://www.w3.org/2001/XMLSchema"/>
  </ds:schemaRefs>
</ds:datastoreItem>
</file>

<file path=customXml/itemProps42.xml><?xml version="1.0" encoding="utf-8"?>
<ds:datastoreItem xmlns:ds="http://schemas.openxmlformats.org/officeDocument/2006/customXml" ds:itemID="{0FCC3C35-D783-4E5B-9EB2-E27A09E43F0C}">
  <ds:schemaRefs>
    <ds:schemaRef ds:uri="http://www.w3.org/2001/XMLSchema"/>
  </ds:schemaRefs>
</ds:datastoreItem>
</file>

<file path=customXml/itemProps43.xml><?xml version="1.0" encoding="utf-8"?>
<ds:datastoreItem xmlns:ds="http://schemas.openxmlformats.org/officeDocument/2006/customXml" ds:itemID="{94EEE02F-E558-DB47-A587-AD8BC8665014}">
  <ds:schemaRefs>
    <ds:schemaRef ds:uri="http://www.w3.org/2001/XMLSchema"/>
  </ds:schemaRefs>
</ds:datastoreItem>
</file>

<file path=customXml/itemProps44.xml><?xml version="1.0" encoding="utf-8"?>
<ds:datastoreItem xmlns:ds="http://schemas.openxmlformats.org/officeDocument/2006/customXml" ds:itemID="{26F29925-7FB8-4DF8-A674-020455522930}">
  <ds:schemaRefs>
    <ds:schemaRef ds:uri="http://www.w3.org/2001/XMLSchema"/>
  </ds:schemaRefs>
</ds:datastoreItem>
</file>

<file path=customXml/itemProps45.xml><?xml version="1.0" encoding="utf-8"?>
<ds:datastoreItem xmlns:ds="http://schemas.openxmlformats.org/officeDocument/2006/customXml" ds:itemID="{FC6E74FF-91AF-4D4F-B4A4-A4F26EBFA065}">
  <ds:schemaRefs>
    <ds:schemaRef ds:uri="http://www.w3.org/2001/XMLSchema"/>
  </ds:schemaRefs>
</ds:datastoreItem>
</file>

<file path=customXml/itemProps46.xml><?xml version="1.0" encoding="utf-8"?>
<ds:datastoreItem xmlns:ds="http://schemas.openxmlformats.org/officeDocument/2006/customXml" ds:itemID="{55F38548-390D-496D-835A-F1A62D4BA594}">
  <ds:schemaRefs>
    <ds:schemaRef ds:uri="http://www.w3.org/2001/XMLSchema"/>
  </ds:schemaRefs>
</ds:datastoreItem>
</file>

<file path=customXml/itemProps47.xml><?xml version="1.0" encoding="utf-8"?>
<ds:datastoreItem xmlns:ds="http://schemas.openxmlformats.org/officeDocument/2006/customXml" ds:itemID="{A2175F57-2F06-48B7-AEA7-58108CF077E9}">
  <ds:schemaRefs>
    <ds:schemaRef ds:uri="http://www.w3.org/2001/XMLSchema"/>
  </ds:schemaRefs>
</ds:datastoreItem>
</file>

<file path=customXml/itemProps48.xml><?xml version="1.0" encoding="utf-8"?>
<ds:datastoreItem xmlns:ds="http://schemas.openxmlformats.org/officeDocument/2006/customXml" ds:itemID="{B4086C06-CA35-4441-B95B-E76B715805BE}">
  <ds:schemaRefs>
    <ds:schemaRef ds:uri="http://www.w3.org/2001/XMLSchema"/>
  </ds:schemaRefs>
</ds:datastoreItem>
</file>

<file path=customXml/itemProps49.xml><?xml version="1.0" encoding="utf-8"?>
<ds:datastoreItem xmlns:ds="http://schemas.openxmlformats.org/officeDocument/2006/customXml" ds:itemID="{820FFCB4-68E1-4E4B-A6D1-88A16F0E773F}">
  <ds:schemaRefs>
    <ds:schemaRef ds:uri="http://www.w3.org/2001/XMLSchema"/>
  </ds:schemaRefs>
</ds:datastoreItem>
</file>

<file path=customXml/itemProps50.xml><?xml version="1.0" encoding="utf-8"?>
<ds:datastoreItem xmlns:ds="http://schemas.openxmlformats.org/officeDocument/2006/customXml" ds:itemID="{FCB65B97-6B2A-41BD-AC4A-38339E1E8048}">
  <ds:schemaRefs>
    <ds:schemaRef ds:uri="http://www.w3.org/2001/XMLSchema"/>
  </ds:schemaRefs>
</ds:datastoreItem>
</file>

<file path=customXml/itemProps51.xml><?xml version="1.0" encoding="utf-8"?>
<ds:datastoreItem xmlns:ds="http://schemas.openxmlformats.org/officeDocument/2006/customXml" ds:itemID="{F445FD59-C005-4C58-BFE6-833CAA5CD302}">
  <ds:schemaRefs>
    <ds:schemaRef ds:uri="http://www.w3.org/2001/XMLSchema"/>
  </ds:schemaRefs>
</ds:datastoreItem>
</file>

<file path=customXml/itemProps52.xml><?xml version="1.0" encoding="utf-8"?>
<ds:datastoreItem xmlns:ds="http://schemas.openxmlformats.org/officeDocument/2006/customXml" ds:itemID="{A99E4E61-FAA1-4013-9C09-BD93EEF7EF5E}">
  <ds:schemaRefs>
    <ds:schemaRef ds:uri="http://www.w3.org/2001/XMLSchema"/>
  </ds:schemaRefs>
</ds:datastoreItem>
</file>

<file path=customXml/itemProps53.xml><?xml version="1.0" encoding="utf-8"?>
<ds:datastoreItem xmlns:ds="http://schemas.openxmlformats.org/officeDocument/2006/customXml" ds:itemID="{0404878C-3C59-4049-B3B9-1FD812295D2A}">
  <ds:schemaRefs>
    <ds:schemaRef ds:uri="http://www.w3.org/2001/XMLSchema"/>
  </ds:schemaRefs>
</ds:datastoreItem>
</file>

<file path=customXml/itemProps54.xml><?xml version="1.0" encoding="utf-8"?>
<ds:datastoreItem xmlns:ds="http://schemas.openxmlformats.org/officeDocument/2006/customXml" ds:itemID="{9ECB18D4-9FB8-4446-B625-C11DD2119611}">
  <ds:schemaRefs>
    <ds:schemaRef ds:uri="http://www.w3.org/2001/XMLSchema"/>
  </ds:schemaRefs>
</ds:datastoreItem>
</file>

<file path=customXml/itemProps55.xml><?xml version="1.0" encoding="utf-8"?>
<ds:datastoreItem xmlns:ds="http://schemas.openxmlformats.org/officeDocument/2006/customXml" ds:itemID="{BEDA1465-B168-4F9C-96F2-36605D76D893}">
  <ds:schemaRefs>
    <ds:schemaRef ds:uri="http://www.w3.org/2001/XMLSchema"/>
  </ds:schemaRefs>
</ds:datastoreItem>
</file>

<file path=customXml/itemProps56.xml><?xml version="1.0" encoding="utf-8"?>
<ds:datastoreItem xmlns:ds="http://schemas.openxmlformats.org/officeDocument/2006/customXml" ds:itemID="{FA354025-D22D-47C9-8427-035920C97576}">
  <ds:schemaRefs>
    <ds:schemaRef ds:uri="http://www.w3.org/2001/XMLSchema"/>
  </ds:schemaRefs>
</ds:datastoreItem>
</file>

<file path=customXml/itemProps57.xml><?xml version="1.0" encoding="utf-8"?>
<ds:datastoreItem xmlns:ds="http://schemas.openxmlformats.org/officeDocument/2006/customXml" ds:itemID="{C7893E90-385F-4881-BE33-FA9EE75FEA98}">
  <ds:schemaRefs>
    <ds:schemaRef ds:uri="http://www.w3.org/2001/XMLSchema"/>
  </ds:schemaRefs>
</ds:datastoreItem>
</file>

<file path=customXml/itemProps58.xml><?xml version="1.0" encoding="utf-8"?>
<ds:datastoreItem xmlns:ds="http://schemas.openxmlformats.org/officeDocument/2006/customXml" ds:itemID="{235D8870-E94F-FF45-AB6B-4674559E07A6}">
  <ds:schemaRefs>
    <ds:schemaRef ds:uri="http://www.w3.org/2001/XMLSchema"/>
  </ds:schemaRefs>
</ds:datastoreItem>
</file>

<file path=customXml/itemProps59.xml><?xml version="1.0" encoding="utf-8"?>
<ds:datastoreItem xmlns:ds="http://schemas.openxmlformats.org/officeDocument/2006/customXml" ds:itemID="{F57FCD35-9A31-4463-8569-3FA939492494}">
  <ds:schemaRefs>
    <ds:schemaRef ds:uri="http://www.w3.org/2001/XMLSchema"/>
  </ds:schemaRefs>
</ds:datastoreItem>
</file>

<file path=customXml/itemProps60.xml><?xml version="1.0" encoding="utf-8"?>
<ds:datastoreItem xmlns:ds="http://schemas.openxmlformats.org/officeDocument/2006/customXml" ds:itemID="{1035BAB7-1FB4-4DAB-9EE4-3297259B2CF6}">
  <ds:schemaRefs>
    <ds:schemaRef ds:uri="http://www.w3.org/2001/XMLSchema"/>
  </ds:schemaRefs>
</ds:datastoreItem>
</file>

<file path=customXml/itemProps61.xml><?xml version="1.0" encoding="utf-8"?>
<ds:datastoreItem xmlns:ds="http://schemas.openxmlformats.org/officeDocument/2006/customXml" ds:itemID="{74BC35F6-43F1-4A43-A8B5-01FF50F99340}">
  <ds:schemaRefs>
    <ds:schemaRef ds:uri="http://www.w3.org/2001/XMLSchema"/>
  </ds:schemaRefs>
</ds:datastoreItem>
</file>

<file path=customXml/itemProps62.xml><?xml version="1.0" encoding="utf-8"?>
<ds:datastoreItem xmlns:ds="http://schemas.openxmlformats.org/officeDocument/2006/customXml" ds:itemID="{6ECBDD2B-F891-4AE2-97FD-D3C7900A5AC9}">
  <ds:schemaRefs>
    <ds:schemaRef ds:uri="http://www.w3.org/2000/xmlns/"/>
    <ds:schemaRef ds:uri="http://www.w3.org/2001/XMLSchema"/>
  </ds:schemaRefs>
</ds:datastoreItem>
</file>

<file path=customXml/itemProps63.xml><?xml version="1.0" encoding="utf-8"?>
<ds:datastoreItem xmlns:ds="http://schemas.openxmlformats.org/officeDocument/2006/customXml" ds:itemID="{F6EED804-B14C-41EC-830D-835C6382F7A9}">
  <ds:schemaRefs>
    <ds:schemaRef ds:uri="http://www.w3.org/2001/XMLSchema"/>
  </ds:schemaRefs>
</ds:datastoreItem>
</file>

<file path=customXml/itemProps64.xml><?xml version="1.0" encoding="utf-8"?>
<ds:datastoreItem xmlns:ds="http://schemas.openxmlformats.org/officeDocument/2006/customXml" ds:itemID="{5199FB61-9E08-47DF-AD7B-4D2BF501DAB1}">
  <ds:schemaRefs>
    <ds:schemaRef ds:uri="http://www.w3.org/2001/XMLSchema"/>
  </ds:schemaRefs>
</ds:datastoreItem>
</file>

<file path=customXml/itemProps65.xml><?xml version="1.0" encoding="utf-8"?>
<ds:datastoreItem xmlns:ds="http://schemas.openxmlformats.org/officeDocument/2006/customXml" ds:itemID="{7BA45171-F220-4D83-BD0B-5D310205AD70}">
  <ds:schemaRefs>
    <ds:schemaRef ds:uri="http://www.w3.org/2001/XMLSchema"/>
  </ds:schemaRefs>
</ds:datastoreItem>
</file>

<file path=customXml/itemProps66.xml><?xml version="1.0" encoding="utf-8"?>
<ds:datastoreItem xmlns:ds="http://schemas.openxmlformats.org/officeDocument/2006/customXml" ds:itemID="{A0F68B0D-2DF8-4A5A-BB64-BBC60EE4FBE5}">
  <ds:schemaRefs>
    <ds:schemaRef ds:uri="http://www.w3.org/2001/XMLSchema"/>
  </ds:schemaRefs>
</ds:datastoreItem>
</file>

<file path=customXml/itemProps67.xml><?xml version="1.0" encoding="utf-8"?>
<ds:datastoreItem xmlns:ds="http://schemas.openxmlformats.org/officeDocument/2006/customXml" ds:itemID="{FC773E39-D30B-4C0A-899A-C8EB3F17FB35}">
  <ds:schemaRefs>
    <ds:schemaRef ds:uri="http://www.w3.org/2001/XMLSchema"/>
  </ds:schemaRefs>
</ds:datastoreItem>
</file>

<file path=customXml/itemProps68.xml><?xml version="1.0" encoding="utf-8"?>
<ds:datastoreItem xmlns:ds="http://schemas.openxmlformats.org/officeDocument/2006/customXml" ds:itemID="{3BB010C0-E127-4FDC-B8AB-16AED73515D7}">
  <ds:schemaRefs>
    <ds:schemaRef ds:uri="http://www.w3.org/2001/XMLSchema"/>
  </ds:schemaRefs>
</ds:datastoreItem>
</file>

<file path=customXml/itemProps69.xml><?xml version="1.0" encoding="utf-8"?>
<ds:datastoreItem xmlns:ds="http://schemas.openxmlformats.org/officeDocument/2006/customXml" ds:itemID="{E984A14C-4A5D-40D6-B3E7-DDFE65E99A9F}">
  <ds:schemaRefs>
    <ds:schemaRef ds:uri="http://www.w3.org/2001/XMLSchema"/>
  </ds:schemaRefs>
</ds:datastoreItem>
</file>

<file path=customXml/itemProps70.xml><?xml version="1.0" encoding="utf-8"?>
<ds:datastoreItem xmlns:ds="http://schemas.openxmlformats.org/officeDocument/2006/customXml" ds:itemID="{9DFB852C-9AA6-49B4-8C2F-2938BBBC9D37}">
  <ds:schemaRefs>
    <ds:schemaRef ds:uri="http://www.w3.org/2001/XMLSchema"/>
  </ds:schemaRefs>
</ds:datastoreItem>
</file>

<file path=customXml/itemProps71.xml><?xml version="1.0" encoding="utf-8"?>
<ds:datastoreItem xmlns:ds="http://schemas.openxmlformats.org/officeDocument/2006/customXml" ds:itemID="{A2DDDED4-B3F7-47BA-ADB4-55AC030983A7}">
  <ds:schemaRefs>
    <ds:schemaRef ds:uri="http://www.w3.org/2001/XMLSchema"/>
  </ds:schemaRefs>
</ds:datastoreItem>
</file>

<file path=customXml/itemProps72.xml><?xml version="1.0" encoding="utf-8"?>
<ds:datastoreItem xmlns:ds="http://schemas.openxmlformats.org/officeDocument/2006/customXml" ds:itemID="{50E8086D-2DF1-4A99-9D20-57CB364B35D5}">
  <ds:schemaRefs>
    <ds:schemaRef ds:uri="http://www.w3.org/2001/XMLSchema"/>
  </ds:schemaRefs>
</ds:datastoreItem>
</file>

<file path=customXml/itemProps73.xml><?xml version="1.0" encoding="utf-8"?>
<ds:datastoreItem xmlns:ds="http://schemas.openxmlformats.org/officeDocument/2006/customXml" ds:itemID="{59F51281-D26F-4439-9E3A-68E6CE1C27D3}">
  <ds:schemaRefs>
    <ds:schemaRef ds:uri="http://www.w3.org/2001/XMLSchema"/>
  </ds:schemaRefs>
</ds:datastoreItem>
</file>

<file path=customXml/itemProps74.xml><?xml version="1.0" encoding="utf-8"?>
<ds:datastoreItem xmlns:ds="http://schemas.openxmlformats.org/officeDocument/2006/customXml" ds:itemID="{C19E5E76-A27B-4D64-AD2A-565B59DA1453}">
  <ds:schemaRefs>
    <ds:schemaRef ds:uri="http://www.w3.org/2001/XMLSchema"/>
  </ds:schemaRefs>
</ds:datastoreItem>
</file>

<file path=customXml/itemProps75.xml><?xml version="1.0" encoding="utf-8"?>
<ds:datastoreItem xmlns:ds="http://schemas.openxmlformats.org/officeDocument/2006/customXml" ds:itemID="{7D1C2894-D587-4D0D-BEE4-622C93458705}">
  <ds:schemaRefs>
    <ds:schemaRef ds:uri="http://www.w3.org/2001/XMLSchema"/>
  </ds:schemaRefs>
</ds:datastoreItem>
</file>

<file path=customXml/itemProps76.xml><?xml version="1.0" encoding="utf-8"?>
<ds:datastoreItem xmlns:ds="http://schemas.openxmlformats.org/officeDocument/2006/customXml" ds:itemID="{11B42812-E45E-F24F-9FFC-8503A2383B66}">
  <ds:schemaRefs>
    <ds:schemaRef ds:uri="http://www.w3.org/2001/XMLSchema"/>
  </ds:schemaRefs>
</ds:datastoreItem>
</file>

<file path=customXml/itemProps77.xml><?xml version="1.0" encoding="utf-8"?>
<ds:datastoreItem xmlns:ds="http://schemas.openxmlformats.org/officeDocument/2006/customXml" ds:itemID="{F7E19400-6557-45B9-A4BE-9C2FBC6813EC}">
  <ds:schemaRefs>
    <ds:schemaRef ds:uri="http://www.w3.org/2000/xmlns/"/>
    <ds:schemaRef ds:uri="http://www.w3.org/2001/XMLSchema"/>
  </ds:schemaRefs>
</ds:datastoreItem>
</file>

<file path=customXml/itemProps78.xml><?xml version="1.0" encoding="utf-8"?>
<ds:datastoreItem xmlns:ds="http://schemas.openxmlformats.org/officeDocument/2006/customXml" ds:itemID="{792B4B6B-BCE2-4879-9189-DD618FA51A27}">
  <ds:schemaRefs>
    <ds:schemaRef ds:uri="http://www.w3.org/2001/XMLSchema"/>
  </ds:schemaRefs>
</ds:datastoreItem>
</file>

<file path=customXml/itemProps79.xml><?xml version="1.0" encoding="utf-8"?>
<ds:datastoreItem xmlns:ds="http://schemas.openxmlformats.org/officeDocument/2006/customXml" ds:itemID="{138FD74C-B833-49F8-8852-98E0B1800A4C}">
  <ds:schemaRefs>
    <ds:schemaRef ds:uri="http://www.w3.org/2001/XMLSchema"/>
  </ds:schemaRefs>
</ds:datastoreItem>
</file>

<file path=customXml/itemProps80.xml><?xml version="1.0" encoding="utf-8"?>
<ds:datastoreItem xmlns:ds="http://schemas.openxmlformats.org/officeDocument/2006/customXml" ds:itemID="{89C75685-24CF-41AD-993F-AF5861A7B934}">
  <ds:schemaRefs>
    <ds:schemaRef ds:uri="http://www.w3.org/2001/XMLSchema"/>
  </ds:schemaRefs>
</ds:datastoreItem>
</file>

<file path=customXml/itemProps81.xml><?xml version="1.0" encoding="utf-8"?>
<ds:datastoreItem xmlns:ds="http://schemas.openxmlformats.org/officeDocument/2006/customXml" ds:itemID="{207C5628-7FEA-44A2-A460-5ED870E1879A}">
  <ds:schemaRefs>
    <ds:schemaRef ds:uri="http://www.w3.org/2001/XMLSchema"/>
  </ds:schemaRefs>
</ds:datastoreItem>
</file>

<file path=customXml/itemProps82.xml><?xml version="1.0" encoding="utf-8"?>
<ds:datastoreItem xmlns:ds="http://schemas.openxmlformats.org/officeDocument/2006/customXml" ds:itemID="{FAF23FFF-500F-49EB-80D3-1BFA98F1C6FB}">
  <ds:schemaRefs>
    <ds:schemaRef ds:uri="http://www.w3.org/2001/XMLSchema"/>
  </ds:schemaRefs>
</ds:datastoreItem>
</file>

<file path=customXml/itemProps83.xml><?xml version="1.0" encoding="utf-8"?>
<ds:datastoreItem xmlns:ds="http://schemas.openxmlformats.org/officeDocument/2006/customXml" ds:itemID="{120FBFA6-E884-4705-AEB0-EA6D7514E266}">
  <ds:schemaRefs>
    <ds:schemaRef ds:uri="http://www.w3.org/2001/XMLSchema"/>
  </ds:schemaRefs>
</ds:datastoreItem>
</file>

<file path=customXml/itemProps84.xml><?xml version="1.0" encoding="utf-8"?>
<ds:datastoreItem xmlns:ds="http://schemas.openxmlformats.org/officeDocument/2006/customXml" ds:itemID="{2C592AFD-41E7-42A7-A002-8E60B04A3298}">
  <ds:schemaRefs>
    <ds:schemaRef ds:uri="http://www.w3.org/2001/XMLSchema"/>
  </ds:schemaRefs>
</ds:datastoreItem>
</file>

<file path=customXml/itemProps85.xml><?xml version="1.0" encoding="utf-8"?>
<ds:datastoreItem xmlns:ds="http://schemas.openxmlformats.org/officeDocument/2006/customXml" ds:itemID="{19A7A69C-2555-473D-B6DC-027704D98BC9}">
  <ds:schemaRefs>
    <ds:schemaRef ds:uri="http://www.w3.org/2001/XMLSchema"/>
  </ds:schemaRefs>
</ds:datastoreItem>
</file>

<file path=customXml/itemProps86.xml><?xml version="1.0" encoding="utf-8"?>
<ds:datastoreItem xmlns:ds="http://schemas.openxmlformats.org/officeDocument/2006/customXml" ds:itemID="{8A919F3C-40C7-4A55-8DE1-8191606CCA42}">
  <ds:schemaRefs>
    <ds:schemaRef ds:uri="http://www.w3.org/2001/XMLSchema"/>
  </ds:schemaRefs>
</ds:datastoreItem>
</file>

<file path=customXml/itemProps87.xml><?xml version="1.0" encoding="utf-8"?>
<ds:datastoreItem xmlns:ds="http://schemas.openxmlformats.org/officeDocument/2006/customXml" ds:itemID="{D4D57903-26EB-4D74-B333-B97941CDC23C}">
  <ds:schemaRefs>
    <ds:schemaRef ds:uri="http://www.w3.org/2001/XMLSchema"/>
  </ds:schemaRefs>
</ds:datastoreItem>
</file>

<file path=customXml/itemProps88.xml><?xml version="1.0" encoding="utf-8"?>
<ds:datastoreItem xmlns:ds="http://schemas.openxmlformats.org/officeDocument/2006/customXml" ds:itemID="{2201EB03-C258-4AE8-B65C-6C18B22BB71A}">
  <ds:schemaRefs>
    <ds:schemaRef ds:uri="http://www.w3.org/2001/XMLSchema"/>
  </ds:schemaRefs>
</ds:datastoreItem>
</file>

<file path=customXml/itemProps89.xml><?xml version="1.0" encoding="utf-8"?>
<ds:datastoreItem xmlns:ds="http://schemas.openxmlformats.org/officeDocument/2006/customXml" ds:itemID="{2EFADF06-1F1D-3F45-86EA-D4A4BE145DD1}">
  <ds:schemaRefs>
    <ds:schemaRef ds:uri="http://www.w3.org/2001/XMLSchema"/>
  </ds:schemaRefs>
</ds:datastoreItem>
</file>

<file path=customXml/itemProps90.xml><?xml version="1.0" encoding="utf-8"?>
<ds:datastoreItem xmlns:ds="http://schemas.openxmlformats.org/officeDocument/2006/customXml" ds:itemID="{5E845212-9803-4F57-9BF3-5ED33D16EC86}">
  <ds:schemaRefs>
    <ds:schemaRef ds:uri="http://www.w3.org/2000/xmlns/"/>
    <ds:schemaRef ds:uri="http://www.w3.org/2001/XMLSchema"/>
  </ds:schemaRefs>
</ds:datastoreItem>
</file>

<file path=customXml/itemProps91.xml><?xml version="1.0" encoding="utf-8"?>
<ds:datastoreItem xmlns:ds="http://schemas.openxmlformats.org/officeDocument/2006/customXml" ds:itemID="{3254ECD6-B154-474B-B589-120B1663A768}">
  <ds:schemaRefs>
    <ds:schemaRef ds:uri="http://www.w3.org/2001/XMLSchema"/>
  </ds:schemaRefs>
</ds:datastoreItem>
</file>

<file path=customXml/itemProps92.xml><?xml version="1.0" encoding="utf-8"?>
<ds:datastoreItem xmlns:ds="http://schemas.openxmlformats.org/officeDocument/2006/customXml" ds:itemID="{D6947A9E-6B67-45C4-AD90-AEF52F30C62A}">
  <ds:schemaRefs>
    <ds:schemaRef ds:uri="http://www.w3.org/2001/XMLSchema"/>
  </ds:schemaRefs>
</ds:datastoreItem>
</file>

<file path=customXml/itemProps93.xml><?xml version="1.0" encoding="utf-8"?>
<ds:datastoreItem xmlns:ds="http://schemas.openxmlformats.org/officeDocument/2006/customXml" ds:itemID="{607226EA-3957-45E2-B653-28E2151C1557}">
  <ds:schemaRefs>
    <ds:schemaRef ds:uri="http://www.w3.org/2001/XMLSchema"/>
  </ds:schemaRefs>
</ds:datastoreItem>
</file>

<file path=customXml/itemProps94.xml><?xml version="1.0" encoding="utf-8"?>
<ds:datastoreItem xmlns:ds="http://schemas.openxmlformats.org/officeDocument/2006/customXml" ds:itemID="{28363EFA-65BA-4D8C-844B-8C10683CBFD6}">
  <ds:schemaRefs>
    <ds:schemaRef ds:uri="http://www.w3.org/2001/XMLSchema"/>
  </ds:schemaRefs>
</ds:datastoreItem>
</file>

<file path=customXml/itemProps95.xml><?xml version="1.0" encoding="utf-8"?>
<ds:datastoreItem xmlns:ds="http://schemas.openxmlformats.org/officeDocument/2006/customXml" ds:itemID="{41D207C4-F89F-4FC2-B2E4-A4E30A06A308}">
  <ds:schemaRefs>
    <ds:schemaRef ds:uri="http://www.w3.org/2001/XMLSchema"/>
  </ds:schemaRefs>
</ds:datastoreItem>
</file>

<file path=customXml/itemProps96.xml><?xml version="1.0" encoding="utf-8"?>
<ds:datastoreItem xmlns:ds="http://schemas.openxmlformats.org/officeDocument/2006/customXml" ds:itemID="{58D42C7F-C51A-4196-A564-FB7B576BC2EA}">
  <ds:schemaRefs>
    <ds:schemaRef ds:uri="http://www.w3.org/2001/XMLSchema"/>
  </ds:schemaRefs>
</ds:datastoreItem>
</file>

<file path=customXml/itemProps97.xml><?xml version="1.0" encoding="utf-8"?>
<ds:datastoreItem xmlns:ds="http://schemas.openxmlformats.org/officeDocument/2006/customXml" ds:itemID="{1825786A-BDAF-4C3E-85F6-4077936903A7}">
  <ds:schemaRefs>
    <ds:schemaRef ds:uri="http://www.w3.org/2001/XMLSchema"/>
  </ds:schemaRefs>
</ds:datastoreItem>
</file>

<file path=customXml/itemProps98.xml><?xml version="1.0" encoding="utf-8"?>
<ds:datastoreItem xmlns:ds="http://schemas.openxmlformats.org/officeDocument/2006/customXml" ds:itemID="{82E22106-73DF-45D7-8601-7527808A9861}">
  <ds:schemaRefs>
    <ds:schemaRef ds:uri="http://www.w3.org/2001/XMLSchema"/>
  </ds:schemaRefs>
</ds:datastoreItem>
</file>

<file path=customXml/itemProps99.xml><?xml version="1.0" encoding="utf-8"?>
<ds:datastoreItem xmlns:ds="http://schemas.openxmlformats.org/officeDocument/2006/customXml" ds:itemID="{644D482F-D073-4F50-96AC-260892852C98}">
  <ds:schemaRefs>
    <ds:schemaRef ds:uri="http://www.w3.org/2001/XMLSchema"/>
  </ds:schemaRefs>
</ds:datastoreItem>
</file>

<file path=customXml/itemProps100.xml><?xml version="1.0" encoding="utf-8"?>
<ds:datastoreItem xmlns:ds="http://schemas.openxmlformats.org/officeDocument/2006/customXml" ds:itemID="{B151A477-027E-4C05-B830-FE761FA15453}">
  <ds:schemaRefs>
    <ds:schemaRef ds:uri="http://www.w3.org/2001/XMLSchema"/>
  </ds:schemaRefs>
</ds:datastoreItem>
</file>

<file path=customXml/itemProps101.xml><?xml version="1.0" encoding="utf-8"?>
<ds:datastoreItem xmlns:ds="http://schemas.openxmlformats.org/officeDocument/2006/customXml" ds:itemID="{CAD7C3DC-69E2-4996-995C-61EAA9BEFBD1}">
  <ds:schemaRefs>
    <ds:schemaRef ds:uri="http://www.w3.org/2001/XMLSchema"/>
  </ds:schemaRefs>
</ds:datastoreItem>
</file>

<file path=customXml/itemProps102.xml><?xml version="1.0" encoding="utf-8"?>
<ds:datastoreItem xmlns:ds="http://schemas.openxmlformats.org/officeDocument/2006/customXml" ds:itemID="{E97A0DAD-F821-4998-8130-D26C8AFD9278}">
  <ds:schemaRefs>
    <ds:schemaRef ds:uri="http://www.w3.org/2001/XMLSchema"/>
  </ds:schemaRefs>
</ds:datastoreItem>
</file>

<file path=customXml/itemProps103.xml><?xml version="1.0" encoding="utf-8"?>
<ds:datastoreItem xmlns:ds="http://schemas.openxmlformats.org/officeDocument/2006/customXml" ds:itemID="{58AD4310-53D2-4C59-A580-BF1EED9B80A6}">
  <ds:schemaRefs>
    <ds:schemaRef ds:uri="http://www.w3.org/2001/XMLSchema"/>
  </ds:schemaRefs>
</ds:datastoreItem>
</file>

<file path=customXml/itemProps104.xml><?xml version="1.0" encoding="utf-8"?>
<ds:datastoreItem xmlns:ds="http://schemas.openxmlformats.org/officeDocument/2006/customXml" ds:itemID="{D2988750-9ECD-854E-8ED2-367AF37431D8}">
  <ds:schemaRefs>
    <ds:schemaRef ds:uri="http://www.w3.org/2001/XMLSchema"/>
  </ds:schemaRefs>
</ds:datastoreItem>
</file>

<file path=customXml/itemProps105.xml><?xml version="1.0" encoding="utf-8"?>
<ds:datastoreItem xmlns:ds="http://schemas.openxmlformats.org/officeDocument/2006/customXml" ds:itemID="{D7E2339B-66F0-45E8-B960-1F60EBCDEDF5}">
  <ds:schemaRefs>
    <ds:schemaRef ds:uri="http://www.w3.org/2001/XMLSchema"/>
  </ds:schemaRefs>
</ds:datastoreItem>
</file>

<file path=customXml/itemProps106.xml><?xml version="1.0" encoding="utf-8"?>
<ds:datastoreItem xmlns:ds="http://schemas.openxmlformats.org/officeDocument/2006/customXml" ds:itemID="{E4910EE8-9A67-41B3-BAD1-EC734FB46E8E}">
  <ds:schemaRefs>
    <ds:schemaRef ds:uri="http://www.w3.org/2001/XMLSchema"/>
  </ds:schemaRefs>
</ds:datastoreItem>
</file>

<file path=customXml/itemProps107.xml><?xml version="1.0" encoding="utf-8"?>
<ds:datastoreItem xmlns:ds="http://schemas.openxmlformats.org/officeDocument/2006/customXml" ds:itemID="{9F681089-3638-43AD-92DE-FB6E230D2304}">
  <ds:schemaRefs>
    <ds:schemaRef ds:uri="http://www.w3.org/2001/XMLSchema"/>
  </ds:schemaRefs>
</ds:datastoreItem>
</file>

<file path=customXml/itemProps108.xml><?xml version="1.0" encoding="utf-8"?>
<ds:datastoreItem xmlns:ds="http://schemas.openxmlformats.org/officeDocument/2006/customXml" ds:itemID="{8730AC61-AF0C-4AE9-BCE2-7D2095252E87}">
  <ds:schemaRefs>
    <ds:schemaRef ds:uri="http://www.w3.org/2001/XMLSchema"/>
  </ds:schemaRefs>
</ds:datastoreItem>
</file>

<file path=customXml/itemProps109.xml><?xml version="1.0" encoding="utf-8"?>
<ds:datastoreItem xmlns:ds="http://schemas.openxmlformats.org/officeDocument/2006/customXml" ds:itemID="{FC789129-0CAA-4FD1-8C3E-30F5D858040D}">
  <ds:schemaRefs>
    <ds:schemaRef ds:uri="http://www.w3.org/2001/XMLSchema"/>
  </ds:schemaRefs>
</ds:datastoreItem>
</file>

<file path=customXml/itemProps110.xml><?xml version="1.0" encoding="utf-8"?>
<ds:datastoreItem xmlns:ds="http://schemas.openxmlformats.org/officeDocument/2006/customXml" ds:itemID="{202F3F9F-9616-4317-AF20-C2FB7D19C78E}">
  <ds:schemaRefs>
    <ds:schemaRef ds:uri="http://www.w3.org/2001/XMLSchema"/>
  </ds:schemaRefs>
</ds:datastoreItem>
</file>

<file path=customXml/itemProps111.xml><?xml version="1.0" encoding="utf-8"?>
<ds:datastoreItem xmlns:ds="http://schemas.openxmlformats.org/officeDocument/2006/customXml" ds:itemID="{7893B0A9-43C4-44D8-86E8-DE801C7CB76F}">
  <ds:schemaRefs>
    <ds:schemaRef ds:uri="http://www.w3.org/2001/XMLSchema"/>
  </ds:schemaRefs>
</ds:datastoreItem>
</file>

<file path=customXml/itemProps112.xml><?xml version="1.0" encoding="utf-8"?>
<ds:datastoreItem xmlns:ds="http://schemas.openxmlformats.org/officeDocument/2006/customXml" ds:itemID="{646B05F3-77E9-4848-95BD-34D770D752D3}">
  <ds:schemaRefs>
    <ds:schemaRef ds:uri="http://www.w3.org/2001/XMLSchema"/>
  </ds:schemaRefs>
</ds:datastoreItem>
</file>

<file path=customXml/itemProps113.xml><?xml version="1.0" encoding="utf-8"?>
<ds:datastoreItem xmlns:ds="http://schemas.openxmlformats.org/officeDocument/2006/customXml" ds:itemID="{984EF8CC-0C2C-4743-8CEE-0E987612DC6B}">
  <ds:schemaRefs>
    <ds:schemaRef ds:uri="http://www.w3.org/2001/XMLSchema"/>
  </ds:schemaRefs>
</ds:datastoreItem>
</file>

<file path=customXml/itemProps114.xml><?xml version="1.0" encoding="utf-8"?>
<ds:datastoreItem xmlns:ds="http://schemas.openxmlformats.org/officeDocument/2006/customXml" ds:itemID="{AD911985-4EA7-448C-BDA3-7FCC9935DA9E}">
  <ds:schemaRefs>
    <ds:schemaRef ds:uri="http://www.w3.org/2001/XMLSchema"/>
  </ds:schemaRefs>
</ds:datastoreItem>
</file>

<file path=customXml/itemProps115.xml><?xml version="1.0" encoding="utf-8"?>
<ds:datastoreItem xmlns:ds="http://schemas.openxmlformats.org/officeDocument/2006/customXml" ds:itemID="{DEDE4DE7-5044-4936-8459-087A2AD80196}">
  <ds:schemaRefs>
    <ds:schemaRef ds:uri="http://www.w3.org/2001/XMLSchema"/>
  </ds:schemaRefs>
</ds:datastoreItem>
</file>

<file path=customXml/itemProps116.xml><?xml version="1.0" encoding="utf-8"?>
<ds:datastoreItem xmlns:ds="http://schemas.openxmlformats.org/officeDocument/2006/customXml" ds:itemID="{532C0263-3A9B-4EF3-9839-42CC84BA375F}">
  <ds:schemaRefs>
    <ds:schemaRef ds:uri="http://www.w3.org/2001/XMLSchema"/>
  </ds:schemaRefs>
</ds:datastoreItem>
</file>

<file path=customXml/itemProps117.xml><?xml version="1.0" encoding="utf-8"?>
<ds:datastoreItem xmlns:ds="http://schemas.openxmlformats.org/officeDocument/2006/customXml" ds:itemID="{BE0F4F44-230C-894D-9609-14A8A3C3066B}">
  <ds:schemaRefs>
    <ds:schemaRef ds:uri="http://www.w3.org/2001/XMLSchema"/>
  </ds:schemaRefs>
</ds:datastoreItem>
</file>

<file path=customXml/itemProps118.xml><?xml version="1.0" encoding="utf-8"?>
<ds:datastoreItem xmlns:ds="http://schemas.openxmlformats.org/officeDocument/2006/customXml" ds:itemID="{53DA1088-3C50-42D7-9991-20F2E2AFE9BC}">
  <ds:schemaRefs>
    <ds:schemaRef ds:uri="http://www.w3.org/2000/xmlns/"/>
    <ds:schemaRef ds:uri="http://www.w3.org/2001/XMLSchema"/>
  </ds:schemaRefs>
</ds:datastoreItem>
</file>

<file path=customXml/itemProps119.xml><?xml version="1.0" encoding="utf-8"?>
<ds:datastoreItem xmlns:ds="http://schemas.openxmlformats.org/officeDocument/2006/customXml" ds:itemID="{E546A8BB-D68E-40B6-9C6C-CC3599841EA2}">
  <ds:schemaRefs>
    <ds:schemaRef ds:uri="http://www.w3.org/2001/XMLSchema"/>
  </ds:schemaRefs>
</ds:datastoreItem>
</file>

<file path=customXml/itemProps120.xml><?xml version="1.0" encoding="utf-8"?>
<ds:datastoreItem xmlns:ds="http://schemas.openxmlformats.org/officeDocument/2006/customXml" ds:itemID="{86E9DB7A-C649-4675-B50A-1BE58C3421E5}">
  <ds:schemaRefs>
    <ds:schemaRef ds:uri="http://www.w3.org/2001/XMLSchema"/>
  </ds:schemaRefs>
</ds:datastoreItem>
</file>

<file path=customXml/itemProps121.xml><?xml version="1.0" encoding="utf-8"?>
<ds:datastoreItem xmlns:ds="http://schemas.openxmlformats.org/officeDocument/2006/customXml" ds:itemID="{0F499E35-3C65-445D-B68B-4FAD74E04DA8}">
  <ds:schemaRefs>
    <ds:schemaRef ds:uri="http://www.w3.org/2001/XMLSchema"/>
  </ds:schemaRefs>
</ds:datastoreItem>
</file>

<file path=customXml/itemProps122.xml><?xml version="1.0" encoding="utf-8"?>
<ds:datastoreItem xmlns:ds="http://schemas.openxmlformats.org/officeDocument/2006/customXml" ds:itemID="{450D15EE-0516-445A-B38A-0CBA2EFE38E0}">
  <ds:schemaRefs>
    <ds:schemaRef ds:uri="http://www.w3.org/2001/XMLSchema"/>
  </ds:schemaRefs>
</ds:datastoreItem>
</file>

<file path=customXml/itemProps123.xml><?xml version="1.0" encoding="utf-8"?>
<ds:datastoreItem xmlns:ds="http://schemas.openxmlformats.org/officeDocument/2006/customXml" ds:itemID="{7985AA26-87EA-4389-A040-309789EAC275}">
  <ds:schemaRefs>
    <ds:schemaRef ds:uri="http://www.w3.org/2001/XMLSchema"/>
  </ds:schemaRefs>
</ds:datastoreItem>
</file>

<file path=customXml/itemProps124.xml><?xml version="1.0" encoding="utf-8"?>
<ds:datastoreItem xmlns:ds="http://schemas.openxmlformats.org/officeDocument/2006/customXml" ds:itemID="{BDAA657B-DEF6-4F58-B43A-0F1D7E4B4E58}">
  <ds:schemaRefs>
    <ds:schemaRef ds:uri="http://www.w3.org/2001/XMLSchema"/>
  </ds:schemaRefs>
</ds:datastoreItem>
</file>

<file path=customXml/itemProps125.xml><?xml version="1.0" encoding="utf-8"?>
<ds:datastoreItem xmlns:ds="http://schemas.openxmlformats.org/officeDocument/2006/customXml" ds:itemID="{6253A51B-1500-41EA-B2AF-4416B3558E90}">
  <ds:schemaRefs>
    <ds:schemaRef ds:uri="http://www.w3.org/2001/XMLSchema"/>
  </ds:schemaRefs>
</ds:datastoreItem>
</file>

<file path=customXml/itemProps126.xml><?xml version="1.0" encoding="utf-8"?>
<ds:datastoreItem xmlns:ds="http://schemas.openxmlformats.org/officeDocument/2006/customXml" ds:itemID="{64CC016B-4F5A-4B83-8738-AA9D5A6A5DFC}">
  <ds:schemaRefs>
    <ds:schemaRef ds:uri="http://www.w3.org/2001/XMLSchema"/>
  </ds:schemaRefs>
</ds:datastoreItem>
</file>

<file path=customXml/itemProps127.xml><?xml version="1.0" encoding="utf-8"?>
<ds:datastoreItem xmlns:ds="http://schemas.openxmlformats.org/officeDocument/2006/customXml" ds:itemID="{EA7DFA28-95D8-4912-9B32-FF04B4B58578}">
  <ds:schemaRefs>
    <ds:schemaRef ds:uri="http://www.w3.org/2001/XMLSchema"/>
  </ds:schemaRefs>
</ds:datastoreItem>
</file>

<file path=customXml/itemProps128.xml><?xml version="1.0" encoding="utf-8"?>
<ds:datastoreItem xmlns:ds="http://schemas.openxmlformats.org/officeDocument/2006/customXml" ds:itemID="{00D4A9B0-93AB-45C3-A6A7-BE2A1DB0C19C}">
  <ds:schemaRefs>
    <ds:schemaRef ds:uri="http://www.w3.org/2001/XMLSchema"/>
  </ds:schemaRefs>
</ds:datastoreItem>
</file>

<file path=customXml/itemProps129.xml><?xml version="1.0" encoding="utf-8"?>
<ds:datastoreItem xmlns:ds="http://schemas.openxmlformats.org/officeDocument/2006/customXml" ds:itemID="{5A40349F-3AAB-4F00-A831-89763CED8DD2}">
  <ds:schemaRefs>
    <ds:schemaRef ds:uri="http://www.w3.org/2001/XMLSchema"/>
  </ds:schemaRefs>
</ds:datastoreItem>
</file>

<file path=customXml/itemProps130.xml><?xml version="1.0" encoding="utf-8"?>
<ds:datastoreItem xmlns:ds="http://schemas.openxmlformats.org/officeDocument/2006/customXml" ds:itemID="{983BC51D-B76F-4269-8622-58CB158646F5}">
  <ds:schemaRefs>
    <ds:schemaRef ds:uri="http://www.w3.org/2001/XMLSchema"/>
  </ds:schemaRefs>
</ds:datastoreItem>
</file>

<file path=customXml/itemProps131.xml><?xml version="1.0" encoding="utf-8"?>
<ds:datastoreItem xmlns:ds="http://schemas.openxmlformats.org/officeDocument/2006/customXml" ds:itemID="{A48417A1-085E-4BA4-A06A-3205726DDCE2}">
  <ds:schemaRefs>
    <ds:schemaRef ds:uri="http://www.w3.org/2001/XMLSchema"/>
  </ds:schemaRefs>
</ds:datastoreItem>
</file>

<file path=customXml/itemProps132.xml><?xml version="1.0" encoding="utf-8"?>
<ds:datastoreItem xmlns:ds="http://schemas.openxmlformats.org/officeDocument/2006/customXml" ds:itemID="{BF80BD9F-6A2A-A14C-A702-9B7170BCEFA7}">
  <ds:schemaRefs>
    <ds:schemaRef ds:uri="http://www.w3.org/2001/XMLSchema"/>
  </ds:schemaRefs>
</ds:datastoreItem>
</file>

<file path=customXml/itemProps133.xml><?xml version="1.0" encoding="utf-8"?>
<ds:datastoreItem xmlns:ds="http://schemas.openxmlformats.org/officeDocument/2006/customXml" ds:itemID="{3A5E002E-2C70-4DB5-A7D2-07CD0A899F75}">
  <ds:schemaRefs>
    <ds:schemaRef ds:uri="http://www.w3.org/2001/XMLSchema"/>
  </ds:schemaRefs>
</ds:datastoreItem>
</file>

<file path=customXml/itemProps134.xml><?xml version="1.0" encoding="utf-8"?>
<ds:datastoreItem xmlns:ds="http://schemas.openxmlformats.org/officeDocument/2006/customXml" ds:itemID="{932DE3D5-8757-49A6-9F7F-1777B5ED0E80}">
  <ds:schemaRefs>
    <ds:schemaRef ds:uri="http://www.w3.org/2001/XMLSchema"/>
  </ds:schemaRefs>
</ds:datastoreItem>
</file>

<file path=customXml/itemProps135.xml><?xml version="1.0" encoding="utf-8"?>
<ds:datastoreItem xmlns:ds="http://schemas.openxmlformats.org/officeDocument/2006/customXml" ds:itemID="{1DED8766-9570-492C-BC5E-E89CB2754310}">
  <ds:schemaRefs>
    <ds:schemaRef ds:uri="http://www.w3.org/2001/XMLSchema"/>
  </ds:schemaRefs>
</ds:datastoreItem>
</file>

<file path=customXml/itemProps136.xml><?xml version="1.0" encoding="utf-8"?>
<ds:datastoreItem xmlns:ds="http://schemas.openxmlformats.org/officeDocument/2006/customXml" ds:itemID="{00B3CC3A-661E-4B9E-A3FC-842D9BCB295E}">
  <ds:schemaRefs>
    <ds:schemaRef ds:uri="http://www.w3.org/2001/XMLSchema"/>
  </ds:schemaRefs>
</ds:datastoreItem>
</file>

<file path=customXml/itemProps137.xml><?xml version="1.0" encoding="utf-8"?>
<ds:datastoreItem xmlns:ds="http://schemas.openxmlformats.org/officeDocument/2006/customXml" ds:itemID="{65398882-FB36-4582-A65D-D094BE60639E}">
  <ds:schemaRefs>
    <ds:schemaRef ds:uri="http://www.w3.org/2001/XMLSchema"/>
  </ds:schemaRefs>
</ds:datastoreItem>
</file>

<file path=customXml/itemProps138.xml><?xml version="1.0" encoding="utf-8"?>
<ds:datastoreItem xmlns:ds="http://schemas.openxmlformats.org/officeDocument/2006/customXml" ds:itemID="{091152AC-B8E5-4958-A5DF-95F97301C476}">
  <ds:schemaRefs>
    <ds:schemaRef ds:uri="http://www.w3.org/2001/XMLSchema"/>
  </ds:schemaRefs>
</ds:datastoreItem>
</file>

<file path=customXml/itemProps139.xml><?xml version="1.0" encoding="utf-8"?>
<ds:datastoreItem xmlns:ds="http://schemas.openxmlformats.org/officeDocument/2006/customXml" ds:itemID="{B99C85EF-52A8-40CB-8603-12BD1FF00455}">
  <ds:schemaRefs>
    <ds:schemaRef ds:uri="http://www.w3.org/2001/XMLSchema"/>
  </ds:schemaRefs>
</ds:datastoreItem>
</file>

<file path=customXml/itemProps140.xml><?xml version="1.0" encoding="utf-8"?>
<ds:datastoreItem xmlns:ds="http://schemas.openxmlformats.org/officeDocument/2006/customXml" ds:itemID="{3F89CBBB-CF42-4C9C-A015-526BDCC8B8C7}">
  <ds:schemaRefs>
    <ds:schemaRef ds:uri="http://www.w3.org/2001/XMLSchema"/>
  </ds:schemaRefs>
</ds:datastoreItem>
</file>

<file path=customXml/itemProps141.xml><?xml version="1.0" encoding="utf-8"?>
<ds:datastoreItem xmlns:ds="http://schemas.openxmlformats.org/officeDocument/2006/customXml" ds:itemID="{D970B91E-64E0-4B66-A6F8-FEB77E869F3A}">
  <ds:schemaRefs>
    <ds:schemaRef ds:uri="http://www.w3.org/2001/XMLSchema"/>
  </ds:schemaRefs>
</ds:datastoreItem>
</file>

<file path=customXml/itemProps142.xml><?xml version="1.0" encoding="utf-8"?>
<ds:datastoreItem xmlns:ds="http://schemas.openxmlformats.org/officeDocument/2006/customXml" ds:itemID="{9EA023A1-DE37-4E64-99BC-BC99B44B3266}">
  <ds:schemaRefs>
    <ds:schemaRef ds:uri="http://www.w3.org/2001/XMLSchema"/>
  </ds:schemaRefs>
</ds:datastoreItem>
</file>

<file path=customXml/itemProps143.xml><?xml version="1.0" encoding="utf-8"?>
<ds:datastoreItem xmlns:ds="http://schemas.openxmlformats.org/officeDocument/2006/customXml" ds:itemID="{A86E9B02-FF7A-4D88-879A-740E88580B8F}">
  <ds:schemaRefs>
    <ds:schemaRef ds:uri="http://www.w3.org/2001/XMLSchema"/>
  </ds:schemaRefs>
</ds:datastoreItem>
</file>

<file path=customXml/itemProps144.xml><?xml version="1.0" encoding="utf-8"?>
<ds:datastoreItem xmlns:ds="http://schemas.openxmlformats.org/officeDocument/2006/customXml" ds:itemID="{0F3A3855-526C-450A-9EC6-71BDEF4DCC83}">
  <ds:schemaRefs>
    <ds:schemaRef ds:uri="http://www.w3.org/2001/XMLSchema"/>
  </ds:schemaRefs>
</ds:datastoreItem>
</file>

<file path=customXml/itemProps145.xml><?xml version="1.0" encoding="utf-8"?>
<ds:datastoreItem xmlns:ds="http://schemas.openxmlformats.org/officeDocument/2006/customXml" ds:itemID="{598C440A-2EBC-4D35-BCD3-485B9C29E5D9}">
  <ds:schemaRefs>
    <ds:schemaRef ds:uri="http://www.w3.org/2001/XMLSchema"/>
  </ds:schemaRefs>
</ds:datastoreItem>
</file>

<file path=customXml/itemProps146.xml><?xml version="1.0" encoding="utf-8"?>
<ds:datastoreItem xmlns:ds="http://schemas.openxmlformats.org/officeDocument/2006/customXml" ds:itemID="{2B8117B3-F823-4045-858D-08FB5E5A2432}">
  <ds:schemaRefs>
    <ds:schemaRef ds:uri="http://www.w3.org/2001/XMLSchema"/>
  </ds:schemaRefs>
</ds:datastoreItem>
</file>

<file path=customXml/itemProps147.xml><?xml version="1.0" encoding="utf-8"?>
<ds:datastoreItem xmlns:ds="http://schemas.openxmlformats.org/officeDocument/2006/customXml" ds:itemID="{D7F309C6-D94D-6845-8B36-A27E9930F81D}">
  <ds:schemaRefs>
    <ds:schemaRef ds:uri="http://www.w3.org/2001/XMLSchema"/>
  </ds:schemaRefs>
</ds:datastoreItem>
</file>

<file path=customXml/itemProps148.xml><?xml version="1.0" encoding="utf-8"?>
<ds:datastoreItem xmlns:ds="http://schemas.openxmlformats.org/officeDocument/2006/customXml" ds:itemID="{53DFF24D-F725-4453-93C5-0EEA99EA3020}">
  <ds:schemaRefs>
    <ds:schemaRef ds:uri="http://www.w3.org/2001/XMLSchema"/>
  </ds:schemaRefs>
</ds:datastoreItem>
</file>

<file path=customXml/itemProps149.xml><?xml version="1.0" encoding="utf-8"?>
<ds:datastoreItem xmlns:ds="http://schemas.openxmlformats.org/officeDocument/2006/customXml" ds:itemID="{17FD44F5-23B6-4D32-B77B-DB3EBCD4BDAE}">
  <ds:schemaRefs>
    <ds:schemaRef ds:uri="http://www.w3.org/2001/XMLSchema"/>
  </ds:schemaRefs>
</ds:datastoreItem>
</file>

<file path=customXml/itemProps150.xml><?xml version="1.0" encoding="utf-8"?>
<ds:datastoreItem xmlns:ds="http://schemas.openxmlformats.org/officeDocument/2006/customXml" ds:itemID="{2D74D6FB-4CDE-41E9-AD3A-66CE856FE268}">
  <ds:schemaRefs>
    <ds:schemaRef ds:uri="http://www.w3.org/2001/XMLSchema"/>
  </ds:schemaRefs>
</ds:datastoreItem>
</file>

<file path=customXml/itemProps151.xml><?xml version="1.0" encoding="utf-8"?>
<ds:datastoreItem xmlns:ds="http://schemas.openxmlformats.org/officeDocument/2006/customXml" ds:itemID="{F4497770-156D-4938-BA98-5B2E06CE31CC}">
  <ds:schemaRefs>
    <ds:schemaRef ds:uri="http://www.w3.org/2000/xmlns/"/>
    <ds:schemaRef ds:uri="http://www.w3.org/2001/XMLSchema"/>
  </ds:schemaRefs>
</ds:datastoreItem>
</file>

<file path=customXml/itemProps152.xml><?xml version="1.0" encoding="utf-8"?>
<ds:datastoreItem xmlns:ds="http://schemas.openxmlformats.org/officeDocument/2006/customXml" ds:itemID="{8B043EF6-E8D2-4409-B6B1-5B9D547FC5BE}">
  <ds:schemaRefs>
    <ds:schemaRef ds:uri="http://www.w3.org/2001/XMLSchema"/>
  </ds:schemaRefs>
</ds:datastoreItem>
</file>

<file path=customXml/itemProps153.xml><?xml version="1.0" encoding="utf-8"?>
<ds:datastoreItem xmlns:ds="http://schemas.openxmlformats.org/officeDocument/2006/customXml" ds:itemID="{D7DAF3BE-5769-4452-8515-063AC4C151DA}">
  <ds:schemaRefs>
    <ds:schemaRef ds:uri="http://www.w3.org/2001/XMLSchema"/>
  </ds:schemaRefs>
</ds:datastoreItem>
</file>

<file path=customXml/itemProps154.xml><?xml version="1.0" encoding="utf-8"?>
<ds:datastoreItem xmlns:ds="http://schemas.openxmlformats.org/officeDocument/2006/customXml" ds:itemID="{8FB7CD58-EAEA-43A3-A958-9A88BBE54468}">
  <ds:schemaRefs>
    <ds:schemaRef ds:uri="http://www.w3.org/2001/XMLSchema"/>
  </ds:schemaRefs>
</ds:datastoreItem>
</file>

<file path=customXml/itemProps155.xml><?xml version="1.0" encoding="utf-8"?>
<ds:datastoreItem xmlns:ds="http://schemas.openxmlformats.org/officeDocument/2006/customXml" ds:itemID="{40467A49-C647-40ED-8A17-8EB9AF33043A}">
  <ds:schemaRefs>
    <ds:schemaRef ds:uri="http://www.w3.org/2001/XMLSchema"/>
  </ds:schemaRefs>
</ds:datastoreItem>
</file>

<file path=customXml/itemProps156.xml><?xml version="1.0" encoding="utf-8"?>
<ds:datastoreItem xmlns:ds="http://schemas.openxmlformats.org/officeDocument/2006/customXml" ds:itemID="{9F0724FB-A435-49F8-9EA6-3DC6A4826FCC}">
  <ds:schemaRefs>
    <ds:schemaRef ds:uri="http://www.w3.org/2001/XMLSchema"/>
  </ds:schemaRefs>
</ds:datastoreItem>
</file>

<file path=customXml/itemProps157.xml><?xml version="1.0" encoding="utf-8"?>
<ds:datastoreItem xmlns:ds="http://schemas.openxmlformats.org/officeDocument/2006/customXml" ds:itemID="{FC2D5A46-6F60-43F0-AA73-456346E47644}">
  <ds:schemaRefs>
    <ds:schemaRef ds:uri="http://www.w3.org/2001/XMLSchema"/>
  </ds:schemaRefs>
</ds:datastoreItem>
</file>

<file path=customXml/itemProps158.xml><?xml version="1.0" encoding="utf-8"?>
<ds:datastoreItem xmlns:ds="http://schemas.openxmlformats.org/officeDocument/2006/customXml" ds:itemID="{EBB3E70C-98F3-4677-AAB4-8640C6772789}">
  <ds:schemaRefs>
    <ds:schemaRef ds:uri="http://www.w3.org/2001/XMLSchema"/>
  </ds:schemaRefs>
</ds:datastoreItem>
</file>

<file path=customXml/itemProps159.xml><?xml version="1.0" encoding="utf-8"?>
<ds:datastoreItem xmlns:ds="http://schemas.openxmlformats.org/officeDocument/2006/customXml" ds:itemID="{19F19C2F-57D9-431E-ABE8-0FF6363FCF00}">
  <ds:schemaRefs>
    <ds:schemaRef ds:uri="http://www.w3.org/2001/XMLSchema"/>
  </ds:schemaRefs>
</ds:datastoreItem>
</file>

<file path=customXml/itemProps160.xml><?xml version="1.0" encoding="utf-8"?>
<ds:datastoreItem xmlns:ds="http://schemas.openxmlformats.org/officeDocument/2006/customXml" ds:itemID="{B9B99A4C-FC7A-4ABF-A212-891FDD23805E}">
  <ds:schemaRefs>
    <ds:schemaRef ds:uri="http://www.w3.org/2001/XMLSchema"/>
  </ds:schemaRefs>
</ds:datastoreItem>
</file>

<file path=customXml/itemProps161.xml><?xml version="1.0" encoding="utf-8"?>
<ds:datastoreItem xmlns:ds="http://schemas.openxmlformats.org/officeDocument/2006/customXml" ds:itemID="{C3F289E5-BAB8-4FE5-B91C-96ED13223637}">
  <ds:schemaRefs>
    <ds:schemaRef ds:uri="http://www.w3.org/2001/XMLSchema"/>
  </ds:schemaRefs>
</ds:datastoreItem>
</file>

<file path=customXml/itemProps162.xml><?xml version="1.0" encoding="utf-8"?>
<ds:datastoreItem xmlns:ds="http://schemas.openxmlformats.org/officeDocument/2006/customXml" ds:itemID="{2F78B849-97A8-40EA-8C5F-DF50DA0FFA19}">
  <ds:schemaRefs>
    <ds:schemaRef ds:uri="http://www.w3.org/2001/XMLSchema"/>
  </ds:schemaRefs>
</ds:datastoreItem>
</file>

<file path=customXml/itemProps163.xml><?xml version="1.0" encoding="utf-8"?>
<ds:datastoreItem xmlns:ds="http://schemas.openxmlformats.org/officeDocument/2006/customXml" ds:itemID="{B2736D30-FD7A-4538-981B-8635B22CF6BB}">
  <ds:schemaRefs>
    <ds:schemaRef ds:uri="http://www.w3.org/2001/XMLSchema"/>
  </ds:schemaRefs>
</ds:datastoreItem>
</file>

<file path=customXml/itemProps164.xml><?xml version="1.0" encoding="utf-8"?>
<ds:datastoreItem xmlns:ds="http://schemas.openxmlformats.org/officeDocument/2006/customXml" ds:itemID="{D18167B8-A214-47D9-8C8F-CF25F7FBB84D}">
  <ds:schemaRefs>
    <ds:schemaRef ds:uri="http://www.w3.org/2001/XMLSchema"/>
  </ds:schemaRefs>
</ds:datastoreItem>
</file>

<file path=customXml/itemProps165.xml><?xml version="1.0" encoding="utf-8"?>
<ds:datastoreItem xmlns:ds="http://schemas.openxmlformats.org/officeDocument/2006/customXml" ds:itemID="{AEC6B056-64A8-6544-AD16-F8B7FE610FD0}">
  <ds:schemaRefs>
    <ds:schemaRef ds:uri="http://www.w3.org/2001/XMLSchema"/>
  </ds:schemaRefs>
</ds:datastoreItem>
</file>

<file path=customXml/itemProps166.xml><?xml version="1.0" encoding="utf-8"?>
<ds:datastoreItem xmlns:ds="http://schemas.openxmlformats.org/officeDocument/2006/customXml" ds:itemID="{1E32CC4E-72EE-4AC5-8C0D-C2D8233C1718}">
  <ds:schemaRefs>
    <ds:schemaRef ds:uri="http://www.w3.org/2001/XMLSchema"/>
  </ds:schemaRefs>
</ds:datastoreItem>
</file>

<file path=customXml/itemProps167.xml><?xml version="1.0" encoding="utf-8"?>
<ds:datastoreItem xmlns:ds="http://schemas.openxmlformats.org/officeDocument/2006/customXml" ds:itemID="{A5BF5CE2-7908-4AE7-A1D1-328C3AB6C1EA}">
  <ds:schemaRefs>
    <ds:schemaRef ds:uri="http://www.w3.org/2001/XMLSchema"/>
  </ds:schemaRefs>
</ds:datastoreItem>
</file>

<file path=customXml/itemProps168.xml><?xml version="1.0" encoding="utf-8"?>
<ds:datastoreItem xmlns:ds="http://schemas.openxmlformats.org/officeDocument/2006/customXml" ds:itemID="{99356BA0-F35A-4AA6-9D78-D5AC87A5BDD9}">
  <ds:schemaRefs>
    <ds:schemaRef ds:uri="http://www.w3.org/2001/XMLSchema"/>
  </ds:schemaRefs>
</ds:datastoreItem>
</file>

<file path=customXml/itemProps169.xml><?xml version="1.0" encoding="utf-8"?>
<ds:datastoreItem xmlns:ds="http://schemas.openxmlformats.org/officeDocument/2006/customXml" ds:itemID="{CA4FDE25-7A44-4C91-853B-9EAAFFBC957A}">
  <ds:schemaRefs>
    <ds:schemaRef ds:uri="http://www.w3.org/2001/XMLSchema"/>
  </ds:schemaRefs>
</ds:datastoreItem>
</file>

<file path=customXml/itemProps170.xml><?xml version="1.0" encoding="utf-8"?>
<ds:datastoreItem xmlns:ds="http://schemas.openxmlformats.org/officeDocument/2006/customXml" ds:itemID="{618FFC62-EB3A-4EC8-B013-F0B3FDE611E7}">
  <ds:schemaRefs>
    <ds:schemaRef ds:uri="http://www.w3.org/2001/XMLSchema"/>
  </ds:schemaRefs>
</ds:datastoreItem>
</file>

<file path=customXml/itemProps171.xml><?xml version="1.0" encoding="utf-8"?>
<ds:datastoreItem xmlns:ds="http://schemas.openxmlformats.org/officeDocument/2006/customXml" ds:itemID="{C3B0F440-4C40-4A34-BB70-24BA6E75609A}">
  <ds:schemaRefs>
    <ds:schemaRef ds:uri="http://www.w3.org/2001/XMLSchema"/>
  </ds:schemaRefs>
</ds:datastoreItem>
</file>

<file path=customXml/itemProps172.xml><?xml version="1.0" encoding="utf-8"?>
<ds:datastoreItem xmlns:ds="http://schemas.openxmlformats.org/officeDocument/2006/customXml" ds:itemID="{02A84932-63FC-4B4F-BEE0-0B07EA3C7679}">
  <ds:schemaRefs>
    <ds:schemaRef ds:uri="http://www.w3.org/2001/XMLSchema"/>
  </ds:schemaRefs>
</ds:datastoreItem>
</file>

<file path=customXml/itemProps173.xml><?xml version="1.0" encoding="utf-8"?>
<ds:datastoreItem xmlns:ds="http://schemas.openxmlformats.org/officeDocument/2006/customXml" ds:itemID="{77641436-28A9-46EC-8EAD-BDF21232E4B0}">
  <ds:schemaRefs>
    <ds:schemaRef ds:uri="http://www.w3.org/2001/XMLSchema"/>
  </ds:schemaRefs>
</ds:datastoreItem>
</file>

<file path=customXml/itemProps174.xml><?xml version="1.0" encoding="utf-8"?>
<ds:datastoreItem xmlns:ds="http://schemas.openxmlformats.org/officeDocument/2006/customXml" ds:itemID="{75796B7C-63D4-4302-A318-4DE4B8019694}">
  <ds:schemaRefs>
    <ds:schemaRef ds:uri="http://www.w3.org/2001/XMLSchema"/>
  </ds:schemaRefs>
</ds:datastoreItem>
</file>

<file path=customXml/itemProps175.xml><?xml version="1.0" encoding="utf-8"?>
<ds:datastoreItem xmlns:ds="http://schemas.openxmlformats.org/officeDocument/2006/customXml" ds:itemID="{ECCFC6B8-086D-4710-9791-A9A3D8CDB671}">
  <ds:schemaRefs>
    <ds:schemaRef ds:uri="http://www.w3.org/2001/XMLSchema"/>
  </ds:schemaRefs>
</ds:datastoreItem>
</file>

<file path=customXml/itemProps176.xml><?xml version="1.0" encoding="utf-8"?>
<ds:datastoreItem xmlns:ds="http://schemas.openxmlformats.org/officeDocument/2006/customXml" ds:itemID="{EDC43B1C-C77E-4519-9F14-AFB5CE544733}">
  <ds:schemaRefs>
    <ds:schemaRef ds:uri="http://www.w3.org/2001/XMLSchema"/>
  </ds:schemaRefs>
</ds:datastoreItem>
</file>

<file path=customXml/itemProps177.xml><?xml version="1.0" encoding="utf-8"?>
<ds:datastoreItem xmlns:ds="http://schemas.openxmlformats.org/officeDocument/2006/customXml" ds:itemID="{446D33FD-84BE-4770-B23D-637EF771598D}">
  <ds:schemaRefs>
    <ds:schemaRef ds:uri="http://www.w3.org/2001/XMLSchema"/>
  </ds:schemaRefs>
</ds:datastoreItem>
</file>

<file path=customXml/itemProps178.xml><?xml version="1.0" encoding="utf-8"?>
<ds:datastoreItem xmlns:ds="http://schemas.openxmlformats.org/officeDocument/2006/customXml" ds:itemID="{7F82062E-9818-4653-A31B-81D65328C525}">
  <ds:schemaRefs>
    <ds:schemaRef ds:uri="http://www.w3.org/2001/XMLSchema"/>
  </ds:schemaRefs>
</ds:datastoreItem>
</file>

<file path=customXml/itemProps179.xml><?xml version="1.0" encoding="utf-8"?>
<ds:datastoreItem xmlns:ds="http://schemas.openxmlformats.org/officeDocument/2006/customXml" ds:itemID="{8B6156AB-8A9C-2B45-91C7-072FE9729C26}">
  <ds:schemaRefs>
    <ds:schemaRef ds:uri="http://www.w3.org/2001/XMLSchema"/>
  </ds:schemaRefs>
</ds:datastoreItem>
</file>

<file path=customXml/itemProps180.xml><?xml version="1.0" encoding="utf-8"?>
<ds:datastoreItem xmlns:ds="http://schemas.openxmlformats.org/officeDocument/2006/customXml" ds:itemID="{5071CEB3-5C80-4DBF-AE51-491CFD3DFA23}">
  <ds:schemaRefs>
    <ds:schemaRef ds:uri="http://www.w3.org/2000/xmlns/"/>
    <ds:schemaRef ds:uri="http://www.w3.org/2001/XMLSchema"/>
  </ds:schemaRefs>
</ds:datastoreItem>
</file>

<file path=customXml/itemProps181.xml><?xml version="1.0" encoding="utf-8"?>
<ds:datastoreItem xmlns:ds="http://schemas.openxmlformats.org/officeDocument/2006/customXml" ds:itemID="{FC963FAE-F914-429E-B078-194132D8D04E}">
  <ds:schemaRefs>
    <ds:schemaRef ds:uri="http://www.w3.org/2001/XMLSchema"/>
  </ds:schemaRefs>
</ds:datastoreItem>
</file>

<file path=customXml/itemProps182.xml><?xml version="1.0" encoding="utf-8"?>
<ds:datastoreItem xmlns:ds="http://schemas.openxmlformats.org/officeDocument/2006/customXml" ds:itemID="{136350F2-D45D-4F30-BD7A-730476818183}">
  <ds:schemaRefs>
    <ds:schemaRef ds:uri="http://schemas.microsoft.com/office/infopath/2007/PartnerControls"/>
    <ds:schemaRef ds:uri="http://purl.org/dc/dcmitype/"/>
    <ds:schemaRef ds:uri="http://schemas.microsoft.com/office/2006/documentManagement/types"/>
    <ds:schemaRef ds:uri="ab4a5487-40d4-47b6-945b-d99f6c5c88ef"/>
    <ds:schemaRef ds:uri="http://www.w3.org/XML/1998/namespace"/>
    <ds:schemaRef ds:uri="http://schemas.microsoft.com/office/2006/metadata/properties"/>
    <ds:schemaRef ds:uri="http://purl.org/dc/elements/1.1/"/>
    <ds:schemaRef ds:uri="http://purl.org/dc/terms/"/>
    <ds:schemaRef ds:uri="http://schemas.openxmlformats.org/package/2006/metadata/core-properties"/>
    <ds:schemaRef ds:uri="f545bc73-2922-41bb-b60f-5e43b7de1040"/>
  </ds:schemaRefs>
</ds:datastoreItem>
</file>

<file path=customXml/itemProps183.xml><?xml version="1.0" encoding="utf-8"?>
<ds:datastoreItem xmlns:ds="http://schemas.openxmlformats.org/officeDocument/2006/customXml" ds:itemID="{0C9D2CD7-7A51-461C-BA6A-989028EFF090}">
  <ds:schemaRefs>
    <ds:schemaRef ds:uri="http://www.w3.org/2001/XMLSchema"/>
  </ds:schemaRefs>
</ds:datastoreItem>
</file>

<file path=customXml/itemProps184.xml><?xml version="1.0" encoding="utf-8"?>
<ds:datastoreItem xmlns:ds="http://schemas.openxmlformats.org/officeDocument/2006/customXml" ds:itemID="{F44EC03F-2B5D-48C2-8A38-7D63B9890033}">
  <ds:schemaRefs>
    <ds:schemaRef ds:uri="http://www.w3.org/2001/XMLSchema"/>
  </ds:schemaRefs>
</ds:datastoreItem>
</file>

<file path=customXml/itemProps185.xml><?xml version="1.0" encoding="utf-8"?>
<ds:datastoreItem xmlns:ds="http://schemas.openxmlformats.org/officeDocument/2006/customXml" ds:itemID="{43DD0ED4-1239-4E39-ACF9-58ABF9DBED8C}">
  <ds:schemaRefs>
    <ds:schemaRef ds:uri="http://www.w3.org/2001/XMLSchema"/>
  </ds:schemaRefs>
</ds:datastoreItem>
</file>

<file path=customXml/itemProps186.xml><?xml version="1.0" encoding="utf-8"?>
<ds:datastoreItem xmlns:ds="http://schemas.openxmlformats.org/officeDocument/2006/customXml" ds:itemID="{195FBD21-31B2-4777-AC54-527F84B58DBF}">
  <ds:schemaRefs>
    <ds:schemaRef ds:uri="http://www.w3.org/2001/XMLSchema"/>
  </ds:schemaRefs>
</ds:datastoreItem>
</file>

<file path=customXml/itemProps187.xml><?xml version="1.0" encoding="utf-8"?>
<ds:datastoreItem xmlns:ds="http://schemas.openxmlformats.org/officeDocument/2006/customXml" ds:itemID="{7C42B602-7515-473E-8F1E-5503EC3B9FB1}">
  <ds:schemaRefs>
    <ds:schemaRef ds:uri="http://www.w3.org/2001/XMLSchema"/>
  </ds:schemaRefs>
</ds:datastoreItem>
</file>

<file path=customXml/itemProps188.xml><?xml version="1.0" encoding="utf-8"?>
<ds:datastoreItem xmlns:ds="http://schemas.openxmlformats.org/officeDocument/2006/customXml" ds:itemID="{51D38D82-4746-4F26-A29A-CC7D319C7CB0}">
  <ds:schemaRefs>
    <ds:schemaRef ds:uri="http://www.w3.org/2001/XMLSchema"/>
  </ds:schemaRefs>
</ds:datastoreItem>
</file>

<file path=customXml/itemProps189.xml><?xml version="1.0" encoding="utf-8"?>
<ds:datastoreItem xmlns:ds="http://schemas.openxmlformats.org/officeDocument/2006/customXml" ds:itemID="{263435E2-071F-40AF-81EF-FA76FEC7BBB6}">
  <ds:schemaRefs>
    <ds:schemaRef ds:uri="http://www.w3.org/2001/XMLSchema"/>
  </ds:schemaRefs>
</ds:datastoreItem>
</file>

<file path=customXml/itemProps190.xml><?xml version="1.0" encoding="utf-8"?>
<ds:datastoreItem xmlns:ds="http://schemas.openxmlformats.org/officeDocument/2006/customXml" ds:itemID="{C4463173-EC99-467C-9A70-BD2BF1240458}">
  <ds:schemaRefs>
    <ds:schemaRef ds:uri="http://www.w3.org/2001/XMLSchema"/>
  </ds:schemaRefs>
</ds:datastoreItem>
</file>

<file path=customXml/itemProps191.xml><?xml version="1.0" encoding="utf-8"?>
<ds:datastoreItem xmlns:ds="http://schemas.openxmlformats.org/officeDocument/2006/customXml" ds:itemID="{B49D6E6E-C0FB-4B76-BA59-514C2A01F212}">
  <ds:schemaRefs>
    <ds:schemaRef ds:uri="http://www.w3.org/2001/XMLSchema"/>
  </ds:schemaRefs>
</ds:datastoreItem>
</file>

<file path=customXml/itemProps192.xml><?xml version="1.0" encoding="utf-8"?>
<ds:datastoreItem xmlns:ds="http://schemas.openxmlformats.org/officeDocument/2006/customXml" ds:itemID="{03D751B6-8044-467B-B3C0-82E075BFB9EA}">
  <ds:schemaRefs>
    <ds:schemaRef ds:uri="http://www.w3.org/2001/XMLSchema"/>
  </ds:schemaRefs>
</ds:datastoreItem>
</file>

<file path=customXml/itemProps193.xml><?xml version="1.0" encoding="utf-8"?>
<ds:datastoreItem xmlns:ds="http://schemas.openxmlformats.org/officeDocument/2006/customXml" ds:itemID="{16809813-010A-4043-BDF0-22ECE5D4F56B}">
  <ds:schemaRefs>
    <ds:schemaRef ds:uri="http://www.w3.org/2001/XMLSchema"/>
  </ds:schemaRefs>
</ds:datastoreItem>
</file>

<file path=customXml/itemProps194.xml><?xml version="1.0" encoding="utf-8"?>
<ds:datastoreItem xmlns:ds="http://schemas.openxmlformats.org/officeDocument/2006/customXml" ds:itemID="{959F881B-6D8A-4F8D-B868-91AD134279F5}">
  <ds:schemaRefs>
    <ds:schemaRef ds:uri="http://www.w3.org/2001/XMLSchema"/>
  </ds:schemaRefs>
</ds:datastoreItem>
</file>

<file path=customXml/itemProps195.xml><?xml version="1.0" encoding="utf-8"?>
<ds:datastoreItem xmlns:ds="http://schemas.openxmlformats.org/officeDocument/2006/customXml" ds:itemID="{EFED4E0A-FB43-094F-B517-CDF92B2A4D69}">
  <ds:schemaRefs>
    <ds:schemaRef ds:uri="http://www.w3.org/2001/XMLSchema"/>
  </ds:schemaRefs>
</ds:datastoreItem>
</file>

<file path=customXml/itemProps196.xml><?xml version="1.0" encoding="utf-8"?>
<ds:datastoreItem xmlns:ds="http://schemas.openxmlformats.org/officeDocument/2006/customXml" ds:itemID="{2DB88D01-7D89-4020-BDCE-2131EE7E8C53}">
  <ds:schemaRefs>
    <ds:schemaRef ds:uri="http://www.w3.org/2001/XMLSchema"/>
  </ds:schemaRefs>
</ds:datastoreItem>
</file>

<file path=customXml/itemProps197.xml><?xml version="1.0" encoding="utf-8"?>
<ds:datastoreItem xmlns:ds="http://schemas.openxmlformats.org/officeDocument/2006/customXml" ds:itemID="{F14CBA09-FEAF-404B-987F-1AB49AD0F098}">
  <ds:schemaRefs>
    <ds:schemaRef ds:uri="http://www.w3.org/2001/XMLSchema"/>
  </ds:schemaRefs>
</ds:datastoreItem>
</file>

<file path=customXml/itemProps198.xml><?xml version="1.0" encoding="utf-8"?>
<ds:datastoreItem xmlns:ds="http://schemas.openxmlformats.org/officeDocument/2006/customXml" ds:itemID="{923D6730-D9CF-48AD-A688-E34DF0993808}">
  <ds:schemaRefs>
    <ds:schemaRef ds:uri="http://www.w3.org/2001/XMLSchema"/>
  </ds:schemaRefs>
</ds:datastoreItem>
</file>

<file path=customXml/itemProps199.xml><?xml version="1.0" encoding="utf-8"?>
<ds:datastoreItem xmlns:ds="http://schemas.openxmlformats.org/officeDocument/2006/customXml" ds:itemID="{72CF9106-67DD-45AC-A6C4-C608AE90A523}">
  <ds:schemaRefs>
    <ds:schemaRef ds:uri="http://www.w3.org/2001/XMLSchema"/>
  </ds:schemaRefs>
</ds:datastoreItem>
</file>

<file path=customXml/itemProps200.xml><?xml version="1.0" encoding="utf-8"?>
<ds:datastoreItem xmlns:ds="http://schemas.openxmlformats.org/officeDocument/2006/customXml" ds:itemID="{B728FC5B-60A8-4A50-BFE3-222D3EB50851}">
  <ds:schemaRefs>
    <ds:schemaRef ds:uri="http://www.w3.org/2001/XMLSchema"/>
  </ds:schemaRefs>
</ds:datastoreItem>
</file>

<file path=customXml/itemProps201.xml><?xml version="1.0" encoding="utf-8"?>
<ds:datastoreItem xmlns:ds="http://schemas.openxmlformats.org/officeDocument/2006/customXml" ds:itemID="{C4F63B49-21D8-4D33-91AD-8725D29B3F25}">
  <ds:schemaRefs>
    <ds:schemaRef ds:uri="http://www.w3.org/2001/XMLSchema"/>
  </ds:schemaRefs>
</ds:datastoreItem>
</file>

<file path=customXml/itemProps202.xml><?xml version="1.0" encoding="utf-8"?>
<ds:datastoreItem xmlns:ds="http://schemas.openxmlformats.org/officeDocument/2006/customXml" ds:itemID="{D344F5E9-F40C-46E3-AEAE-063BE23C2733}">
  <ds:schemaRefs>
    <ds:schemaRef ds:uri="http://www.w3.org/2001/XMLSchema"/>
  </ds:schemaRefs>
</ds:datastoreItem>
</file>

<file path=customXml/itemProps203.xml><?xml version="1.0" encoding="utf-8"?>
<ds:datastoreItem xmlns:ds="http://schemas.openxmlformats.org/officeDocument/2006/customXml" ds:itemID="{22EDC05A-5DE9-494C-8C80-2A7EFB9B3AF2}">
  <ds:schemaRefs>
    <ds:schemaRef ds:uri="http://www.w3.org/2001/XMLSchema"/>
  </ds:schemaRefs>
</ds:datastoreItem>
</file>

<file path=customXml/itemProps204.xml><?xml version="1.0" encoding="utf-8"?>
<ds:datastoreItem xmlns:ds="http://schemas.openxmlformats.org/officeDocument/2006/customXml" ds:itemID="{6FE2CC30-BC60-4F8B-A724-C3CC669426B1}">
  <ds:schemaRefs>
    <ds:schemaRef ds:uri="http://schemas.microsoft.com/sharepoint/v3/contenttype/forms"/>
  </ds:schemaRefs>
</ds:datastoreItem>
</file>

<file path=customXml/itemProps205.xml><?xml version="1.0" encoding="utf-8"?>
<ds:datastoreItem xmlns:ds="http://schemas.openxmlformats.org/officeDocument/2006/customXml" ds:itemID="{DBFCFCCB-AE1A-4346-B5E6-E5047BCECE66}">
  <ds:schemaRefs>
    <ds:schemaRef ds:uri="http://www.w3.org/2001/XMLSchema"/>
  </ds:schemaRefs>
</ds:datastoreItem>
</file>

<file path=customXml/itemProps206.xml><?xml version="1.0" encoding="utf-8"?>
<ds:datastoreItem xmlns:ds="http://schemas.openxmlformats.org/officeDocument/2006/customXml" ds:itemID="{50B514F6-8E32-4682-B48C-AE339CE56750}">
  <ds:schemaRefs>
    <ds:schemaRef ds:uri="http://www.w3.org/2001/XMLSchema"/>
  </ds:schemaRefs>
</ds:datastoreItem>
</file>

<file path=customXml/itemProps207.xml><?xml version="1.0" encoding="utf-8"?>
<ds:datastoreItem xmlns:ds="http://schemas.openxmlformats.org/officeDocument/2006/customXml" ds:itemID="{5F361FCE-78C2-4F51-9DCD-0BEC8E71D445}">
  <ds:schemaRefs>
    <ds:schemaRef ds:uri="http://www.w3.org/2001/XMLSchema"/>
  </ds:schemaRefs>
</ds:datastoreItem>
</file>

<file path=customXml/itemProps208.xml><?xml version="1.0" encoding="utf-8"?>
<ds:datastoreItem xmlns:ds="http://schemas.openxmlformats.org/officeDocument/2006/customXml" ds:itemID="{7E3DEDA7-646E-456B-BB4D-8D0A536BD927}">
  <ds:schemaRefs>
    <ds:schemaRef ds:uri="http://www.w3.org/2001/XMLSchema"/>
  </ds:schemaRefs>
</ds:datastoreItem>
</file>

<file path=customXml/itemProps209.xml><?xml version="1.0" encoding="utf-8"?>
<ds:datastoreItem xmlns:ds="http://schemas.openxmlformats.org/officeDocument/2006/customXml" ds:itemID="{84D26D46-4093-8149-A122-92B4CDC8FF46}">
  <ds:schemaRefs>
    <ds:schemaRef ds:uri="http://www.w3.org/2001/XMLSchema"/>
  </ds:schemaRefs>
</ds:datastoreItem>
</file>

<file path=customXml/itemProps210.xml><?xml version="1.0" encoding="utf-8"?>
<ds:datastoreItem xmlns:ds="http://schemas.openxmlformats.org/officeDocument/2006/customXml" ds:itemID="{68704D0C-8AB9-42AB-B004-03E61D2FC4A7}">
  <ds:schemaRefs>
    <ds:schemaRef ds:uri="http://www.w3.org/2000/xmlns/"/>
    <ds:schemaRef ds:uri="http://www.w3.org/2001/XMLSchema"/>
  </ds:schemaRefs>
</ds:datastoreItem>
</file>

<file path=customXml/itemProps211.xml><?xml version="1.0" encoding="utf-8"?>
<ds:datastoreItem xmlns:ds="http://schemas.openxmlformats.org/officeDocument/2006/customXml" ds:itemID="{F938ADDF-81F6-4E51-B00C-FBEFED91C300}">
  <ds:schemaRefs>
    <ds:schemaRef ds:uri="http://www.w3.org/2001/XMLSchema"/>
  </ds:schemaRefs>
</ds:datastoreItem>
</file>

<file path=customXml/itemProps212.xml><?xml version="1.0" encoding="utf-8"?>
<ds:datastoreItem xmlns:ds="http://schemas.openxmlformats.org/officeDocument/2006/customXml" ds:itemID="{DA419164-8033-45C5-8CB8-D41BDE364CD7}">
  <ds:schemaRefs>
    <ds:schemaRef ds:uri="http://www.w3.org/2001/XMLSchema"/>
  </ds:schemaRefs>
</ds:datastoreItem>
</file>

<file path=customXml/itemProps213.xml><?xml version="1.0" encoding="utf-8"?>
<ds:datastoreItem xmlns:ds="http://schemas.openxmlformats.org/officeDocument/2006/customXml" ds:itemID="{188BFCA1-A647-474C-BC36-71D0FF8FB15C}">
  <ds:schemaRefs>
    <ds:schemaRef ds:uri="http://www.w3.org/2001/XMLSchema"/>
  </ds:schemaRefs>
</ds:datastoreItem>
</file>

<file path=customXml/itemProps214.xml><?xml version="1.0" encoding="utf-8"?>
<ds:datastoreItem xmlns:ds="http://schemas.openxmlformats.org/officeDocument/2006/customXml" ds:itemID="{C23EFCD9-FA38-4ABC-95F5-F07E2517A168}">
  <ds:schemaRefs>
    <ds:schemaRef ds:uri="http://www.w3.org/2001/XMLSchema"/>
  </ds:schemaRefs>
</ds:datastoreItem>
</file>

<file path=customXml/itemProps215.xml><?xml version="1.0" encoding="utf-8"?>
<ds:datastoreItem xmlns:ds="http://schemas.openxmlformats.org/officeDocument/2006/customXml" ds:itemID="{1E27D5C2-965F-4375-AEE1-F7EFBCF4B675}">
  <ds:schemaRefs>
    <ds:schemaRef ds:uri="http://www.w3.org/2001/XMLSchema"/>
  </ds:schemaRefs>
</ds:datastoreItem>
</file>

<file path=customXml/itemProps216.xml><?xml version="1.0" encoding="utf-8"?>
<ds:datastoreItem xmlns:ds="http://schemas.openxmlformats.org/officeDocument/2006/customXml" ds:itemID="{E59869F1-9B97-4733-BE1A-643A61948A51}">
  <ds:schemaRefs>
    <ds:schemaRef ds:uri="http://www.w3.org/2001/XMLSchema"/>
  </ds:schemaRefs>
</ds:datastoreItem>
</file>

<file path=customXml/itemProps217.xml><?xml version="1.0" encoding="utf-8"?>
<ds:datastoreItem xmlns:ds="http://schemas.openxmlformats.org/officeDocument/2006/customXml" ds:itemID="{7C90CE6B-BF55-4050-ADB0-85456FB862A8}">
  <ds:schemaRefs>
    <ds:schemaRef ds:uri="http://www.w3.org/2001/XMLSchema"/>
  </ds:schemaRefs>
</ds:datastoreItem>
</file>

<file path=customXml/itemProps218.xml><?xml version="1.0" encoding="utf-8"?>
<ds:datastoreItem xmlns:ds="http://schemas.openxmlformats.org/officeDocument/2006/customXml" ds:itemID="{3EE9113E-281B-480D-8273-BE44FB14E40F}">
  <ds:schemaRefs>
    <ds:schemaRef ds:uri="http://www.w3.org/2001/XMLSchema"/>
  </ds:schemaRefs>
</ds:datastoreItem>
</file>

<file path=customXml/itemProps219.xml><?xml version="1.0" encoding="utf-8"?>
<ds:datastoreItem xmlns:ds="http://schemas.openxmlformats.org/officeDocument/2006/customXml" ds:itemID="{A8D9FB72-3BD3-4FAE-952C-80ACD864FE21}">
  <ds:schemaRefs>
    <ds:schemaRef ds:uri="http://www.w3.org/2001/XMLSchema"/>
  </ds:schemaRefs>
</ds:datastoreItem>
</file>

<file path=customXml/itemProps220.xml><?xml version="1.0" encoding="utf-8"?>
<ds:datastoreItem xmlns:ds="http://schemas.openxmlformats.org/officeDocument/2006/customXml" ds:itemID="{59466968-CB1E-40D2-87EC-FCEC6077565A}">
  <ds:schemaRefs>
    <ds:schemaRef ds:uri="http://www.w3.org/2001/XMLSchema"/>
  </ds:schemaRefs>
</ds:datastoreItem>
</file>

<file path=customXml/itemProps221.xml><?xml version="1.0" encoding="utf-8"?>
<ds:datastoreItem xmlns:ds="http://schemas.openxmlformats.org/officeDocument/2006/customXml" ds:itemID="{47DF0579-E78E-42CB-87C9-EBEE42D3C703}">
  <ds:schemaRefs>
    <ds:schemaRef ds:uri="http://www.w3.org/2001/XMLSchema"/>
  </ds:schemaRefs>
</ds:datastoreItem>
</file>

<file path=customXml/itemProps222.xml><?xml version="1.0" encoding="utf-8"?>
<ds:datastoreItem xmlns:ds="http://schemas.openxmlformats.org/officeDocument/2006/customXml" ds:itemID="{0DED652A-D79D-48B1-8CE7-1B004775596C}">
  <ds:schemaRefs>
    <ds:schemaRef ds:uri="http://www.w3.org/2001/XMLSchema"/>
  </ds:schemaRefs>
</ds:datastoreItem>
</file>

<file path=customXml/itemProps223.xml><?xml version="1.0" encoding="utf-8"?>
<ds:datastoreItem xmlns:ds="http://schemas.openxmlformats.org/officeDocument/2006/customXml" ds:itemID="{E4680632-6BF0-4391-9694-BD869C02FAD4}">
  <ds:schemaRefs>
    <ds:schemaRef ds:uri="http://www.w3.org/2001/XMLSchema"/>
  </ds:schemaRefs>
</ds:datastoreItem>
</file>

<file path=customXml/itemProps224.xml><?xml version="1.0" encoding="utf-8"?>
<ds:datastoreItem xmlns:ds="http://schemas.openxmlformats.org/officeDocument/2006/customXml" ds:itemID="{4B00D7AB-46A6-4051-83E2-BD792A185D46}">
  <ds:schemaRefs>
    <ds:schemaRef ds:uri="http://www.w3.org/2000/xmlns/"/>
    <ds:schemaRef ds:uri="http://www.w3.org/2001/XMLSchema"/>
  </ds:schemaRefs>
</ds:datastoreItem>
</file>

<file path=customXml/itemProps225.xml><?xml version="1.0" encoding="utf-8"?>
<ds:datastoreItem xmlns:ds="http://schemas.openxmlformats.org/officeDocument/2006/customXml" ds:itemID="{F8220F3F-069B-434F-BB64-681382A3958A}">
  <ds:schemaRefs>
    <ds:schemaRef ds:uri="http://www.w3.org/2001/XMLSchema"/>
  </ds:schemaRefs>
</ds:datastoreItem>
</file>

<file path=customXml/itemProps226.xml><?xml version="1.0" encoding="utf-8"?>
<ds:datastoreItem xmlns:ds="http://schemas.openxmlformats.org/officeDocument/2006/customXml" ds:itemID="{0475AB7C-8526-4074-BA71-E8A16867C694}">
  <ds:schemaRefs>
    <ds:schemaRef ds:uri="http://www.w3.org/2001/XMLSchema"/>
  </ds:schemaRefs>
</ds:datastoreItem>
</file>

<file path=customXml/itemProps227.xml><?xml version="1.0" encoding="utf-8"?>
<ds:datastoreItem xmlns:ds="http://schemas.openxmlformats.org/officeDocument/2006/customXml" ds:itemID="{397CB31B-DE66-47DE-BFEE-DC5CAC2E32DB}">
  <ds:schemaRefs>
    <ds:schemaRef ds:uri="http://www.w3.org/2001/XMLSchema"/>
  </ds:schemaRefs>
</ds:datastoreItem>
</file>

<file path=customXml/itemProps228.xml><?xml version="1.0" encoding="utf-8"?>
<ds:datastoreItem xmlns:ds="http://schemas.openxmlformats.org/officeDocument/2006/customXml" ds:itemID="{E1766709-1626-4255-872E-4D0BB120C926}">
  <ds:schemaRefs>
    <ds:schemaRef ds:uri="http://www.w3.org/2001/XMLSchema"/>
  </ds:schemaRefs>
</ds:datastoreItem>
</file>

<file path=customXml/itemProps229.xml><?xml version="1.0" encoding="utf-8"?>
<ds:datastoreItem xmlns:ds="http://schemas.openxmlformats.org/officeDocument/2006/customXml" ds:itemID="{E230D0EA-AEAD-41C4-88F3-D0857E098CB6}">
  <ds:schemaRefs>
    <ds:schemaRef ds:uri="http://www.w3.org/2001/XMLSchema"/>
  </ds:schemaRefs>
</ds:datastoreItem>
</file>

<file path=customXml/itemProps230.xml><?xml version="1.0" encoding="utf-8"?>
<ds:datastoreItem xmlns:ds="http://schemas.openxmlformats.org/officeDocument/2006/customXml" ds:itemID="{468A7BF5-0D68-42A9-A64C-776A08DE4C47}">
  <ds:schemaRefs>
    <ds:schemaRef ds:uri="http://www.w3.org/2001/XMLSchema"/>
  </ds:schemaRefs>
</ds:datastoreItem>
</file>

<file path=customXml/itemProps231.xml><?xml version="1.0" encoding="utf-8"?>
<ds:datastoreItem xmlns:ds="http://schemas.openxmlformats.org/officeDocument/2006/customXml" ds:itemID="{57B314EA-727A-4E24-A9A2-4DAD3294471A}">
  <ds:schemaRefs>
    <ds:schemaRef ds:uri="http://www.w3.org/2001/XMLSchema"/>
  </ds:schemaRefs>
</ds:datastoreItem>
</file>

<file path=customXml/itemProps232.xml><?xml version="1.0" encoding="utf-8"?>
<ds:datastoreItem xmlns:ds="http://schemas.openxmlformats.org/officeDocument/2006/customXml" ds:itemID="{9AAD6CBB-7F2B-4698-8199-5F40E5D1253C}">
  <ds:schemaRefs>
    <ds:schemaRef ds:uri="http://www.w3.org/2001/XMLSchema"/>
  </ds:schemaRefs>
</ds:datastoreItem>
</file>

<file path=customXml/itemProps233.xml><?xml version="1.0" encoding="utf-8"?>
<ds:datastoreItem xmlns:ds="http://schemas.openxmlformats.org/officeDocument/2006/customXml" ds:itemID="{A81B2E5C-4C65-4D86-82E1-5E25C8F7DEBB}">
  <ds:schemaRefs>
    <ds:schemaRef ds:uri="http://www.w3.org/2001/XMLSchema"/>
  </ds:schemaRefs>
</ds:datastoreItem>
</file>

<file path=customXml/itemProps234.xml><?xml version="1.0" encoding="utf-8"?>
<ds:datastoreItem xmlns:ds="http://schemas.openxmlformats.org/officeDocument/2006/customXml" ds:itemID="{666CE8F1-A180-4EB8-8AA6-08C051874719}">
  <ds:schemaRefs>
    <ds:schemaRef ds:uri="http://www.w3.org/2001/XMLSchema"/>
  </ds:schemaRefs>
</ds:datastoreItem>
</file>

<file path=customXml/itemProps235.xml><?xml version="1.0" encoding="utf-8"?>
<ds:datastoreItem xmlns:ds="http://schemas.openxmlformats.org/officeDocument/2006/customXml" ds:itemID="{81794C26-54B2-4CA9-9F61-3F720DB8E13B}">
  <ds:schemaRefs>
    <ds:schemaRef ds:uri="http://www.w3.org/2001/XMLSchema"/>
  </ds:schemaRefs>
</ds:datastoreItem>
</file>

<file path=customXml/itemProps236.xml><?xml version="1.0" encoding="utf-8"?>
<ds:datastoreItem xmlns:ds="http://schemas.openxmlformats.org/officeDocument/2006/customXml" ds:itemID="{6EB76F3B-2869-457E-859A-15A6688CE370}">
  <ds:schemaRefs>
    <ds:schemaRef ds:uri="http://www.w3.org/2001/XMLSchema"/>
  </ds:schemaRefs>
</ds:datastoreItem>
</file>

<file path=customXml/itemProps237.xml><?xml version="1.0" encoding="utf-8"?>
<ds:datastoreItem xmlns:ds="http://schemas.openxmlformats.org/officeDocument/2006/customXml" ds:itemID="{AA971E04-4F97-4F5D-B624-5638EBF3D2AC}">
  <ds:schemaRefs>
    <ds:schemaRef ds:uri="http://www.w3.org/2001/XMLSchema"/>
  </ds:schemaRefs>
</ds:datastoreItem>
</file>

<file path=customXml/itemProps238.xml><?xml version="1.0" encoding="utf-8"?>
<ds:datastoreItem xmlns:ds="http://schemas.openxmlformats.org/officeDocument/2006/customXml" ds:itemID="{292E98F2-4308-47A2-AADF-AB2981D6692F}">
  <ds:schemaRefs>
    <ds:schemaRef ds:uri="http://www.w3.org/2001/XMLSchema"/>
  </ds:schemaRefs>
</ds:datastoreItem>
</file>

<file path=customXml/itemProps239.xml><?xml version="1.0" encoding="utf-8"?>
<ds:datastoreItem xmlns:ds="http://schemas.openxmlformats.org/officeDocument/2006/customXml" ds:itemID="{E123260A-5725-164B-B84A-EC672D56A9C8}">
  <ds:schemaRefs>
    <ds:schemaRef ds:uri="http://www.w3.org/2001/XMLSchema"/>
  </ds:schemaRefs>
</ds:datastoreItem>
</file>

<file path=customXml/itemProps240.xml><?xml version="1.0" encoding="utf-8"?>
<ds:datastoreItem xmlns:ds="http://schemas.openxmlformats.org/officeDocument/2006/customXml" ds:itemID="{4A8EF070-B7A1-4D20-AA54-61F173CA2706}">
  <ds:schemaRefs>
    <ds:schemaRef ds:uri="http://www.w3.org/2000/xmlns/"/>
    <ds:schemaRef ds:uri="http://www.w3.org/2001/XMLSchema"/>
  </ds:schemaRefs>
</ds:datastoreItem>
</file>

<file path=customXml/itemProps241.xml><?xml version="1.0" encoding="utf-8"?>
<ds:datastoreItem xmlns:ds="http://schemas.openxmlformats.org/officeDocument/2006/customXml" ds:itemID="{21287EF7-EA15-4A45-A62F-0EB31BF22FB2}">
  <ds:schemaRefs>
    <ds:schemaRef ds:uri="http://www.w3.org/2001/XMLSchema"/>
  </ds:schemaRefs>
</ds:datastoreItem>
</file>

<file path=customXml/itemProps242.xml><?xml version="1.0" encoding="utf-8"?>
<ds:datastoreItem xmlns:ds="http://schemas.openxmlformats.org/officeDocument/2006/customXml" ds:itemID="{10BC503C-2B35-4918-BD28-19FBD3DB15BD}">
  <ds:schemaRefs>
    <ds:schemaRef ds:uri="http://www.w3.org/2001/XMLSchema"/>
  </ds:schemaRefs>
</ds:datastoreItem>
</file>

<file path=customXml/itemProps243.xml><?xml version="1.0" encoding="utf-8"?>
<ds:datastoreItem xmlns:ds="http://schemas.openxmlformats.org/officeDocument/2006/customXml" ds:itemID="{A6943159-3012-43B8-B4F9-3FE74C1789DB}">
  <ds:schemaRefs>
    <ds:schemaRef ds:uri="http://www.w3.org/2001/XMLSchema"/>
  </ds:schemaRefs>
</ds:datastoreItem>
</file>

<file path=customXml/itemProps244.xml><?xml version="1.0" encoding="utf-8"?>
<ds:datastoreItem xmlns:ds="http://schemas.openxmlformats.org/officeDocument/2006/customXml" ds:itemID="{E82BCB36-0ABC-4BC4-8EFA-84E92F887A01}">
  <ds:schemaRefs>
    <ds:schemaRef ds:uri="http://www.w3.org/2001/XMLSchema"/>
  </ds:schemaRefs>
</ds:datastoreItem>
</file>

<file path=customXml/itemProps245.xml><?xml version="1.0" encoding="utf-8"?>
<ds:datastoreItem xmlns:ds="http://schemas.openxmlformats.org/officeDocument/2006/customXml" ds:itemID="{510C10C3-04A1-434C-AC07-FBE0CCB7B1E5}">
  <ds:schemaRefs>
    <ds:schemaRef ds:uri="http://www.w3.org/2001/XMLSchema"/>
  </ds:schemaRefs>
</ds:datastoreItem>
</file>

<file path=customXml/itemProps246.xml><?xml version="1.0" encoding="utf-8"?>
<ds:datastoreItem xmlns:ds="http://schemas.openxmlformats.org/officeDocument/2006/customXml" ds:itemID="{D0595EE2-C492-3E4C-BE2D-2209B0CEACF0}">
  <ds:schemaRefs>
    <ds:schemaRef ds:uri="http://www.w3.org/2001/XMLSchema"/>
  </ds:schemaRefs>
</ds:datastoreItem>
</file>

<file path=customXml/itemProps247.xml><?xml version="1.0" encoding="utf-8"?>
<ds:datastoreItem xmlns:ds="http://schemas.openxmlformats.org/officeDocument/2006/customXml" ds:itemID="{7BCBA867-59CC-4A33-8E73-472096F64CCC}">
  <ds:schemaRefs>
    <ds:schemaRef ds:uri="http://www.w3.org/2001/XMLSchema"/>
  </ds:schemaRefs>
</ds:datastoreItem>
</file>

<file path=customXml/itemProps248.xml><?xml version="1.0" encoding="utf-8"?>
<ds:datastoreItem xmlns:ds="http://schemas.openxmlformats.org/officeDocument/2006/customXml" ds:itemID="{07EC9461-4002-47F0-8CDD-9CD9F0EA4307}">
  <ds:schemaRefs>
    <ds:schemaRef ds:uri="http://www.w3.org/2001/XMLSchema"/>
  </ds:schemaRefs>
</ds:datastoreItem>
</file>

<file path=customXml/itemProps249.xml><?xml version="1.0" encoding="utf-8"?>
<ds:datastoreItem xmlns:ds="http://schemas.openxmlformats.org/officeDocument/2006/customXml" ds:itemID="{0043A008-6AE4-4BFE-A974-CE0F4DD2394F}">
  <ds:schemaRefs>
    <ds:schemaRef ds:uri="http://www.w3.org/2001/XMLSchema"/>
  </ds:schemaRefs>
</ds:datastoreItem>
</file>

<file path=customXml/itemProps250.xml><?xml version="1.0" encoding="utf-8"?>
<ds:datastoreItem xmlns:ds="http://schemas.openxmlformats.org/officeDocument/2006/customXml" ds:itemID="{9D28E4F0-F4B8-4BAF-9737-B2EB18F6065F}">
  <ds:schemaRefs>
    <ds:schemaRef ds:uri="http://www.w3.org/2001/XMLSchema"/>
  </ds:schemaRefs>
</ds:datastoreItem>
</file>

<file path=customXml/itemProps251.xml><?xml version="1.0" encoding="utf-8"?>
<ds:datastoreItem xmlns:ds="http://schemas.openxmlformats.org/officeDocument/2006/customXml" ds:itemID="{BF3281EA-6736-414B-9E88-F67D2F7B75E1}">
  <ds:schemaRefs>
    <ds:schemaRef ds:uri="http://www.w3.org/2001/XMLSchema"/>
  </ds:schemaRefs>
</ds:datastoreItem>
</file>

<file path=customXml/itemProps252.xml><?xml version="1.0" encoding="utf-8"?>
<ds:datastoreItem xmlns:ds="http://schemas.openxmlformats.org/officeDocument/2006/customXml" ds:itemID="{E208DF09-37D3-4294-B304-3732CE64985B}">
  <ds:schemaRefs>
    <ds:schemaRef ds:uri="http://www.w3.org/2001/XMLSchema"/>
  </ds:schemaRefs>
</ds:datastoreItem>
</file>

<file path=customXml/itemProps253.xml><?xml version="1.0" encoding="utf-8"?>
<ds:datastoreItem xmlns:ds="http://schemas.openxmlformats.org/officeDocument/2006/customXml" ds:itemID="{F474FD24-5CBF-478B-9B17-E5029BD45645}">
  <ds:schemaRefs>
    <ds:schemaRef ds:uri="http://www.w3.org/2001/XMLSchema"/>
  </ds:schemaRefs>
</ds:datastoreItem>
</file>

<file path=customXml/itemProps254.xml><?xml version="1.0" encoding="utf-8"?>
<ds:datastoreItem xmlns:ds="http://schemas.openxmlformats.org/officeDocument/2006/customXml" ds:itemID="{12ED0871-B2B3-4CC1-BBB6-10AC41C89663}">
  <ds:schemaRefs>
    <ds:schemaRef ds:uri="http://www.w3.org/2001/XMLSchema"/>
  </ds:schemaRefs>
</ds:datastoreItem>
</file>

<file path=customXml/itemProps255.xml><?xml version="1.0" encoding="utf-8"?>
<ds:datastoreItem xmlns:ds="http://schemas.openxmlformats.org/officeDocument/2006/customXml" ds:itemID="{4D469636-41C2-B34C-9053-9DFD8AE0D8C0}">
  <ds:schemaRefs>
    <ds:schemaRef ds:uri="http://www.w3.org/2001/XMLSchema"/>
  </ds:schemaRefs>
</ds:datastoreItem>
</file>

<file path=customXml/itemProps256.xml><?xml version="1.0" encoding="utf-8"?>
<ds:datastoreItem xmlns:ds="http://schemas.openxmlformats.org/officeDocument/2006/customXml" ds:itemID="{173EA71B-68E5-4353-BA1A-8C7C53740091}">
  <ds:schemaRefs>
    <ds:schemaRef ds:uri="http://www.w3.org/2001/XMLSchema"/>
  </ds:schemaRefs>
</ds:datastoreItem>
</file>

<file path=customXml/itemProps257.xml><?xml version="1.0" encoding="utf-8"?>
<ds:datastoreItem xmlns:ds="http://schemas.openxmlformats.org/officeDocument/2006/customXml" ds:itemID="{38021452-C22F-4B60-B2FC-36AA7358995F}">
  <ds:schemaRefs>
    <ds:schemaRef ds:uri="http://www.w3.org/2001/XMLSchema"/>
  </ds:schemaRefs>
</ds:datastoreItem>
</file>

<file path=customXml/itemProps258.xml><?xml version="1.0" encoding="utf-8"?>
<ds:datastoreItem xmlns:ds="http://schemas.openxmlformats.org/officeDocument/2006/customXml" ds:itemID="{C0185513-3B05-48C4-9B68-21C379CB73B0}">
  <ds:schemaRefs>
    <ds:schemaRef ds:uri="http://www.w3.org/2001/XMLSchema"/>
  </ds:schemaRefs>
</ds:datastoreItem>
</file>

<file path=customXml/itemProps259.xml><?xml version="1.0" encoding="utf-8"?>
<ds:datastoreItem xmlns:ds="http://schemas.openxmlformats.org/officeDocument/2006/customXml" ds:itemID="{745B5DA6-2637-4C13-93D7-E2DC4F4CFE59}">
  <ds:schemaRefs>
    <ds:schemaRef ds:uri="http://www.w3.org/2001/XMLSchema"/>
  </ds:schemaRefs>
</ds:datastoreItem>
</file>

<file path=customXml/itemProps260.xml><?xml version="1.0" encoding="utf-8"?>
<ds:datastoreItem xmlns:ds="http://schemas.openxmlformats.org/officeDocument/2006/customXml" ds:itemID="{46EF664C-933B-4702-BC0D-05AB30A79AB8}">
  <ds:schemaRefs>
    <ds:schemaRef ds:uri="http://www.w3.org/2001/XMLSchema"/>
  </ds:schemaRefs>
</ds:datastoreItem>
</file>

<file path=customXml/itemProps261.xml><?xml version="1.0" encoding="utf-8"?>
<ds:datastoreItem xmlns:ds="http://schemas.openxmlformats.org/officeDocument/2006/customXml" ds:itemID="{4E3E3789-4633-4D7F-AA1A-42E9940AD1B0}">
  <ds:schemaRefs>
    <ds:schemaRef ds:uri="http://www.w3.org/2000/xmlns/"/>
    <ds:schemaRef ds:uri="http://www.w3.org/2001/XMLSchema"/>
  </ds:schemaRefs>
</ds:datastoreItem>
</file>

<file path=customXml/itemProps262.xml><?xml version="1.0" encoding="utf-8"?>
<ds:datastoreItem xmlns:ds="http://schemas.openxmlformats.org/officeDocument/2006/customXml" ds:itemID="{B840362C-EBE9-4DAD-B53D-BFE4D9B5745A}">
  <ds:schemaRefs>
    <ds:schemaRef ds:uri="http://www.w3.org/2001/XMLSchema"/>
  </ds:schemaRefs>
</ds:datastoreItem>
</file>

<file path=customXml/itemProps263.xml><?xml version="1.0" encoding="utf-8"?>
<ds:datastoreItem xmlns:ds="http://schemas.openxmlformats.org/officeDocument/2006/customXml" ds:itemID="{AE526C4B-10D9-4EB7-8066-6F2B8F85AD05}">
  <ds:schemaRefs>
    <ds:schemaRef ds:uri="http://www.w3.org/2001/XMLSchema"/>
  </ds:schemaRefs>
</ds:datastoreItem>
</file>

<file path=customXml/itemProps264.xml><?xml version="1.0" encoding="utf-8"?>
<ds:datastoreItem xmlns:ds="http://schemas.openxmlformats.org/officeDocument/2006/customXml" ds:itemID="{28267944-CBDF-4721-B3CF-96550F326F91}">
  <ds:schemaRefs>
    <ds:schemaRef ds:uri="http://www.w3.org/2000/xmlns/"/>
    <ds:schemaRef ds:uri="http://www.w3.org/2001/XMLSchema"/>
  </ds:schemaRefs>
</ds:datastoreItem>
</file>

<file path=customXml/itemProps265.xml><?xml version="1.0" encoding="utf-8"?>
<ds:datastoreItem xmlns:ds="http://schemas.openxmlformats.org/officeDocument/2006/customXml" ds:itemID="{7BA4209F-DF39-4DB7-B56C-4E4E5F2A2A07}">
  <ds:schemaRefs>
    <ds:schemaRef ds:uri="http://www.w3.org/2001/XMLSchema"/>
  </ds:schemaRefs>
</ds:datastoreItem>
</file>

<file path=customXml/itemProps266.xml><?xml version="1.0" encoding="utf-8"?>
<ds:datastoreItem xmlns:ds="http://schemas.openxmlformats.org/officeDocument/2006/customXml" ds:itemID="{BFF4235D-DA89-4864-9036-57C877F58BFB}">
  <ds:schemaRefs>
    <ds:schemaRef ds:uri="http://www.w3.org/2001/XMLSchema"/>
  </ds:schemaRefs>
</ds:datastoreItem>
</file>

<file path=customXml/itemProps267.xml><?xml version="1.0" encoding="utf-8"?>
<ds:datastoreItem xmlns:ds="http://schemas.openxmlformats.org/officeDocument/2006/customXml" ds:itemID="{7F902710-1DFF-4805-AC02-059018DEB677}">
  <ds:schemaRefs>
    <ds:schemaRef ds:uri="http://www.w3.org/2001/XMLSchema"/>
  </ds:schemaRefs>
</ds:datastoreItem>
</file>

<file path=customXml/itemProps268.xml><?xml version="1.0" encoding="utf-8"?>
<ds:datastoreItem xmlns:ds="http://schemas.openxmlformats.org/officeDocument/2006/customXml" ds:itemID="{59A8F2ED-9A1D-484E-881C-3A39E020D5E7}">
  <ds:schemaRefs>
    <ds:schemaRef ds:uri="http://www.w3.org/2001/XMLSchema"/>
  </ds:schemaRefs>
</ds:datastoreItem>
</file>

<file path=customXml/itemProps269.xml><?xml version="1.0" encoding="utf-8"?>
<ds:datastoreItem xmlns:ds="http://schemas.openxmlformats.org/officeDocument/2006/customXml" ds:itemID="{B9E650D4-CB0B-4108-A717-E2B5BD532C6A}">
  <ds:schemaRefs>
    <ds:schemaRef ds:uri="http://www.w3.org/2001/XMLSchema"/>
  </ds:schemaRefs>
</ds:datastoreItem>
</file>

<file path=customXml/itemProps270.xml><?xml version="1.0" encoding="utf-8"?>
<ds:datastoreItem xmlns:ds="http://schemas.openxmlformats.org/officeDocument/2006/customXml" ds:itemID="{7184FF62-B488-478E-88D9-EA687778427B}">
  <ds:schemaRefs>
    <ds:schemaRef ds:uri="http://www.w3.org/2001/XMLSchema"/>
  </ds:schemaRefs>
</ds:datastoreItem>
</file>

<file path=customXml/itemProps271.xml><?xml version="1.0" encoding="utf-8"?>
<ds:datastoreItem xmlns:ds="http://schemas.openxmlformats.org/officeDocument/2006/customXml" ds:itemID="{68682BE7-DD34-4D33-BA4F-01FAFB992883}">
  <ds:schemaRefs>
    <ds:schemaRef ds:uri="http://www.w3.org/2001/XMLSchema"/>
  </ds:schemaRefs>
</ds:datastoreItem>
</file>

<file path=customXml/itemProps272.xml><?xml version="1.0" encoding="utf-8"?>
<ds:datastoreItem xmlns:ds="http://schemas.openxmlformats.org/officeDocument/2006/customXml" ds:itemID="{676BFA2A-D044-4123-B874-976DC773DA67}">
  <ds:schemaRefs>
    <ds:schemaRef ds:uri="http://www.w3.org/2001/XMLSchema"/>
  </ds:schemaRefs>
</ds:datastoreItem>
</file>

<file path=customXml/itemProps273.xml><?xml version="1.0" encoding="utf-8"?>
<ds:datastoreItem xmlns:ds="http://schemas.openxmlformats.org/officeDocument/2006/customXml" ds:itemID="{9E4C8D2E-0F01-4A3E-A9F9-2CEF7A20EE07}">
  <ds:schemaRefs>
    <ds:schemaRef ds:uri="http://www.w3.org/2001/XMLSchema"/>
  </ds:schemaRefs>
</ds:datastoreItem>
</file>

<file path=customXml/itemProps274.xml><?xml version="1.0" encoding="utf-8"?>
<ds:datastoreItem xmlns:ds="http://schemas.openxmlformats.org/officeDocument/2006/customXml" ds:itemID="{6E67727F-13CC-4972-AC1A-E7DA588371EB}">
  <ds:schemaRefs>
    <ds:schemaRef ds:uri="http://www.w3.org/2001/XMLSchema"/>
  </ds:schemaRefs>
</ds:datastoreItem>
</file>

<file path=customXml/itemProps275.xml><?xml version="1.0" encoding="utf-8"?>
<ds:datastoreItem xmlns:ds="http://schemas.openxmlformats.org/officeDocument/2006/customXml" ds:itemID="{12B8BF74-2B83-43F8-A5D1-0869B10F9F4E}">
  <ds:schemaRefs>
    <ds:schemaRef ds:uri="http://www.w3.org/2001/XMLSchema"/>
  </ds:schemaRefs>
</ds:datastoreItem>
</file>

<file path=customXml/itemProps276.xml><?xml version="1.0" encoding="utf-8"?>
<ds:datastoreItem xmlns:ds="http://schemas.openxmlformats.org/officeDocument/2006/customXml" ds:itemID="{047AADB7-841D-784D-932F-010038B407EF}">
  <ds:schemaRefs>
    <ds:schemaRef ds:uri="http://www.w3.org/2001/XMLSchema"/>
  </ds:schemaRefs>
</ds:datastoreItem>
</file>

<file path=customXml/itemProps277.xml><?xml version="1.0" encoding="utf-8"?>
<ds:datastoreItem xmlns:ds="http://schemas.openxmlformats.org/officeDocument/2006/customXml" ds:itemID="{A6FA361D-3AFE-4F77-BC7B-53087C9956EF}">
  <ds:schemaRefs>
    <ds:schemaRef ds:uri="http://www.w3.org/2001/XMLSchema"/>
  </ds:schemaRefs>
</ds:datastoreItem>
</file>

<file path=customXml/itemProps278.xml><?xml version="1.0" encoding="utf-8"?>
<ds:datastoreItem xmlns:ds="http://schemas.openxmlformats.org/officeDocument/2006/customXml" ds:itemID="{172BFDBA-D061-4E1C-B442-C3011FCF03F9}">
  <ds:schemaRefs>
    <ds:schemaRef ds:uri="http://www.w3.org/2001/XMLSchema"/>
  </ds:schemaRefs>
</ds:datastoreItem>
</file>

<file path=customXml/itemProps279.xml><?xml version="1.0" encoding="utf-8"?>
<ds:datastoreItem xmlns:ds="http://schemas.openxmlformats.org/officeDocument/2006/customXml" ds:itemID="{D3ED557A-B026-9449-A2E7-47C9B448D2FE}">
  <ds:schemaRefs>
    <ds:schemaRef ds:uri="http://www.w3.org/2001/XMLSchema"/>
  </ds:schemaRefs>
</ds:datastoreItem>
</file>

<file path=customXml/itemProps280.xml><?xml version="1.0" encoding="utf-8"?>
<ds:datastoreItem xmlns:ds="http://schemas.openxmlformats.org/officeDocument/2006/customXml" ds:itemID="{E356643D-AF7A-41B6-BD7E-DC4E632A274D}">
  <ds:schemaRefs>
    <ds:schemaRef ds:uri="http://www.w3.org/2001/XMLSchema"/>
  </ds:schemaRefs>
</ds:datastoreItem>
</file>

<file path=customXml/itemProps281.xml><?xml version="1.0" encoding="utf-8"?>
<ds:datastoreItem xmlns:ds="http://schemas.openxmlformats.org/officeDocument/2006/customXml" ds:itemID="{DF655A9A-946D-4DE5-8A23-5425D9E94C32}">
  <ds:schemaRefs>
    <ds:schemaRef ds:uri="http://www.w3.org/2001/XMLSchema"/>
  </ds:schemaRefs>
</ds:datastoreItem>
</file>

<file path=customXml/itemProps282.xml><?xml version="1.0" encoding="utf-8"?>
<ds:datastoreItem xmlns:ds="http://schemas.openxmlformats.org/officeDocument/2006/customXml" ds:itemID="{0B6B85CD-7F90-42D8-B563-BBB9BE5BE85F}">
  <ds:schemaRefs>
    <ds:schemaRef ds:uri="http://www.w3.org/2001/XMLSchema"/>
  </ds:schemaRefs>
</ds:datastoreItem>
</file>

<file path=customXml/itemProps283.xml><?xml version="1.0" encoding="utf-8"?>
<ds:datastoreItem xmlns:ds="http://schemas.openxmlformats.org/officeDocument/2006/customXml" ds:itemID="{F74E5AC3-C884-47AE-BB6A-CDFFAE9EE868}">
  <ds:schemaRefs>
    <ds:schemaRef ds:uri="http://www.w3.org/2001/XMLSchema"/>
  </ds:schemaRefs>
</ds:datastoreItem>
</file>

<file path=customXml/itemProps284.xml><?xml version="1.0" encoding="utf-8"?>
<ds:datastoreItem xmlns:ds="http://schemas.openxmlformats.org/officeDocument/2006/customXml" ds:itemID="{B6D4128A-BE19-423B-9D60-CCF2A2716E34}">
  <ds:schemaRefs>
    <ds:schemaRef ds:uri="http://www.w3.org/2001/XMLSchema"/>
  </ds:schemaRefs>
</ds:datastoreItem>
</file>

<file path=customXml/itemProps285.xml><?xml version="1.0" encoding="utf-8"?>
<ds:datastoreItem xmlns:ds="http://schemas.openxmlformats.org/officeDocument/2006/customXml" ds:itemID="{7CC8563B-4A30-4977-9E28-CEA8F87CF8D7}">
  <ds:schemaRefs>
    <ds:schemaRef ds:uri="http://www.w3.org/2000/xmlns/"/>
    <ds:schemaRef ds:uri="http://www.w3.org/2001/XMLSchema"/>
  </ds:schemaRefs>
</ds:datastoreItem>
</file>

<file path=customXml/itemProps286.xml><?xml version="1.0" encoding="utf-8"?>
<ds:datastoreItem xmlns:ds="http://schemas.openxmlformats.org/officeDocument/2006/customXml" ds:itemID="{0946E8D7-0674-4270-A8D5-B8BE3B7C5FF1}">
  <ds:schemaRefs>
    <ds:schemaRef ds:uri="http://www.w3.org/2001/XMLSchema"/>
  </ds:schemaRefs>
</ds:datastoreItem>
</file>

<file path=customXml/itemProps287.xml><?xml version="1.0" encoding="utf-8"?>
<ds:datastoreItem xmlns:ds="http://schemas.openxmlformats.org/officeDocument/2006/customXml" ds:itemID="{7BD3FEB3-5CE8-492D-AF71-5E2A52B054B9}">
  <ds:schemaRefs>
    <ds:schemaRef ds:uri="http://www.w3.org/2001/XMLSchema"/>
  </ds:schemaRefs>
</ds:datastoreItem>
</file>

<file path=customXml/itemProps288.xml><?xml version="1.0" encoding="utf-8"?>
<ds:datastoreItem xmlns:ds="http://schemas.openxmlformats.org/officeDocument/2006/customXml" ds:itemID="{5FF1D334-2D08-459C-B82C-BD9F3B139535}">
  <ds:schemaRefs>
    <ds:schemaRef ds:uri="http://www.w3.org/2001/XMLSchema"/>
  </ds:schemaRefs>
</ds:datastoreItem>
</file>

<file path=customXml/itemProps289.xml><?xml version="1.0" encoding="utf-8"?>
<ds:datastoreItem xmlns:ds="http://schemas.openxmlformats.org/officeDocument/2006/customXml" ds:itemID="{93DEA722-5085-4108-A072-38CDD9749E46}">
  <ds:schemaRefs>
    <ds:schemaRef ds:uri="http://www.w3.org/2001/XMLSchema"/>
  </ds:schemaRefs>
</ds:datastoreItem>
</file>

<file path=customXml/itemProps290.xml><?xml version="1.0" encoding="utf-8"?>
<ds:datastoreItem xmlns:ds="http://schemas.openxmlformats.org/officeDocument/2006/customXml" ds:itemID="{70982E8F-B483-4183-91FE-DB1DF4375600}">
  <ds:schemaRefs>
    <ds:schemaRef ds:uri="http://www.w3.org/2001/XMLSchema"/>
  </ds:schemaRefs>
</ds:datastoreItem>
</file>

<file path=customXml/itemProps291.xml><?xml version="1.0" encoding="utf-8"?>
<ds:datastoreItem xmlns:ds="http://schemas.openxmlformats.org/officeDocument/2006/customXml" ds:itemID="{F49636B0-5D63-41C9-8E99-430788F3E087}">
  <ds:schemaRefs>
    <ds:schemaRef ds:uri="http://www.w3.org/2001/XMLSchema"/>
  </ds:schemaRefs>
</ds:datastoreItem>
</file>

<file path=customXml/itemProps292.xml><?xml version="1.0" encoding="utf-8"?>
<ds:datastoreItem xmlns:ds="http://schemas.openxmlformats.org/officeDocument/2006/customXml" ds:itemID="{F940367E-DC64-4479-BB89-C9BE5C6F06E1}">
  <ds:schemaRefs>
    <ds:schemaRef ds:uri="http://www.w3.org/2001/XMLSchema"/>
  </ds:schemaRefs>
</ds:datastoreItem>
</file>

<file path=customXml/itemProps293.xml><?xml version="1.0" encoding="utf-8"?>
<ds:datastoreItem xmlns:ds="http://schemas.openxmlformats.org/officeDocument/2006/customXml" ds:itemID="{31E48848-BD15-499F-BD98-CFBD99001C68}">
  <ds:schemaRefs>
    <ds:schemaRef ds:uri="http://www.w3.org/2001/XMLSchema"/>
  </ds:schemaRefs>
</ds:datastoreItem>
</file>

<file path=customXml/itemProps294.xml><?xml version="1.0" encoding="utf-8"?>
<ds:datastoreItem xmlns:ds="http://schemas.openxmlformats.org/officeDocument/2006/customXml" ds:itemID="{BA8A1ECD-A4A5-47F9-9E10-6B143A25CC06}">
  <ds:schemaRefs>
    <ds:schemaRef ds:uri="http://www.w3.org/2001/XMLSchema"/>
  </ds:schemaRefs>
</ds:datastoreItem>
</file>

<file path=customXml/itemProps295.xml><?xml version="1.0" encoding="utf-8"?>
<ds:datastoreItem xmlns:ds="http://schemas.openxmlformats.org/officeDocument/2006/customXml" ds:itemID="{ABE69931-EF8E-4A47-B8E8-4C60D998207C}">
  <ds:schemaRefs>
    <ds:schemaRef ds:uri="http://www.w3.org/2001/XMLSchema"/>
  </ds:schemaRefs>
</ds:datastoreItem>
</file>

<file path=customXml/itemProps296.xml><?xml version="1.0" encoding="utf-8"?>
<ds:datastoreItem xmlns:ds="http://schemas.openxmlformats.org/officeDocument/2006/customXml" ds:itemID="{3A7AAA1C-219C-4689-92E1-976E5FD83C56}">
  <ds:schemaRefs>
    <ds:schemaRef ds:uri="http://www.w3.org/2001/XMLSchema"/>
  </ds:schemaRefs>
</ds:datastoreItem>
</file>

<file path=customXml/itemProps297.xml><?xml version="1.0" encoding="utf-8"?>
<ds:datastoreItem xmlns:ds="http://schemas.openxmlformats.org/officeDocument/2006/customXml" ds:itemID="{6578E3BE-3AC0-4EBE-9F02-E7A05AA3D709}">
  <ds:schemaRefs>
    <ds:schemaRef ds:uri="http://www.w3.org/2001/XMLSchema"/>
  </ds:schemaRefs>
</ds:datastoreItem>
</file>

<file path=customXml/itemProps298.xml><?xml version="1.0" encoding="utf-8"?>
<ds:datastoreItem xmlns:ds="http://schemas.openxmlformats.org/officeDocument/2006/customXml" ds:itemID="{EEC72CDC-240A-45D4-BD86-B4F8189F30A5}">
  <ds:schemaRefs>
    <ds:schemaRef ds:uri="http://www.w3.org/2000/xmlns/"/>
    <ds:schemaRef ds:uri="http://www.w3.org/2001/XMLSchema"/>
  </ds:schemaRefs>
</ds:datastoreItem>
</file>

<file path=customXml/itemProps299.xml><?xml version="1.0" encoding="utf-8"?>
<ds:datastoreItem xmlns:ds="http://schemas.openxmlformats.org/officeDocument/2006/customXml" ds:itemID="{7E6676F2-1905-45E9-86EE-C3EC409C7038}">
  <ds:schemaRefs>
    <ds:schemaRef ds:uri="http://www.w3.org/2001/XMLSchema"/>
  </ds:schemaRefs>
</ds:datastoreItem>
</file>

<file path=customXml/itemProps300.xml><?xml version="1.0" encoding="utf-8"?>
<ds:datastoreItem xmlns:ds="http://schemas.openxmlformats.org/officeDocument/2006/customXml" ds:itemID="{54A21474-6325-4BC9-AC79-5C47177FB95A}">
  <ds:schemaRefs>
    <ds:schemaRef ds:uri="http://www.w3.org/2001/XMLSchema"/>
  </ds:schemaRefs>
</ds:datastoreItem>
</file>

<file path=customXml/itemProps301.xml><?xml version="1.0" encoding="utf-8"?>
<ds:datastoreItem xmlns:ds="http://schemas.openxmlformats.org/officeDocument/2006/customXml" ds:itemID="{27FBF956-D06A-4179-8A7D-C37E7187E9B2}">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MAR2026.Classic16x9</Template>
  <TotalTime>526</TotalTime>
  <Words>4124</Words>
  <Application>Microsoft Office PowerPoint</Application>
  <PresentationFormat>Widescreen</PresentationFormat>
  <Paragraphs>321</Paragraphs>
  <Slides>26</Slides>
  <Notes>7</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26</vt:i4>
      </vt:variant>
    </vt:vector>
  </HeadingPairs>
  <TitlesOfParts>
    <vt:vector size="39" baseType="lpstr">
      <vt:lpstr>Aptos</vt:lpstr>
      <vt:lpstr>Aptos Display</vt:lpstr>
      <vt:lpstr>Arial</vt:lpstr>
      <vt:lpstr>Arial (Headings)</vt:lpstr>
      <vt:lpstr>Calibri</vt:lpstr>
      <vt:lpstr>Georgia Pro Light</vt:lpstr>
      <vt:lpstr>Georgia Pro Light (Headings)</vt:lpstr>
      <vt:lpstr>Marsh Serif</vt:lpstr>
      <vt:lpstr>Noto Sans</vt:lpstr>
      <vt:lpstr>MARSH</vt:lpstr>
      <vt:lpstr>Custom Design</vt:lpstr>
      <vt:lpstr>Theme1</vt:lpstr>
      <vt:lpstr>think-cell Slide</vt:lpstr>
      <vt:lpstr>The State of the Reinsurance Market - Evolving Market Dynamics</vt:lpstr>
      <vt:lpstr>Agenda</vt:lpstr>
      <vt:lpstr>Reinsurers continue to report strong returns</vt:lpstr>
      <vt:lpstr>Market Cycle</vt:lpstr>
      <vt:lpstr>Re/insurance pricing responds to capacity shocks </vt:lpstr>
      <vt:lpstr>Not all cycles are created equal</vt:lpstr>
      <vt:lpstr>Global insurance markets</vt:lpstr>
      <vt:lpstr>Property Cat Rate on Line (ROL) </vt:lpstr>
      <vt:lpstr>Premium momentum weakens due to market softening</vt:lpstr>
      <vt:lpstr>Loss &amp; Performance</vt:lpstr>
      <vt:lpstr>PowerPoint Presentation</vt:lpstr>
      <vt:lpstr>Reinsurers’ share of cat losses declines</vt:lpstr>
      <vt:lpstr>Benign catastrophe losses reported in 1H 2026</vt:lpstr>
      <vt:lpstr>Reinsurers’ returns remain high in 2026</vt:lpstr>
      <vt:lpstr>Reinsurers’ outperformance forecasted to continue</vt:lpstr>
      <vt:lpstr>Reinsurers’ earnings boosted by winning trifecta</vt:lpstr>
      <vt:lpstr>Reinsurers swiftly regained value lost during last soft market</vt:lpstr>
      <vt:lpstr>Reinsurers’ shareholders’ equity YoY change </vt:lpstr>
      <vt:lpstr>Capital &amp; Rating Agency Views</vt:lpstr>
      <vt:lpstr>Dedicated reinsurance capital continues to reach record levels</vt:lpstr>
      <vt:lpstr>Cat bond market continues to grow</vt:lpstr>
      <vt:lpstr>Reinsurance sector outlook remains stable </vt:lpstr>
      <vt:lpstr>Conclusion</vt:lpstr>
      <vt:lpstr>Loss Turns The Market Only if Capital Doesn’t Refill</vt:lpstr>
      <vt:lpstr>Strong Fundamentals for Reinsurers</vt:lpstr>
      <vt:lpstr>PowerPoint Presentation</vt:lpstr>
    </vt:vector>
  </TitlesOfParts>
  <Company>Guy Carpenter &amp; Company,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Christie</dc:creator>
  <cp:lastModifiedBy>Diane Mensinger</cp:lastModifiedBy>
  <cp:revision>146</cp:revision>
  <dcterms:created xsi:type="dcterms:W3CDTF">2026-01-08T15:17:27Z</dcterms:created>
  <dcterms:modified xsi:type="dcterms:W3CDTF">2026-09-22T11:55:22Z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t:lpwstr>MAR2026.Classic16x9</vt:lpwstr>
  </property>
  <property fmtid="{D5CDD505-2E9C-101B-9397-08002B2CF9AE}" pid="3" name="TemplateVersion">
    <vt:lpwstr>10.0</vt:lpwstr>
  </property>
  <property fmtid="{D5CDD505-2E9C-101B-9397-08002B2CF9AE}" pid="4" name="MMCOA_Template">
    <vt:lpwstr>MAR2026.Classic16x9</vt:lpwstr>
  </property>
  <property fmtid="{D5CDD505-2E9C-101B-9397-08002B2CF9AE}" pid="5" name="MMCOA_UI_Language">
    <vt:lpwstr>en-US</vt:lpwstr>
  </property>
  <property fmtid="{D5CDD505-2E9C-101B-9397-08002B2CF9AE}" pid="6" name="MMCOA_BaseCo">
    <vt:lpwstr>GUY</vt:lpwstr>
  </property>
  <property fmtid="{D5CDD505-2E9C-101B-9397-08002B2CF9AE}" pid="7" name="MMCOA_RegCo">
    <vt:lpwstr>19</vt:lpwstr>
  </property>
  <property fmtid="{D5CDD505-2E9C-101B-9397-08002B2CF9AE}" pid="8" name="MMCOA_Brand">
    <vt:lpwstr>MAR2026</vt:lpwstr>
  </property>
  <property fmtid="{D5CDD505-2E9C-101B-9397-08002B2CF9AE}" pid="9" name="MMCOA_FeatureSet">
    <vt:lpwstr>MAR_2026_v1</vt:lpwstr>
  </property>
  <property fmtid="{D5CDD505-2E9C-101B-9397-08002B2CF9AE}" pid="10" name="MMCOA_Language">
    <vt:lpwstr>en-US</vt:lpwstr>
  </property>
  <property fmtid="{D5CDD505-2E9C-101B-9397-08002B2CF9AE}" pid="11" name="MMCOA_LanguageDateFormat">
    <vt:lpwstr>MMMM dd, yyyy</vt:lpwstr>
  </property>
  <property fmtid="{D5CDD505-2E9C-101B-9397-08002B2CF9AE}" pid="12" name="MMCOA_LanguageLocaleId">
    <vt:lpwstr>1033</vt:lpwstr>
  </property>
  <property fmtid="{D5CDD505-2E9C-101B-9397-08002B2CF9AE}" pid="13" name="MMCOA_CoverDigest">
    <vt:lpwstr>MAR2026;frame;MAR26_SolidColours_v1;SkyBlue;COLOUR;DARK</vt:lpwstr>
  </property>
  <property fmtid="{D5CDD505-2E9C-101B-9397-08002B2CF9AE}" pid="14" name="MMCOA_FontSize">
    <vt:lpwstr>Medium</vt:lpwstr>
  </property>
  <property fmtid="{D5CDD505-2E9C-101B-9397-08002B2CF9AE}" pid="15" name="MMCOA_CoverImageID">
    <vt:lpwstr>73231441-2598-483f-b69b-d00c3dcfbca4</vt:lpwstr>
  </property>
  <property fmtid="{D5CDD505-2E9C-101B-9397-08002B2CF9AE}" pid="16" name="MMCOA_CoverImageFrameCrop">
    <vt:lpwstr>V|C</vt:lpwstr>
  </property>
  <property fmtid="{D5CDD505-2E9C-101B-9397-08002B2CF9AE}" pid="17" name="MSIP_Label_38f1469a-2c2a-4aee-b92b-090d4c5468ff_Enabled">
    <vt:lpwstr>true</vt:lpwstr>
  </property>
  <property fmtid="{D5CDD505-2E9C-101B-9397-08002B2CF9AE}" pid="18" name="MSIP_Label_38f1469a-2c2a-4aee-b92b-090d4c5468ff_SetDate">
    <vt:lpwstr>2026-01-08T15:17:57Z</vt:lpwstr>
  </property>
  <property fmtid="{D5CDD505-2E9C-101B-9397-08002B2CF9AE}" pid="19" name="MSIP_Label_38f1469a-2c2a-4aee-b92b-090d4c5468ff_Method">
    <vt:lpwstr>Standard</vt:lpwstr>
  </property>
  <property fmtid="{D5CDD505-2E9C-101B-9397-08002B2CF9AE}" pid="20" name="MSIP_Label_38f1469a-2c2a-4aee-b92b-090d4c5468ff_Name">
    <vt:lpwstr>Confidential - Unmarked</vt:lpwstr>
  </property>
  <property fmtid="{D5CDD505-2E9C-101B-9397-08002B2CF9AE}" pid="21" name="MSIP_Label_38f1469a-2c2a-4aee-b92b-090d4c5468ff_SiteId">
    <vt:lpwstr>2a6e6092-73e4-4752-b1a5-477a17f5056d</vt:lpwstr>
  </property>
  <property fmtid="{D5CDD505-2E9C-101B-9397-08002B2CF9AE}" pid="22" name="MSIP_Label_38f1469a-2c2a-4aee-b92b-090d4c5468ff_ActionId">
    <vt:lpwstr>479365a4-64cc-459f-a3cd-d80a7378f32a</vt:lpwstr>
  </property>
  <property fmtid="{D5CDD505-2E9C-101B-9397-08002B2CF9AE}" pid="23" name="MSIP_Label_38f1469a-2c2a-4aee-b92b-090d4c5468ff_ContentBits">
    <vt:lpwstr>0</vt:lpwstr>
  </property>
  <property fmtid="{D5CDD505-2E9C-101B-9397-08002B2CF9AE}" pid="24" name="MSIP_Label_38f1469a-2c2a-4aee-b92b-090d4c5468ff_Tag">
    <vt:lpwstr>10, 3, 0, 1</vt:lpwstr>
  </property>
  <property fmtid="{D5CDD505-2E9C-101B-9397-08002B2CF9AE}" pid="25" name="ContentTypeId">
    <vt:lpwstr>0x010100BA9C4FF977B16046B0DB2574D300FBA9</vt:lpwstr>
  </property>
  <property fmtid="{D5CDD505-2E9C-101B-9397-08002B2CF9AE}" pid="26" name="MediaServiceImageTags">
    <vt:lpwstr/>
  </property>
  <property fmtid="{D5CDD505-2E9C-101B-9397-08002B2CF9AE}" pid="27" name="c37838feabf048f6a572102b0bce4426">
    <vt:lpwstr/>
  </property>
  <property fmtid="{D5CDD505-2E9C-101B-9397-08002B2CF9AE}" pid="28" name="Region0">
    <vt:lpwstr/>
  </property>
  <property fmtid="{D5CDD505-2E9C-101B-9397-08002B2CF9AE}" pid="29" name="Document_x0020_Distribution_x0020_1">
    <vt:lpwstr/>
  </property>
  <property fmtid="{D5CDD505-2E9C-101B-9397-08002B2CF9AE}" pid="30" name="lb89c3024b514ae7872e6b275ddabb03">
    <vt:lpwstr/>
  </property>
  <property fmtid="{D5CDD505-2E9C-101B-9397-08002B2CF9AE}" pid="31" name="Document Distribution 1">
    <vt:lpwstr/>
  </property>
</Properties>
</file>