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6" r:id="rId11"/>
    <p:sldMasterId id="2147483823" r:id="rId12"/>
    <p:sldMasterId id="2147483788" r:id="rId13"/>
    <p:sldMasterId id="2147483830" r:id="rId14"/>
  </p:sldMasterIdLst>
  <p:notesMasterIdLst>
    <p:notesMasterId r:id="rId30"/>
  </p:notesMasterIdLst>
  <p:handoutMasterIdLst>
    <p:handoutMasterId r:id="rId31"/>
  </p:handoutMasterIdLst>
  <p:sldIdLst>
    <p:sldId id="1390" r:id="rId15"/>
    <p:sldId id="2147483486" r:id="rId16"/>
    <p:sldId id="2147483487" r:id="rId17"/>
    <p:sldId id="2147482020" r:id="rId18"/>
    <p:sldId id="2147483480" r:id="rId19"/>
    <p:sldId id="2147483481" r:id="rId20"/>
    <p:sldId id="2147483478" r:id="rId21"/>
    <p:sldId id="2147481709" r:id="rId22"/>
    <p:sldId id="256" r:id="rId23"/>
    <p:sldId id="2147483483" r:id="rId24"/>
    <p:sldId id="2147483484" r:id="rId25"/>
    <p:sldId id="2147482010" r:id="rId26"/>
    <p:sldId id="2142533134" r:id="rId27"/>
    <p:sldId id="257" r:id="rId28"/>
    <p:sldId id="2142533133" r:id="rId29"/>
  </p:sldIdLst>
  <p:sldSz cx="9144000" cy="5143500" type="screen16x9"/>
  <p:notesSz cx="6858000" cy="9296400"/>
  <p:custDataLst>
    <p:custData r:id="rId3"/>
    <p:custData r:id="rId4"/>
    <p:custData r:id="rId1"/>
    <p:custData r:id="rId9"/>
    <p:custData r:id="rId10"/>
    <p:custData r:id="rId8"/>
    <p:custData r:id="rId7"/>
    <p:tags r:id="rId32"/>
  </p:custDataLst>
  <p:defaultTextStyle>
    <a:defPPr>
      <a:defRPr lang="en-US"/>
    </a:defPPr>
    <a:lvl1pPr algn="l" rtl="0" fontAlgn="base">
      <a:spcBef>
        <a:spcPct val="0"/>
      </a:spcBef>
      <a:spcAft>
        <a:spcPct val="0"/>
      </a:spcAft>
      <a:defRPr sz="2800" kern="1200">
        <a:solidFill>
          <a:schemeClr val="tx1"/>
        </a:solidFill>
        <a:latin typeface="Arial"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0BFD03-8171-848F-3EA1-E83B9D729A38}" name="Kocmoud, Andrew" initials="KA" userId="Kocmoud, Andrew" providerId="None"/>
  <p188:author id="{6B916F13-D927-30B0-78F2-CF6D9F296C7D}" name="Saw, Monisha" initials="MS" userId="S::Monisha.Saw@us.gt.com::1c6dc797-f160-4d2c-8018-a2520eda36ef" providerId="AD"/>
  <p188:author id="{5A4B771E-2B95-5673-9F63-DF01D3C010E5}" name="Albus, John" initials="AJ" userId="S::John.Albus@us.gt.com::8c58cccd-0932-43ed-9dbc-12d8454038c7" providerId="AD"/>
  <p188:author id="{90F1B624-9AF0-29C1-54A9-F0E119FCAF9A}" name="Sen, Soumya" initials="SS" userId="S::Soumya.Sen@us.gt.com::fffd7990-9812-4051-96c1-b982e805f072" providerId="AD"/>
  <p188:author id="{83C29E33-6B8B-EB43-3549-313429BD2E97}" name="Anderson, Matt" initials="AM" userId="S::Matt.Anderson@us.gt.com::596ea8bd-f8c3-4869-8700-54d8b7fa160a" providerId="AD"/>
  <p188:author id="{08EE9338-4847-1717-DB62-C90913841B1A}" name="Mahajan, Yashaswi" initials="YM" userId="S::Yashaswi.Mahajan@us.gt.com::3055c9b7-8848-4275-87d7-a3c471cd360d" providerId="AD"/>
  <p188:author id="{675E3449-7DB0-202A-309F-A102167C53B6}" name="Kocmoud, Andrew" initials="" userId="S::Andrew.Kocmoud@us.gt.com::619a9ebd-19ec-4cb0-95dd-c595f5280f69" providerId="AD"/>
  <p188:author id="{1E06D65C-C6C7-F727-D2CB-5CFF2EFE8C30}" name="Pearce, John" initials="JP" userId="S::John.Pearce@us.gt.com::e71937d1-e24b-494e-8e7a-5d900f9c4c31" providerId="AD"/>
  <p188:author id="{3741FF6F-CB18-55A4-B95C-38C8C6639FF1}" name="Chatterjee, Tito" initials="TC" userId="S::Swapnanjan.Chatterjee@us.gt.com::19e1f0ba-a059-4cbd-b74c-917cd7165bca" providerId="AD"/>
  <p188:author id="{634BFC73-6244-4366-4AC0-1F6F72DE32E7}" name="Labrie, Louise" initials="LL" userId="S::Louise.Labrie@us.gt.com::f70c2e3a-d422-4d40-a9d4-6e214c742948" providerId="AD"/>
  <p188:author id="{8D0FE776-B66D-7219-5BD6-F0A1EB6A9040}" name="Sathiyamurthy, Sudhakar" initials="SS" userId="S::Sudhakar.Sathiyamurthy@us.gt.com::b781b54a-97a5-4754-a3ee-a865399e08b7" providerId="AD"/>
  <p188:author id="{A25F627A-E468-3C7C-A146-3AB13DC07C6F}" name="Lin, Raymond" initials="RL" userId="S::Raymond.Lin@us.gt.com::e5c6c309-b129-4b16-a954-f4b07ed6c438" providerId="AD"/>
  <p188:author id="{185F3D7B-B963-A7E4-6F78-37685196DDF2}" name="Davis Landstreet, Ariana" initials="DLA" userId="S::Ariana.Davis@us.gt.com::829b3c3e-73a4-479d-8173-21e09aa033d2" providerId="AD"/>
  <p188:author id="{D5657D7C-DCDD-006C-6CAE-B0D4517B9BBE}" name="Contor, Dane" initials="CD" userId="S::dane.contor@us.gt.com::954df499-76b3-489a-aa6d-52371a39555e" providerId="AD"/>
  <p188:author id="{EDEA8184-7202-63C1-BC9A-FB9ED3D1CD85}" name="Contor, Dane" initials="DC" userId="S::Dane.Contor@us.gt.com::954df499-76b3-489a-aa6d-52371a39555e" providerId="AD"/>
  <p188:author id="{6810CD88-49FE-4228-C3EC-1AFE67AF63C3}" name="Pius, Reshma" initials="PR" userId="S::Reshma.Pius@us.gt.com::f6cc754f-bac1-497a-8268-edd92e7b90d8" providerId="AD"/>
  <p188:author id="{ED3AF988-41CA-BBEE-2005-4182D443CFC3}" name="Gonzalez, Jose" initials="JG" userId="S::Jose.Gonzalez2@us.gt.com::354fdb29-91e9-45b5-aefe-fd6a50d718b5" providerId="AD"/>
  <p188:author id="{F16BA68D-F613-BB1C-0389-4794A026EB51}" name="McKenna, Megan" initials="MM" userId="S::megan.mckenna@us.gt.com::e6455e40-3cff-4f6f-a161-69639dcd28af" providerId="AD"/>
  <p188:author id="{20AA48B7-4741-10E1-B08E-D756A4B353A4}" name="Perteet, Candice" initials="PC" userId="S::Candice.Perteet@us.gt.com::4b4258ea-818c-403f-8b29-3e3aa819f86a" providerId="AD"/>
  <p188:author id="{10FB57C0-9D39-7DA3-2876-E3C57572F787}" name="Han, Derek" initials="HD" userId="S::Derek.Han@us.gt.com::5136bd6f-d1ba-49f7-af92-51e59abb3790" providerId="AD"/>
  <p188:author id="{3F48FAC9-64F9-CCA8-324E-2F234733710C}" name="P, Jayanraj" initials="PJ" userId="S::Jayanraj.P@us.gt.com::aad2d56d-b691-442d-87ce-3ec7dd07f91c" providerId="AD"/>
  <p188:author id="{DE517ECC-0C66-6858-1A54-AD1354676607}" name="Dutt, Rajsekhar" initials="DR" userId="S::Rajsekhar.Dutt@us.gt.com::01ab0698-9016-445f-b5aa-ab8d497a0df8" providerId="AD"/>
  <p188:author id="{C6A15CD0-BF9F-908D-AF6C-92ECF62276B7}" name="Abuali, Alaa" initials="" userId="S::Alaa.Abuali@us.gt.com::fe82df75-8f58-428d-96b2-40a73ccab01e" providerId="AD"/>
  <p188:author id="{3568DDE2-08DC-611A-635C-134D7FE29482}" name="Han, Derek" initials="HD" userId="S::derek.han@us.gt.com::5136bd6f-d1ba-49f7-af92-51e59abb3790" providerId="AD"/>
  <p188:author id="{1F508EE6-0C41-9585-DE24-427658433CBE}" name="Shamim, Sharita" initials="SS" userId="S::Sharita.Shamim@us.gt.com::200546dd-1863-4116-a968-8fb8a2e72b5e" providerId="AD"/>
  <p188:author id="{B1575FFD-D253-398C-DF52-56B2EE5C5257}" name="Lance, Dana" initials="LD" userId="S::dana.lance@us.gt.com::5881edd7-b87a-42af-b470-333ded064f3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cKenna, Megan" initials="MM" lastIdx="1" clrIdx="6"/>
  <p:cmAuthor id="1" name="Harmeling, John" initials="HJ" lastIdx="66" clrIdx="0"/>
  <p:cmAuthor id="8" name="Bart, John" initials="BJ" lastIdx="3" clrIdx="7">
    <p:extLst>
      <p:ext uri="{19B8F6BF-5375-455C-9EA6-DF929625EA0E}">
        <p15:presenceInfo xmlns:p15="http://schemas.microsoft.com/office/powerpoint/2012/main" userId="S-1-5-21-507921405-362288127-725345543-535095" providerId="AD"/>
      </p:ext>
    </p:extLst>
  </p:cmAuthor>
  <p:cmAuthor id="2" name="Cate Downes" initials="" lastIdx="1" clrIdx="1"/>
  <p:cmAuthor id="3" name="Martin, Kristen" initials="MK" lastIdx="2" clrIdx="2"/>
  <p:cmAuthor id="4" name="Erker, Libby" initials="EL" lastIdx="2" clrIdx="3"/>
  <p:cmAuthor id="5" name="Tarver, Carol" initials="TC" lastIdx="6" clrIdx="4"/>
  <p:cmAuthor id="6" name="Rubenson, Todd" initials="RT"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DCD7"/>
    <a:srgbClr val="4F2D7F"/>
    <a:srgbClr val="0D9488"/>
    <a:srgbClr val="ECE2FF"/>
    <a:srgbClr val="DBEAFE"/>
    <a:srgbClr val="F4F2EF"/>
    <a:srgbClr val="DCEDF0"/>
    <a:srgbClr val="E2E8F0"/>
    <a:srgbClr val="F8FAFC"/>
    <a:srgbClr val="F3EF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3.xml"/><Relationship Id="rId18" Type="http://schemas.openxmlformats.org/officeDocument/2006/relationships/slide" Target="slides/slide4.xml"/><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presProps" Target="presProps.xml"/><Relationship Id="rId7" Type="http://schemas.openxmlformats.org/officeDocument/2006/relationships/customXml" Target="../customXml/item7.xml"/><Relationship Id="rId12" Type="http://schemas.openxmlformats.org/officeDocument/2006/relationships/slideMaster" Target="slideMasters/slideMaster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1.xml"/><Relationship Id="rId24" Type="http://schemas.openxmlformats.org/officeDocument/2006/relationships/slide" Target="slides/slide1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theme" Target="theme/theme1.xml"/><Relationship Id="rId10" Type="http://schemas.openxmlformats.org/officeDocument/2006/relationships/customXml" Target="../customXml/item10.xml"/><Relationship Id="rId19" Type="http://schemas.openxmlformats.org/officeDocument/2006/relationships/slide" Target="slides/slide5.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customXml" Target="../customXml/item8.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37891" name="Rectangle 3"/>
          <p:cNvSpPr>
            <a:spLocks noGrp="1" noChangeArrowheads="1"/>
          </p:cNvSpPr>
          <p:nvPr>
            <p:ph type="dt" sz="quarter" idx="1"/>
          </p:nvPr>
        </p:nvSpPr>
        <p:spPr bwMode="auto">
          <a:xfrm>
            <a:off x="3884613"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37892" name="Rectangle 4"/>
          <p:cNvSpPr>
            <a:spLocks noGrp="1" noChangeArrowheads="1"/>
          </p:cNvSpPr>
          <p:nvPr>
            <p:ph type="ftr" sz="quarter" idx="2"/>
          </p:nvPr>
        </p:nvSpPr>
        <p:spPr bwMode="auto">
          <a:xfrm>
            <a:off x="0"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37893" name="Rectangle 5"/>
          <p:cNvSpPr>
            <a:spLocks noGrp="1" noChangeArrowheads="1"/>
          </p:cNvSpPr>
          <p:nvPr>
            <p:ph type="sldNum" sz="quarter" idx="3"/>
          </p:nvPr>
        </p:nvSpPr>
        <p:spPr bwMode="auto">
          <a:xfrm>
            <a:off x="3884613"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768372C4-2749-46F5-A082-10657467D07E}" type="slidenum">
              <a:rPr lang="en-US"/>
              <a:pPr>
                <a:defRPr/>
              </a:pPr>
              <a:t>‹#›</a:t>
            </a:fld>
            <a:endParaRPr lang="en-US"/>
          </a:p>
        </p:txBody>
      </p:sp>
    </p:spTree>
    <p:extLst>
      <p:ext uri="{BB962C8B-B14F-4D97-AF65-F5344CB8AC3E}">
        <p14:creationId xmlns:p14="http://schemas.microsoft.com/office/powerpoint/2010/main" val="213900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39939" name="Rectangle 3"/>
          <p:cNvSpPr>
            <a:spLocks noGrp="1" noChangeArrowheads="1"/>
          </p:cNvSpPr>
          <p:nvPr>
            <p:ph type="dt" idx="1"/>
          </p:nvPr>
        </p:nvSpPr>
        <p:spPr bwMode="auto">
          <a:xfrm>
            <a:off x="3884613"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p:spPr>
        <p:txBody>
          <a:bodyPr/>
          <a:lstStyle/>
          <a:p>
            <a:endParaRPr lang="en-US"/>
          </a:p>
        </p:txBody>
      </p:sp>
      <p:sp>
        <p:nvSpPr>
          <p:cNvPr id="39941" name="Rectangle 5"/>
          <p:cNvSpPr>
            <a:spLocks noGrp="1" noChangeArrowheads="1"/>
          </p:cNvSpPr>
          <p:nvPr>
            <p:ph type="body" sz="quarter" idx="3"/>
          </p:nvPr>
        </p:nvSpPr>
        <p:spPr bwMode="auto">
          <a:xfrm>
            <a:off x="685800" y="4415790"/>
            <a:ext cx="548640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0"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39943" name="Rectangle 7"/>
          <p:cNvSpPr>
            <a:spLocks noGrp="1" noChangeArrowheads="1"/>
          </p:cNvSpPr>
          <p:nvPr>
            <p:ph type="sldNum" sz="quarter" idx="5"/>
          </p:nvPr>
        </p:nvSpPr>
        <p:spPr bwMode="auto">
          <a:xfrm>
            <a:off x="3884613"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772E25AE-7BE6-49D0-BDEF-32EA38243953}" type="slidenum">
              <a:rPr lang="en-US"/>
              <a:pPr>
                <a:defRPr/>
              </a:pPr>
              <a:t>‹#›</a:t>
            </a:fld>
            <a:endParaRPr lang="en-US"/>
          </a:p>
        </p:txBody>
      </p:sp>
    </p:spTree>
    <p:extLst>
      <p:ext uri="{BB962C8B-B14F-4D97-AF65-F5344CB8AC3E}">
        <p14:creationId xmlns:p14="http://schemas.microsoft.com/office/powerpoint/2010/main" val="25510876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72E25AE-7BE6-49D0-BDEF-32EA38243953}"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143974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A4B1D-9B46-2474-B58E-97E64B902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45410B-4ACE-C788-70DE-7DD61AC080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7B027C-0418-7E3F-B5B6-7C56549988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3F706A-39B4-B2A7-E50F-F24197A5375F}"/>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62704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FDEC7-2E53-4E65-211A-B31841BBC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C5552-3C4B-A55C-61F3-4EE27C5E9B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373D7-A07F-8D84-74CE-CAB72D6FAC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0D6031-11C8-74EF-1474-CB92F688FCA6}"/>
              </a:ext>
            </a:extLst>
          </p:cNvPr>
          <p:cNvSpPr>
            <a:spLocks noGrp="1"/>
          </p:cNvSpPr>
          <p:nvPr>
            <p:ph type="sldNum" sz="quarter" idx="5"/>
          </p:nvPr>
        </p:nvSpPr>
        <p:spPr/>
        <p:txBody>
          <a:bodyPr/>
          <a:lstStyle/>
          <a:p>
            <a:pPr>
              <a:defRPr/>
            </a:pPr>
            <a:fld id="{772E25AE-7BE6-49D0-BDEF-32EA38243953}" type="slidenum">
              <a:rPr lang="en-US" smtClean="0"/>
              <a:pPr>
                <a:defRPr/>
              </a:pPr>
              <a:t>5</a:t>
            </a:fld>
            <a:endParaRPr lang="en-US"/>
          </a:p>
        </p:txBody>
      </p:sp>
    </p:spTree>
    <p:extLst>
      <p:ext uri="{BB962C8B-B14F-4D97-AF65-F5344CB8AC3E}">
        <p14:creationId xmlns:p14="http://schemas.microsoft.com/office/powerpoint/2010/main" val="3893431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0ECDA-A9F1-0A67-1DE8-9D12F03571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4B6B4E-8D1D-8794-115C-6466876479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05D0F5-EC98-4FDD-BEA1-5CB5182D7F1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F6F0C54-B3F1-1383-93E6-C00C0DBFC65D}"/>
              </a:ext>
            </a:extLst>
          </p:cNvPr>
          <p:cNvSpPr>
            <a:spLocks noGrp="1"/>
          </p:cNvSpPr>
          <p:nvPr>
            <p:ph type="sldNum" sz="quarter" idx="5"/>
          </p:nvPr>
        </p:nvSpPr>
        <p:spPr/>
        <p:txBody>
          <a:bodyPr/>
          <a:lstStyle/>
          <a:p>
            <a:pPr>
              <a:defRPr/>
            </a:pPr>
            <a:fld id="{772E25AE-7BE6-49D0-BDEF-32EA38243953}" type="slidenum">
              <a:rPr lang="en-US" smtClean="0"/>
              <a:pPr>
                <a:defRPr/>
              </a:pPr>
              <a:t>8</a:t>
            </a:fld>
            <a:endParaRPr lang="en-US"/>
          </a:p>
        </p:txBody>
      </p:sp>
    </p:spTree>
    <p:extLst>
      <p:ext uri="{BB962C8B-B14F-4D97-AF65-F5344CB8AC3E}">
        <p14:creationId xmlns:p14="http://schemas.microsoft.com/office/powerpoint/2010/main" val="3218539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44441-ECC2-977F-3F66-955207D7CB9D}"/>
            </a:ext>
          </a:extLst>
        </p:cNvPr>
        <p:cNvGrpSpPr/>
        <p:nvPr/>
      </p:nvGrpSpPr>
      <p:grpSpPr>
        <a:xfrm>
          <a:off x="0" y="0"/>
          <a:ext cx="0" cy="0"/>
          <a:chOff x="0" y="0"/>
          <a:chExt cx="0" cy="0"/>
        </a:xfrm>
      </p:grpSpPr>
      <p:sp>
        <p:nvSpPr>
          <p:cNvPr id="231" name="PlaceHolder 1">
            <a:extLst>
              <a:ext uri="{FF2B5EF4-FFF2-40B4-BE49-F238E27FC236}">
                <a16:creationId xmlns:a16="http://schemas.microsoft.com/office/drawing/2014/main" id="{CEB0CA96-5838-DBA4-52C9-1A3E67F9E73B}"/>
              </a:ext>
            </a:extLst>
          </p:cNvPr>
          <p:cNvSpPr>
            <a:spLocks noGrp="1" noRot="1" noChangeAspect="1"/>
          </p:cNvSpPr>
          <p:nvPr>
            <p:ph type="sldImg"/>
          </p:nvPr>
        </p:nvSpPr>
        <p:spPr>
          <a:xfrm>
            <a:off x="685800" y="1143000"/>
            <a:ext cx="5486400" cy="3086100"/>
          </a:xfrm>
          <a:prstGeom prst="rect">
            <a:avLst/>
          </a:prstGeom>
          <a:ln w="0">
            <a:noFill/>
          </a:ln>
        </p:spPr>
        <p:txBody>
          <a:bodyPr/>
          <a:lstStyle/>
          <a:p>
            <a:endParaRPr lang="en-US"/>
          </a:p>
        </p:txBody>
      </p:sp>
      <p:sp>
        <p:nvSpPr>
          <p:cNvPr id="232" name="PlaceHolder 2">
            <a:extLst>
              <a:ext uri="{FF2B5EF4-FFF2-40B4-BE49-F238E27FC236}">
                <a16:creationId xmlns:a16="http://schemas.microsoft.com/office/drawing/2014/main" id="{51A99112-7B31-9FC8-3C6C-34EE7D3848CF}"/>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sz="1800" b="0" u="none" strike="noStrike">
              <a:solidFill>
                <a:srgbClr val="000000"/>
              </a:solidFill>
              <a:effectLst/>
              <a:uFillTx/>
              <a:latin typeface="Arial"/>
            </a:endParaRPr>
          </a:p>
        </p:txBody>
      </p:sp>
      <p:sp>
        <p:nvSpPr>
          <p:cNvPr id="233" name="PlaceHolder 3">
            <a:extLst>
              <a:ext uri="{FF2B5EF4-FFF2-40B4-BE49-F238E27FC236}">
                <a16:creationId xmlns:a16="http://schemas.microsoft.com/office/drawing/2014/main" id="{395483C1-19AC-3811-5EE5-FB67F82D3403}"/>
              </a:ext>
            </a:extLst>
          </p:cNvPr>
          <p:cNvSpPr>
            <a:spLocks noGrp="1"/>
          </p:cNvSpPr>
          <p:nvPr>
            <p:ph type="sldNum" idx="4"/>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7E6ECEEA-6A1A-4DFE-BC76-34CAAA3855EF}" type="slidenum">
              <a:rPr lang="en-US" sz="1200" b="0" u="none" strike="noStrike">
                <a:solidFill>
                  <a:schemeClr val="dk1"/>
                </a:solidFill>
                <a:effectLst/>
                <a:uFillTx/>
                <a:latin typeface="+mn-lt"/>
                <a:ea typeface="+mn-ea"/>
              </a:rPr>
              <a:t>13</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457167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laceHolder 1"/>
          <p:cNvSpPr>
            <a:spLocks noGrp="1" noRot="1" noChangeAspect="1"/>
          </p:cNvSpPr>
          <p:nvPr>
            <p:ph type="sldImg"/>
          </p:nvPr>
        </p:nvSpPr>
        <p:spPr>
          <a:xfrm>
            <a:off x="685800" y="1143000"/>
            <a:ext cx="5486400" cy="3086100"/>
          </a:xfrm>
          <a:prstGeom prst="rect">
            <a:avLst/>
          </a:prstGeom>
          <a:ln w="0">
            <a:noFill/>
          </a:ln>
        </p:spPr>
      </p:sp>
      <p:sp>
        <p:nvSpPr>
          <p:cNvPr id="23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sz="1800" b="0" u="none" strike="noStrike">
              <a:solidFill>
                <a:srgbClr val="000000"/>
              </a:solidFill>
              <a:effectLst/>
              <a:uFillTx/>
              <a:latin typeface="Arial"/>
            </a:endParaRPr>
          </a:p>
        </p:txBody>
      </p:sp>
      <p:sp>
        <p:nvSpPr>
          <p:cNvPr id="236" name="PlaceHolder 3"/>
          <p:cNvSpPr>
            <a:spLocks noGrp="1"/>
          </p:cNvSpPr>
          <p:nvPr>
            <p:ph type="sldNum" idx="5"/>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81E0F6C4-9A60-40DA-BF24-1CCFE9E0FB52}" type="slidenum">
              <a:rPr lang="en-US" sz="1200" b="0" u="none" strike="noStrike">
                <a:solidFill>
                  <a:schemeClr val="dk1"/>
                </a:solidFill>
                <a:effectLst/>
                <a:uFillTx/>
                <a:latin typeface="+mn-lt"/>
                <a:ea typeface="+mn-ea"/>
              </a:rPr>
              <a:t>14</a:t>
            </a:fld>
            <a:endParaRPr lang="en-US" sz="1200" b="0" u="none" strike="noStrike">
              <a:solidFill>
                <a:srgbClr val="000000"/>
              </a:solidFill>
              <a:effectLst/>
              <a:uFillTx/>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72E25AE-7BE6-49D0-BDEF-32EA38243953}"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8278777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ront cover 1">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4E739B57-1137-4FA8-BAB9-C292A9D795DA}"/>
              </a:ext>
            </a:extLst>
          </p:cNvPr>
          <p:cNvSpPr>
            <a:spLocks noGrp="1"/>
          </p:cNvSpPr>
          <p:nvPr>
            <p:ph type="pic" sz="quarter" idx="18"/>
          </p:nvPr>
        </p:nvSpPr>
        <p:spPr bwMode="auto">
          <a:xfrm>
            <a:off x="5249626" y="0"/>
            <a:ext cx="3894374" cy="5143500"/>
          </a:xfrm>
          <a:custGeom>
            <a:avLst/>
            <a:gdLst>
              <a:gd name="connsiteX0" fmla="*/ 0 w 3894374"/>
              <a:gd name="connsiteY0" fmla="*/ 0 h 5143500"/>
              <a:gd name="connsiteX1" fmla="*/ 1120379 w 3894374"/>
              <a:gd name="connsiteY1" fmla="*/ 0 h 5143500"/>
              <a:gd name="connsiteX2" fmla="*/ 3361135 w 3894374"/>
              <a:gd name="connsiteY2" fmla="*/ 0 h 5143500"/>
              <a:gd name="connsiteX3" fmla="*/ 3894374 w 3894374"/>
              <a:gd name="connsiteY3" fmla="*/ 0 h 5143500"/>
              <a:gd name="connsiteX4" fmla="*/ 3894374 w 3894374"/>
              <a:gd name="connsiteY4" fmla="*/ 5143500 h 5143500"/>
              <a:gd name="connsiteX5" fmla="*/ 3361135 w 3894374"/>
              <a:gd name="connsiteY5" fmla="*/ 5143500 h 5143500"/>
              <a:gd name="connsiteX6" fmla="*/ 2302098 w 3894374"/>
              <a:gd name="connsiteY6" fmla="*/ 5143500 h 5143500"/>
              <a:gd name="connsiteX7" fmla="*/ 1181719 w 3894374"/>
              <a:gd name="connsiteY7" fmla="*/ 5143500 h 5143500"/>
              <a:gd name="connsiteX8" fmla="*/ 0 w 3894374"/>
              <a:gd name="connsiteY8" fmla="*/ 3961781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4374" h="5143500">
                <a:moveTo>
                  <a:pt x="0" y="0"/>
                </a:moveTo>
                <a:lnTo>
                  <a:pt x="1120379" y="0"/>
                </a:lnTo>
                <a:lnTo>
                  <a:pt x="3361135" y="0"/>
                </a:lnTo>
                <a:lnTo>
                  <a:pt x="3894374" y="0"/>
                </a:lnTo>
                <a:lnTo>
                  <a:pt x="3894374" y="5143500"/>
                </a:lnTo>
                <a:lnTo>
                  <a:pt x="3361135" y="5143500"/>
                </a:lnTo>
                <a:lnTo>
                  <a:pt x="2302098" y="5143500"/>
                </a:lnTo>
                <a:lnTo>
                  <a:pt x="1181719" y="5143500"/>
                </a:lnTo>
                <a:cubicBezTo>
                  <a:pt x="529073" y="5143500"/>
                  <a:pt x="0" y="4614427"/>
                  <a:pt x="0" y="3961781"/>
                </a:cubicBezTo>
                <a:close/>
              </a:path>
            </a:pathLst>
          </a:custGeom>
          <a:solidFill>
            <a:schemeClr val="bg2"/>
          </a:solidFill>
          <a:ln w="9525">
            <a:noFill/>
            <a:miter lim="800000"/>
            <a:headEnd/>
            <a:tailEnd/>
          </a:ln>
        </p:spPr>
        <p:txBody>
          <a:bodyPr wrap="square">
            <a:noAutofit/>
          </a:bodyPr>
          <a:lstStyle/>
          <a:p>
            <a:endParaRPr lang="en-GB"/>
          </a:p>
        </p:txBody>
      </p:sp>
      <p:pic>
        <p:nvPicPr>
          <p:cNvPr id="9" name="Logo_White">
            <a:extLst>
              <a:ext uri="{FF2B5EF4-FFF2-40B4-BE49-F238E27FC236}">
                <a16:creationId xmlns:a16="http://schemas.microsoft.com/office/drawing/2014/main" id="{D59091DD-1181-4038-A006-42994944F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670" y="367330"/>
            <a:ext cx="1957388" cy="366452"/>
          </a:xfrm>
          <a:prstGeom prst="rect">
            <a:avLst/>
          </a:prstGeom>
        </p:spPr>
      </p:pic>
      <p:sp>
        <p:nvSpPr>
          <p:cNvPr id="12" name="Title Placeholder">
            <a:extLst>
              <a:ext uri="{FF2B5EF4-FFF2-40B4-BE49-F238E27FC236}">
                <a16:creationId xmlns:a16="http://schemas.microsoft.com/office/drawing/2014/main" id="{E0CF5708-2CC9-42F1-BFEE-5C50862C475E}"/>
              </a:ext>
            </a:extLst>
          </p:cNvPr>
          <p:cNvSpPr>
            <a:spLocks noGrp="1" noChangeArrowheads="1"/>
          </p:cNvSpPr>
          <p:nvPr>
            <p:ph type="ctrTitle" sz="quarter"/>
          </p:nvPr>
        </p:nvSpPr>
        <p:spPr>
          <a:xfrm>
            <a:off x="465670" y="1473361"/>
            <a:ext cx="4754030" cy="1116967"/>
          </a:xfrm>
          <a:prstGeom prst="rect">
            <a:avLst/>
          </a:prstGeom>
        </p:spPr>
        <p:txBody>
          <a:bodyPr lIns="0" anchor="ctr"/>
          <a:lstStyle>
            <a:lvl1pPr>
              <a:defRPr sz="3600" b="1">
                <a:solidFill>
                  <a:schemeClr val="accent1"/>
                </a:solidFill>
                <a:latin typeface="GT Walsheim Bold" panose="02000503040000020003" pitchFamily="50" charset="0"/>
                <a:cs typeface="Arial" panose="020B0604020202020204" pitchFamily="34" charset="0"/>
              </a:defRPr>
            </a:lvl1pPr>
          </a:lstStyle>
          <a:p>
            <a:r>
              <a:rPr lang="en-US"/>
              <a:t>Click to edit Master title style</a:t>
            </a:r>
          </a:p>
        </p:txBody>
      </p:sp>
      <p:sp>
        <p:nvSpPr>
          <p:cNvPr id="16" name="Text Placeholder 8">
            <a:extLst>
              <a:ext uri="{FF2B5EF4-FFF2-40B4-BE49-F238E27FC236}">
                <a16:creationId xmlns:a16="http://schemas.microsoft.com/office/drawing/2014/main" id="{1A613FB0-82E6-4B97-925B-18A3F4949060}"/>
              </a:ext>
            </a:extLst>
          </p:cNvPr>
          <p:cNvSpPr>
            <a:spLocks noGrp="1"/>
          </p:cNvSpPr>
          <p:nvPr>
            <p:ph type="body" sz="quarter" idx="15" hasCustomPrompt="1"/>
          </p:nvPr>
        </p:nvSpPr>
        <p:spPr>
          <a:xfrm>
            <a:off x="465670" y="3428620"/>
            <a:ext cx="4754030" cy="353615"/>
          </a:xfrm>
          <a:prstGeom prst="rect">
            <a:avLst/>
          </a:prstGeom>
        </p:spPr>
        <p:txBody>
          <a:bodyPr lIns="0" anchor="ctr"/>
          <a:lstStyle>
            <a:lvl1pPr marL="0" indent="0">
              <a:spcAft>
                <a:spcPts val="0"/>
              </a:spcAft>
              <a:buNone/>
              <a:defRPr sz="1800" b="0">
                <a:solidFill>
                  <a:schemeClr val="accent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r>
              <a:rPr lang="en-US" kern="0"/>
              <a:t>Subheading goes here</a:t>
            </a:r>
          </a:p>
        </p:txBody>
      </p:sp>
      <p:sp>
        <p:nvSpPr>
          <p:cNvPr id="17" name="Text Placeholder 8">
            <a:extLst>
              <a:ext uri="{FF2B5EF4-FFF2-40B4-BE49-F238E27FC236}">
                <a16:creationId xmlns:a16="http://schemas.microsoft.com/office/drawing/2014/main" id="{379E6524-9D1B-4240-B34F-4D0A83BD3426}"/>
              </a:ext>
            </a:extLst>
          </p:cNvPr>
          <p:cNvSpPr>
            <a:spLocks noGrp="1"/>
          </p:cNvSpPr>
          <p:nvPr>
            <p:ph type="body" sz="quarter" idx="16" hasCustomPrompt="1"/>
          </p:nvPr>
        </p:nvSpPr>
        <p:spPr>
          <a:xfrm>
            <a:off x="465670" y="3871777"/>
            <a:ext cx="4754030" cy="353615"/>
          </a:xfrm>
          <a:prstGeom prst="rect">
            <a:avLst/>
          </a:prstGeom>
        </p:spPr>
        <p:txBody>
          <a:bodyPr lIns="0" anchor="ctr"/>
          <a:lstStyle>
            <a:lvl1pPr marL="0" indent="0">
              <a:spcAft>
                <a:spcPts val="0"/>
              </a:spcAft>
              <a:buNone/>
              <a:defRPr sz="1200" b="0">
                <a:solidFill>
                  <a:schemeClr val="tx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pPr lvl="0"/>
            <a:r>
              <a:rPr lang="en-US"/>
              <a:t>Date</a:t>
            </a:r>
          </a:p>
        </p:txBody>
      </p:sp>
      <p:pic>
        <p:nvPicPr>
          <p:cNvPr id="11" name="Logo_White">
            <a:extLst>
              <a:ext uri="{FF2B5EF4-FFF2-40B4-BE49-F238E27FC236}">
                <a16:creationId xmlns:a16="http://schemas.microsoft.com/office/drawing/2014/main" id="{B4666B01-AB1A-E915-5AA9-563CC92814A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64400" y="406549"/>
            <a:ext cx="1956816" cy="362267"/>
          </a:xfrm>
          <a:prstGeom prst="rect">
            <a:avLst/>
          </a:prstGeom>
        </p:spPr>
      </p:pic>
    </p:spTree>
    <p:extLst>
      <p:ext uri="{BB962C8B-B14F-4D97-AF65-F5344CB8AC3E}">
        <p14:creationId xmlns:p14="http://schemas.microsoft.com/office/powerpoint/2010/main" val="898883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ront cover 1">
    <p:bg>
      <p:bgPr>
        <a:solidFill>
          <a:schemeClr val="accent1"/>
        </a:solidFill>
        <a:effectLst/>
      </p:bgPr>
    </p:bg>
    <p:spTree>
      <p:nvGrpSpPr>
        <p:cNvPr id="1" name=""/>
        <p:cNvGrpSpPr/>
        <p:nvPr/>
      </p:nvGrpSpPr>
      <p:grpSpPr>
        <a:xfrm>
          <a:off x="0" y="0"/>
          <a:ext cx="0" cy="0"/>
          <a:chOff x="0" y="0"/>
          <a:chExt cx="0" cy="0"/>
        </a:xfrm>
      </p:grpSpPr>
      <p:pic>
        <p:nvPicPr>
          <p:cNvPr id="11" name="Logo_White">
            <a:extLst>
              <a:ext uri="{FF2B5EF4-FFF2-40B4-BE49-F238E27FC236}">
                <a16:creationId xmlns:a16="http://schemas.microsoft.com/office/drawing/2014/main" id="{8C775930-432C-BC8A-34B4-CB32565AF82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0" y="406549"/>
            <a:ext cx="1975680" cy="365760"/>
          </a:xfrm>
          <a:prstGeom prst="rect">
            <a:avLst/>
          </a:prstGeom>
        </p:spPr>
      </p:pic>
      <p:sp>
        <p:nvSpPr>
          <p:cNvPr id="15" name="Picture Placeholder 14">
            <a:extLst>
              <a:ext uri="{FF2B5EF4-FFF2-40B4-BE49-F238E27FC236}">
                <a16:creationId xmlns:a16="http://schemas.microsoft.com/office/drawing/2014/main" id="{4E739B57-1137-4FA8-BAB9-C292A9D795DA}"/>
              </a:ext>
            </a:extLst>
          </p:cNvPr>
          <p:cNvSpPr>
            <a:spLocks noGrp="1"/>
          </p:cNvSpPr>
          <p:nvPr>
            <p:ph type="pic" sz="quarter" idx="18"/>
          </p:nvPr>
        </p:nvSpPr>
        <p:spPr bwMode="auto">
          <a:xfrm>
            <a:off x="5249626" y="0"/>
            <a:ext cx="3894374" cy="5143500"/>
          </a:xfrm>
          <a:custGeom>
            <a:avLst/>
            <a:gdLst>
              <a:gd name="connsiteX0" fmla="*/ 0 w 3894374"/>
              <a:gd name="connsiteY0" fmla="*/ 0 h 5143500"/>
              <a:gd name="connsiteX1" fmla="*/ 1120379 w 3894374"/>
              <a:gd name="connsiteY1" fmla="*/ 0 h 5143500"/>
              <a:gd name="connsiteX2" fmla="*/ 3361135 w 3894374"/>
              <a:gd name="connsiteY2" fmla="*/ 0 h 5143500"/>
              <a:gd name="connsiteX3" fmla="*/ 3894374 w 3894374"/>
              <a:gd name="connsiteY3" fmla="*/ 0 h 5143500"/>
              <a:gd name="connsiteX4" fmla="*/ 3894374 w 3894374"/>
              <a:gd name="connsiteY4" fmla="*/ 5143500 h 5143500"/>
              <a:gd name="connsiteX5" fmla="*/ 3361135 w 3894374"/>
              <a:gd name="connsiteY5" fmla="*/ 5143500 h 5143500"/>
              <a:gd name="connsiteX6" fmla="*/ 2302098 w 3894374"/>
              <a:gd name="connsiteY6" fmla="*/ 5143500 h 5143500"/>
              <a:gd name="connsiteX7" fmla="*/ 1181719 w 3894374"/>
              <a:gd name="connsiteY7" fmla="*/ 5143500 h 5143500"/>
              <a:gd name="connsiteX8" fmla="*/ 0 w 3894374"/>
              <a:gd name="connsiteY8" fmla="*/ 3961781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4374" h="5143500">
                <a:moveTo>
                  <a:pt x="0" y="0"/>
                </a:moveTo>
                <a:lnTo>
                  <a:pt x="1120379" y="0"/>
                </a:lnTo>
                <a:lnTo>
                  <a:pt x="3361135" y="0"/>
                </a:lnTo>
                <a:lnTo>
                  <a:pt x="3894374" y="0"/>
                </a:lnTo>
                <a:lnTo>
                  <a:pt x="3894374" y="5143500"/>
                </a:lnTo>
                <a:lnTo>
                  <a:pt x="3361135" y="5143500"/>
                </a:lnTo>
                <a:lnTo>
                  <a:pt x="2302098" y="5143500"/>
                </a:lnTo>
                <a:lnTo>
                  <a:pt x="1181719" y="5143500"/>
                </a:lnTo>
                <a:cubicBezTo>
                  <a:pt x="529073" y="5143500"/>
                  <a:pt x="0" y="4614427"/>
                  <a:pt x="0" y="3961781"/>
                </a:cubicBezTo>
                <a:close/>
              </a:path>
            </a:pathLst>
          </a:custGeom>
          <a:solidFill>
            <a:schemeClr val="bg2"/>
          </a:solidFill>
          <a:ln w="9525">
            <a:noFill/>
            <a:miter lim="800000"/>
            <a:headEnd/>
            <a:tailEnd/>
          </a:ln>
        </p:spPr>
        <p:txBody>
          <a:bodyPr wrap="square">
            <a:noAutofit/>
          </a:bodyPr>
          <a:lstStyle/>
          <a:p>
            <a:endParaRPr lang="en-GB"/>
          </a:p>
        </p:txBody>
      </p:sp>
      <p:sp>
        <p:nvSpPr>
          <p:cNvPr id="12" name="Title Placeholder">
            <a:extLst>
              <a:ext uri="{FF2B5EF4-FFF2-40B4-BE49-F238E27FC236}">
                <a16:creationId xmlns:a16="http://schemas.microsoft.com/office/drawing/2014/main" id="{E0CF5708-2CC9-42F1-BFEE-5C50862C475E}"/>
              </a:ext>
            </a:extLst>
          </p:cNvPr>
          <p:cNvSpPr>
            <a:spLocks noGrp="1" noChangeArrowheads="1"/>
          </p:cNvSpPr>
          <p:nvPr>
            <p:ph type="ctrTitle" sz="quarter"/>
          </p:nvPr>
        </p:nvSpPr>
        <p:spPr>
          <a:xfrm>
            <a:off x="465670" y="1473361"/>
            <a:ext cx="4754030" cy="1116967"/>
          </a:xfrm>
          <a:prstGeom prst="rect">
            <a:avLst/>
          </a:prstGeom>
        </p:spPr>
        <p:txBody>
          <a:bodyPr lIns="0" anchor="ctr"/>
          <a:lstStyle>
            <a:lvl1pPr>
              <a:defRPr sz="3600" b="1">
                <a:solidFill>
                  <a:schemeClr val="bg1"/>
                </a:solidFill>
                <a:latin typeface="GT Walsheim Bold" panose="02000503040000020003" pitchFamily="50" charset="0"/>
                <a:cs typeface="Arial" panose="020B0604020202020204" pitchFamily="34" charset="0"/>
              </a:defRPr>
            </a:lvl1pPr>
          </a:lstStyle>
          <a:p>
            <a:r>
              <a:rPr lang="en-US"/>
              <a:t>Click to edit Master title style</a:t>
            </a:r>
          </a:p>
        </p:txBody>
      </p:sp>
      <p:sp>
        <p:nvSpPr>
          <p:cNvPr id="16" name="Text Placeholder 8">
            <a:extLst>
              <a:ext uri="{FF2B5EF4-FFF2-40B4-BE49-F238E27FC236}">
                <a16:creationId xmlns:a16="http://schemas.microsoft.com/office/drawing/2014/main" id="{1A613FB0-82E6-4B97-925B-18A3F4949060}"/>
              </a:ext>
            </a:extLst>
          </p:cNvPr>
          <p:cNvSpPr>
            <a:spLocks noGrp="1"/>
          </p:cNvSpPr>
          <p:nvPr>
            <p:ph type="body" sz="quarter" idx="15" hasCustomPrompt="1"/>
          </p:nvPr>
        </p:nvSpPr>
        <p:spPr>
          <a:xfrm>
            <a:off x="465670" y="3428620"/>
            <a:ext cx="4754030" cy="353615"/>
          </a:xfrm>
          <a:prstGeom prst="rect">
            <a:avLst/>
          </a:prstGeom>
        </p:spPr>
        <p:txBody>
          <a:bodyPr lIns="0" anchor="ctr"/>
          <a:lstStyle>
            <a:lvl1pPr marL="0" indent="0">
              <a:spcAft>
                <a:spcPts val="0"/>
              </a:spcAft>
              <a:buNone/>
              <a:defRPr sz="18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r>
              <a:rPr lang="en-US" kern="0"/>
              <a:t>Subheading goes here</a:t>
            </a:r>
          </a:p>
        </p:txBody>
      </p:sp>
      <p:sp>
        <p:nvSpPr>
          <p:cNvPr id="17" name="Text Placeholder 8">
            <a:extLst>
              <a:ext uri="{FF2B5EF4-FFF2-40B4-BE49-F238E27FC236}">
                <a16:creationId xmlns:a16="http://schemas.microsoft.com/office/drawing/2014/main" id="{379E6524-9D1B-4240-B34F-4D0A83BD3426}"/>
              </a:ext>
            </a:extLst>
          </p:cNvPr>
          <p:cNvSpPr>
            <a:spLocks noGrp="1"/>
          </p:cNvSpPr>
          <p:nvPr>
            <p:ph type="body" sz="quarter" idx="16" hasCustomPrompt="1"/>
          </p:nvPr>
        </p:nvSpPr>
        <p:spPr>
          <a:xfrm>
            <a:off x="465670" y="3871777"/>
            <a:ext cx="4754030" cy="353615"/>
          </a:xfrm>
          <a:prstGeom prst="rect">
            <a:avLst/>
          </a:prstGeom>
        </p:spPr>
        <p:txBody>
          <a:bodyPr lIns="0" anchor="ctr"/>
          <a:lstStyle>
            <a:lvl1pPr marL="0" indent="0">
              <a:spcAft>
                <a:spcPts val="0"/>
              </a:spcAft>
              <a:buNone/>
              <a:defRPr sz="12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pPr lvl="0"/>
            <a:r>
              <a:rPr lang="en-US"/>
              <a:t>Date</a:t>
            </a:r>
          </a:p>
        </p:txBody>
      </p:sp>
    </p:spTree>
    <p:extLst>
      <p:ext uri="{BB962C8B-B14F-4D97-AF65-F5344CB8AC3E}">
        <p14:creationId xmlns:p14="http://schemas.microsoft.com/office/powerpoint/2010/main" val="2998663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 texture">
    <p:bg>
      <p:bgPr>
        <a:solidFill>
          <a:schemeClr val="bg1"/>
        </a:solidFill>
        <a:effectLst/>
      </p:bgPr>
    </p:bg>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D91DC417-8D55-A581-E0A2-F1AE35612ED9}"/>
              </a:ext>
            </a:extLst>
          </p:cNvPr>
          <p:cNvSpPr>
            <a:spLocks noGrp="1"/>
          </p:cNvSpPr>
          <p:nvPr>
            <p:ph type="body" sz="quarter" idx="10" hasCustomPrompt="1"/>
          </p:nvPr>
        </p:nvSpPr>
        <p:spPr>
          <a:xfrm>
            <a:off x="463685" y="1017145"/>
            <a:ext cx="4070215" cy="602105"/>
          </a:xfrm>
          <a:prstGeom prst="rect">
            <a:avLst/>
          </a:prstGeom>
        </p:spPr>
        <p:txBody>
          <a:bodyPr lIns="0" anchor="ctr"/>
          <a:lstStyle>
            <a:lvl1pPr>
              <a:defRPr sz="1300">
                <a:solidFill>
                  <a:schemeClr val="accent1"/>
                </a:solidFill>
                <a:latin typeface="+mj-lt"/>
              </a:defRPr>
            </a:lvl1pPr>
          </a:lstStyle>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lang="en-US" kern="0"/>
              <a:t>DIVIDER SECTION HEADING HERE</a:t>
            </a:r>
          </a:p>
        </p:txBody>
      </p:sp>
      <p:sp>
        <p:nvSpPr>
          <p:cNvPr id="21" name="Text Placeholder 19">
            <a:extLst>
              <a:ext uri="{FF2B5EF4-FFF2-40B4-BE49-F238E27FC236}">
                <a16:creationId xmlns:a16="http://schemas.microsoft.com/office/drawing/2014/main" id="{DB90E3FC-5662-8694-C5C4-7F579F1DC3E3}"/>
              </a:ext>
            </a:extLst>
          </p:cNvPr>
          <p:cNvSpPr>
            <a:spLocks noGrp="1"/>
          </p:cNvSpPr>
          <p:nvPr>
            <p:ph type="body" sz="quarter" idx="11" hasCustomPrompt="1"/>
          </p:nvPr>
        </p:nvSpPr>
        <p:spPr>
          <a:xfrm>
            <a:off x="463685" y="2190750"/>
            <a:ext cx="4070215" cy="602105"/>
          </a:xfrm>
          <a:prstGeom prst="rect">
            <a:avLst/>
          </a:prstGeom>
        </p:spPr>
        <p:txBody>
          <a:bodyPr lIns="0" anchor="ctr"/>
          <a:lstStyle>
            <a:lvl1pPr>
              <a:defRPr sz="2700">
                <a:solidFill>
                  <a:schemeClr val="accent1"/>
                </a:solidFill>
                <a:latin typeface="+mj-lt"/>
              </a:defRPr>
            </a:lvl1pPr>
          </a:lstStyle>
          <a:p>
            <a:r>
              <a:rPr lang="en-US"/>
              <a:t>Primary heading here</a:t>
            </a:r>
          </a:p>
        </p:txBody>
      </p:sp>
      <p:sp>
        <p:nvSpPr>
          <p:cNvPr id="22" name="Text Placeholder 19">
            <a:extLst>
              <a:ext uri="{FF2B5EF4-FFF2-40B4-BE49-F238E27FC236}">
                <a16:creationId xmlns:a16="http://schemas.microsoft.com/office/drawing/2014/main" id="{9DEE3523-EFBE-BFFC-CC33-39A5ECFFB961}"/>
              </a:ext>
            </a:extLst>
          </p:cNvPr>
          <p:cNvSpPr>
            <a:spLocks noGrp="1"/>
          </p:cNvSpPr>
          <p:nvPr>
            <p:ph type="body" sz="quarter" idx="12" hasCustomPrompt="1"/>
          </p:nvPr>
        </p:nvSpPr>
        <p:spPr>
          <a:xfrm>
            <a:off x="463685" y="3417861"/>
            <a:ext cx="4070215" cy="602105"/>
          </a:xfrm>
          <a:prstGeom prst="rect">
            <a:avLst/>
          </a:prstGeom>
        </p:spPr>
        <p:txBody>
          <a:bodyPr lIns="0" anchor="ctr"/>
          <a:lstStyle>
            <a:lvl1pPr>
              <a:defRPr sz="1800">
                <a:solidFill>
                  <a:schemeClr val="tx1"/>
                </a:solidFill>
                <a:latin typeface="+mn-lt"/>
              </a:defRPr>
            </a:lvl1pPr>
          </a:lstStyle>
          <a:p>
            <a:r>
              <a:rPr lang="en-US" kern="0"/>
              <a:t>Subheading goes here</a:t>
            </a:r>
          </a:p>
        </p:txBody>
      </p:sp>
      <p:sp>
        <p:nvSpPr>
          <p:cNvPr id="6" name="Picture Placeholder 5">
            <a:extLst>
              <a:ext uri="{FF2B5EF4-FFF2-40B4-BE49-F238E27FC236}">
                <a16:creationId xmlns:a16="http://schemas.microsoft.com/office/drawing/2014/main" id="{61F6166B-F8CA-42BB-BFAD-9596612922C2}"/>
              </a:ext>
            </a:extLst>
          </p:cNvPr>
          <p:cNvSpPr>
            <a:spLocks noGrp="1"/>
          </p:cNvSpPr>
          <p:nvPr>
            <p:ph type="pic" sz="quarter" idx="20"/>
          </p:nvPr>
        </p:nvSpPr>
        <p:spPr>
          <a:xfrm>
            <a:off x="4663591" y="425449"/>
            <a:ext cx="4027980" cy="4292602"/>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bg2"/>
          </a:solidFill>
          <a:ln>
            <a:noFill/>
          </a:ln>
        </p:spPr>
        <p:txBody>
          <a:bodyPr vert="horz" wrap="square" lIns="0" tIns="0" rIns="0" bIns="0" rtlCol="0" anchor="ctr" anchorCtr="0">
            <a:noAutofit/>
          </a:bodyPr>
          <a:lstStyle>
            <a:lvl1pPr algn="ctr">
              <a:defRPr lang="en-GB">
                <a:solidFill>
                  <a:schemeClr val="tx1"/>
                </a:solidFill>
              </a:defRPr>
            </a:lvl1pPr>
          </a:lstStyle>
          <a:p>
            <a:pPr lvl="0" algn="ctr"/>
            <a:r>
              <a:rPr lang="en-US"/>
              <a:t>Click icon to add picture</a:t>
            </a:r>
            <a:endParaRPr lang="en-GB"/>
          </a:p>
        </p:txBody>
      </p:sp>
      <p:pic>
        <p:nvPicPr>
          <p:cNvPr id="9" name="Graphic 8">
            <a:extLst>
              <a:ext uri="{FF2B5EF4-FFF2-40B4-BE49-F238E27FC236}">
                <a16:creationId xmlns:a16="http://schemas.microsoft.com/office/drawing/2014/main" id="{BD6F2B6F-D345-4B74-A6F8-B6199A0572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5167" y="4799833"/>
            <a:ext cx="1284193" cy="237744"/>
          </a:xfrm>
          <a:prstGeom prst="rect">
            <a:avLst/>
          </a:prstGeom>
        </p:spPr>
      </p:pic>
      <p:sp>
        <p:nvSpPr>
          <p:cNvPr id="11" name="Slide Number Placeholder 3">
            <a:extLst>
              <a:ext uri="{FF2B5EF4-FFF2-40B4-BE49-F238E27FC236}">
                <a16:creationId xmlns:a16="http://schemas.microsoft.com/office/drawing/2014/main" id="{022FF2DC-27BE-4235-B2FC-7E7D6FF6D72F}"/>
              </a:ext>
            </a:extLst>
          </p:cNvPr>
          <p:cNvSpPr txBox="1">
            <a:spLocks/>
          </p:cNvSpPr>
          <p:nvPr userDrawn="1"/>
        </p:nvSpPr>
        <p:spPr>
          <a:xfrm>
            <a:off x="8430768" y="4837176"/>
            <a:ext cx="365760" cy="201168"/>
          </a:xfrm>
          <a:prstGeom prst="rect">
            <a:avLst/>
          </a:prstGeom>
        </p:spPr>
        <p:txBody>
          <a:bodyPr anchor="b" anchorCtr="0"/>
          <a:lstStyle>
            <a:defPPr>
              <a:defRPr lang="en-US"/>
            </a:defPPr>
            <a:lvl1pPr algn="r" rtl="0" fontAlgn="base">
              <a:spcBef>
                <a:spcPct val="0"/>
              </a:spcBef>
              <a:spcAft>
                <a:spcPct val="0"/>
              </a:spcAft>
              <a:defRPr sz="700" kern="1200">
                <a:solidFill>
                  <a:schemeClr val="tx1"/>
                </a:solidFill>
                <a:latin typeface="GT Walsheim Light" panose="02000503030000020003" pitchFamily="50"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fld id="{0E0C512C-2A69-4D15-9349-877CDA6B8ABD}" type="slidenum">
              <a:rPr lang="en-GB" b="0" smtClean="0">
                <a:solidFill>
                  <a:schemeClr val="tx1"/>
                </a:solidFill>
                <a:latin typeface="+mn-lt"/>
              </a:rPr>
              <a:pPr/>
              <a:t>‹#›</a:t>
            </a:fld>
            <a:endParaRPr lang="en-GB" b="0">
              <a:solidFill>
                <a:schemeClr val="tx1"/>
              </a:solidFill>
              <a:latin typeface="+mn-lt"/>
            </a:endParaRPr>
          </a:p>
        </p:txBody>
      </p:sp>
      <p:sp>
        <p:nvSpPr>
          <p:cNvPr id="12" name="Copyright_GT">
            <a:extLst>
              <a:ext uri="{FF2B5EF4-FFF2-40B4-BE49-F238E27FC236}">
                <a16:creationId xmlns:a16="http://schemas.microsoft.com/office/drawing/2014/main" id="{9DAEA78F-EC06-41E3-BA25-CEB61FADF68A}"/>
              </a:ext>
            </a:extLst>
          </p:cNvPr>
          <p:cNvSpPr txBox="1">
            <a:spLocks noChangeArrowheads="1"/>
          </p:cNvSpPr>
          <p:nvPr userDrawn="1"/>
        </p:nvSpPr>
        <p:spPr bwMode="auto">
          <a:xfrm>
            <a:off x="4517065" y="4965192"/>
            <a:ext cx="3913703" cy="76944"/>
          </a:xfrm>
          <a:prstGeom prst="rect">
            <a:avLst/>
          </a:prstGeom>
          <a:noFill/>
          <a:ln w="9525">
            <a:noFill/>
            <a:miter lim="800000"/>
            <a:headEnd/>
            <a:tailEnd/>
          </a:ln>
          <a:effectLst/>
        </p:spPr>
        <p:txBody>
          <a:bodyPr wrap="square" lIns="0" tIns="0" rIns="0" bIns="0" anchor="ctr">
            <a:spAutoFit/>
          </a:bodyPr>
          <a:lstStyle/>
          <a:p>
            <a:pPr algn="r"/>
            <a:r>
              <a:rPr lang="en-US" sz="500">
                <a:solidFill>
                  <a:srgbClr val="000000"/>
                </a:solidFill>
                <a:latin typeface="Arial" panose="020B0604020202020204" pitchFamily="34" charset="0"/>
                <a:cs typeface="Arial" panose="020B0604020202020204" pitchFamily="34" charset="0"/>
              </a:rPr>
              <a:t>© 2026 Grant Thornton Advisors LLC | All rights reserved | U.S. member firm of Grant Thornton International Ltd</a:t>
            </a:r>
          </a:p>
        </p:txBody>
      </p:sp>
    </p:spTree>
    <p:extLst>
      <p:ext uri="{BB962C8B-B14F-4D97-AF65-F5344CB8AC3E}">
        <p14:creationId xmlns:p14="http://schemas.microsoft.com/office/powerpoint/2010/main" val="955051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vider - gradient">
    <p:bg>
      <p:bgPr>
        <a:solidFill>
          <a:schemeClr val="accent1"/>
        </a:solidFill>
        <a:effectLst/>
      </p:bgPr>
    </p:bg>
    <p:spTree>
      <p:nvGrpSpPr>
        <p:cNvPr id="1" name=""/>
        <p:cNvGrpSpPr/>
        <p:nvPr/>
      </p:nvGrpSpPr>
      <p:grpSpPr>
        <a:xfrm>
          <a:off x="0" y="0"/>
          <a:ext cx="0" cy="0"/>
          <a:chOff x="0" y="0"/>
          <a:chExt cx="0" cy="0"/>
        </a:xfrm>
      </p:grpSpPr>
      <p:sp>
        <p:nvSpPr>
          <p:cNvPr id="2" name="Text Placeholder 19">
            <a:extLst>
              <a:ext uri="{FF2B5EF4-FFF2-40B4-BE49-F238E27FC236}">
                <a16:creationId xmlns:a16="http://schemas.microsoft.com/office/drawing/2014/main" id="{085941BA-3745-C205-AECF-9206F32BA821}"/>
              </a:ext>
            </a:extLst>
          </p:cNvPr>
          <p:cNvSpPr>
            <a:spLocks noGrp="1"/>
          </p:cNvSpPr>
          <p:nvPr>
            <p:ph type="body" sz="quarter" idx="10" hasCustomPrompt="1"/>
          </p:nvPr>
        </p:nvSpPr>
        <p:spPr>
          <a:xfrm>
            <a:off x="463685" y="1017145"/>
            <a:ext cx="4756015" cy="602105"/>
          </a:xfrm>
          <a:prstGeom prst="rect">
            <a:avLst/>
          </a:prstGeom>
        </p:spPr>
        <p:txBody>
          <a:bodyPr lIns="0" anchor="ctr"/>
          <a:lstStyle>
            <a:lvl1pPr>
              <a:defRPr sz="1300">
                <a:solidFill>
                  <a:schemeClr val="bg1"/>
                </a:solidFill>
                <a:latin typeface="+mj-lt"/>
              </a:defRPr>
            </a:lvl1pPr>
          </a:lstStyle>
          <a:p>
            <a:pPr marL="0" marR="0" lvl="0" indent="0" algn="l"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lang="en-US" kern="0"/>
              <a:t>DIVIDER SECTION HEADING HERE</a:t>
            </a:r>
          </a:p>
        </p:txBody>
      </p:sp>
      <p:sp>
        <p:nvSpPr>
          <p:cNvPr id="3" name="Text Placeholder 19">
            <a:extLst>
              <a:ext uri="{FF2B5EF4-FFF2-40B4-BE49-F238E27FC236}">
                <a16:creationId xmlns:a16="http://schemas.microsoft.com/office/drawing/2014/main" id="{933CF81F-32DB-9F55-A8AB-F7D9BBE6FC60}"/>
              </a:ext>
            </a:extLst>
          </p:cNvPr>
          <p:cNvSpPr>
            <a:spLocks noGrp="1"/>
          </p:cNvSpPr>
          <p:nvPr>
            <p:ph type="body" sz="quarter" idx="11" hasCustomPrompt="1"/>
          </p:nvPr>
        </p:nvSpPr>
        <p:spPr>
          <a:xfrm>
            <a:off x="463685" y="2190750"/>
            <a:ext cx="4756015" cy="602105"/>
          </a:xfrm>
          <a:prstGeom prst="rect">
            <a:avLst/>
          </a:prstGeom>
        </p:spPr>
        <p:txBody>
          <a:bodyPr lIns="0" anchor="ctr"/>
          <a:lstStyle>
            <a:lvl1pPr>
              <a:defRPr sz="2700">
                <a:solidFill>
                  <a:schemeClr val="bg1"/>
                </a:solidFill>
                <a:latin typeface="+mj-lt"/>
              </a:defRPr>
            </a:lvl1pPr>
          </a:lstStyle>
          <a:p>
            <a:r>
              <a:rPr lang="en-US"/>
              <a:t>Primary heading here</a:t>
            </a:r>
          </a:p>
        </p:txBody>
      </p:sp>
      <p:sp>
        <p:nvSpPr>
          <p:cNvPr id="4" name="Text Placeholder 19">
            <a:extLst>
              <a:ext uri="{FF2B5EF4-FFF2-40B4-BE49-F238E27FC236}">
                <a16:creationId xmlns:a16="http://schemas.microsoft.com/office/drawing/2014/main" id="{EBC972D8-E7FC-09CE-BEED-B5DDFEEA97B7}"/>
              </a:ext>
            </a:extLst>
          </p:cNvPr>
          <p:cNvSpPr>
            <a:spLocks noGrp="1"/>
          </p:cNvSpPr>
          <p:nvPr>
            <p:ph type="body" sz="quarter" idx="12" hasCustomPrompt="1"/>
          </p:nvPr>
        </p:nvSpPr>
        <p:spPr>
          <a:xfrm>
            <a:off x="463685" y="2935261"/>
            <a:ext cx="4756015" cy="602105"/>
          </a:xfrm>
          <a:prstGeom prst="rect">
            <a:avLst/>
          </a:prstGeom>
        </p:spPr>
        <p:txBody>
          <a:bodyPr lIns="0" anchor="ctr"/>
          <a:lstStyle>
            <a:lvl1pPr>
              <a:defRPr sz="1800">
                <a:solidFill>
                  <a:schemeClr val="bg1"/>
                </a:solidFill>
                <a:latin typeface="+mn-lt"/>
              </a:defRPr>
            </a:lvl1pPr>
          </a:lstStyle>
          <a:p>
            <a:r>
              <a:rPr lang="en-US" kern="0"/>
              <a:t>Subheading goes here</a:t>
            </a:r>
          </a:p>
        </p:txBody>
      </p:sp>
      <p:pic>
        <p:nvPicPr>
          <p:cNvPr id="13" name="Graphic 12">
            <a:extLst>
              <a:ext uri="{FF2B5EF4-FFF2-40B4-BE49-F238E27FC236}">
                <a16:creationId xmlns:a16="http://schemas.microsoft.com/office/drawing/2014/main" id="{DBA1460E-60D7-44A4-991F-7AD7CE1CE8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5084" y="4800600"/>
            <a:ext cx="1284192" cy="237744"/>
          </a:xfrm>
          <a:prstGeom prst="rect">
            <a:avLst/>
          </a:prstGeom>
        </p:spPr>
      </p:pic>
      <p:sp>
        <p:nvSpPr>
          <p:cNvPr id="5" name="Picture Placeholder 5">
            <a:extLst>
              <a:ext uri="{FF2B5EF4-FFF2-40B4-BE49-F238E27FC236}">
                <a16:creationId xmlns:a16="http://schemas.microsoft.com/office/drawing/2014/main" id="{A523E1D6-9192-BAC9-38A8-F823E2248FE3}"/>
              </a:ext>
            </a:extLst>
          </p:cNvPr>
          <p:cNvSpPr>
            <a:spLocks noGrp="1"/>
          </p:cNvSpPr>
          <p:nvPr>
            <p:ph type="pic" sz="quarter" idx="20"/>
          </p:nvPr>
        </p:nvSpPr>
        <p:spPr>
          <a:xfrm>
            <a:off x="4663591" y="425449"/>
            <a:ext cx="4027980" cy="4292602"/>
          </a:xfrm>
          <a:custGeom>
            <a:avLst/>
            <a:gdLst>
              <a:gd name="connsiteX0" fmla="*/ 271224 w 5481863"/>
              <a:gd name="connsiteY0" fmla="*/ 0 h 5842000"/>
              <a:gd name="connsiteX1" fmla="*/ 1672709 w 5481863"/>
              <a:gd name="connsiteY1" fmla="*/ 0 h 5842000"/>
              <a:gd name="connsiteX2" fmla="*/ 3809155 w 5481863"/>
              <a:gd name="connsiteY2" fmla="*/ 0 h 5842000"/>
              <a:gd name="connsiteX3" fmla="*/ 5210640 w 5481863"/>
              <a:gd name="connsiteY3" fmla="*/ 0 h 5842000"/>
              <a:gd name="connsiteX4" fmla="*/ 5481863 w 5481863"/>
              <a:gd name="connsiteY4" fmla="*/ 271223 h 5842000"/>
              <a:gd name="connsiteX5" fmla="*/ 5481863 w 5481863"/>
              <a:gd name="connsiteY5" fmla="*/ 1609484 h 5842000"/>
              <a:gd name="connsiteX6" fmla="*/ 5481863 w 5481863"/>
              <a:gd name="connsiteY6" fmla="*/ 4232517 h 5842000"/>
              <a:gd name="connsiteX7" fmla="*/ 5481863 w 5481863"/>
              <a:gd name="connsiteY7" fmla="*/ 5570778 h 5842000"/>
              <a:gd name="connsiteX8" fmla="*/ 5210640 w 5481863"/>
              <a:gd name="connsiteY8" fmla="*/ 5842000 h 5842000"/>
              <a:gd name="connsiteX9" fmla="*/ 3809161 w 5481863"/>
              <a:gd name="connsiteY9" fmla="*/ 5842000 h 5842000"/>
              <a:gd name="connsiteX10" fmla="*/ 3809155 w 5481863"/>
              <a:gd name="connsiteY10" fmla="*/ 5842000 h 5842000"/>
              <a:gd name="connsiteX11" fmla="*/ 1619901 w 5481863"/>
              <a:gd name="connsiteY11" fmla="*/ 5841999 h 5842000"/>
              <a:gd name="connsiteX12" fmla="*/ 0 w 5481863"/>
              <a:gd name="connsiteY12" fmla="*/ 4222098 h 5842000"/>
              <a:gd name="connsiteX13" fmla="*/ 0 w 5481863"/>
              <a:gd name="connsiteY13" fmla="*/ 3477883 h 5842000"/>
              <a:gd name="connsiteX14" fmla="*/ 1 w 5481863"/>
              <a:gd name="connsiteY14" fmla="*/ 3477865 h 5842000"/>
              <a:gd name="connsiteX15" fmla="*/ 1 w 5481863"/>
              <a:gd name="connsiteY15" fmla="*/ 2883857 h 5842000"/>
              <a:gd name="connsiteX16" fmla="*/ 0 w 5481863"/>
              <a:gd name="connsiteY16" fmla="*/ 2883837 h 5842000"/>
              <a:gd name="connsiteX17" fmla="*/ 0 w 5481863"/>
              <a:gd name="connsiteY17" fmla="*/ 2139622 h 5842000"/>
              <a:gd name="connsiteX18" fmla="*/ 1 w 5481863"/>
              <a:gd name="connsiteY18" fmla="*/ 2139604 h 5842000"/>
              <a:gd name="connsiteX19" fmla="*/ 1 w 5481863"/>
              <a:gd name="connsiteY19" fmla="*/ 1609484 h 5842000"/>
              <a:gd name="connsiteX20" fmla="*/ 1 w 5481863"/>
              <a:gd name="connsiteY20" fmla="*/ 271223 h 5842000"/>
              <a:gd name="connsiteX21" fmla="*/ 271224 w 5481863"/>
              <a:gd name="connsiteY21" fmla="*/ 0 h 58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81863" h="5842000">
                <a:moveTo>
                  <a:pt x="271224" y="0"/>
                </a:moveTo>
                <a:lnTo>
                  <a:pt x="1672709" y="0"/>
                </a:lnTo>
                <a:lnTo>
                  <a:pt x="3809155" y="0"/>
                </a:lnTo>
                <a:lnTo>
                  <a:pt x="5210640" y="0"/>
                </a:lnTo>
                <a:cubicBezTo>
                  <a:pt x="5360432" y="0"/>
                  <a:pt x="5481863" y="121431"/>
                  <a:pt x="5481863" y="271223"/>
                </a:cubicBezTo>
                <a:lnTo>
                  <a:pt x="5481863" y="1609484"/>
                </a:lnTo>
                <a:lnTo>
                  <a:pt x="5481863" y="4232517"/>
                </a:lnTo>
                <a:lnTo>
                  <a:pt x="5481863" y="5570778"/>
                </a:lnTo>
                <a:cubicBezTo>
                  <a:pt x="5481863" y="5720569"/>
                  <a:pt x="5360432" y="5842000"/>
                  <a:pt x="5210640" y="5842000"/>
                </a:cubicBezTo>
                <a:lnTo>
                  <a:pt x="3809161" y="5842000"/>
                </a:lnTo>
                <a:lnTo>
                  <a:pt x="3809155" y="5842000"/>
                </a:lnTo>
                <a:lnTo>
                  <a:pt x="1619901" y="5841999"/>
                </a:lnTo>
                <a:cubicBezTo>
                  <a:pt x="725254" y="5841999"/>
                  <a:pt x="0" y="5116745"/>
                  <a:pt x="0" y="4222098"/>
                </a:cubicBezTo>
                <a:lnTo>
                  <a:pt x="0" y="3477883"/>
                </a:lnTo>
                <a:cubicBezTo>
                  <a:pt x="0" y="3477878"/>
                  <a:pt x="1" y="3477871"/>
                  <a:pt x="1" y="3477865"/>
                </a:cubicBezTo>
                <a:lnTo>
                  <a:pt x="1" y="2883857"/>
                </a:lnTo>
                <a:lnTo>
                  <a:pt x="0" y="2883837"/>
                </a:lnTo>
                <a:lnTo>
                  <a:pt x="0" y="2139622"/>
                </a:lnTo>
                <a:cubicBezTo>
                  <a:pt x="0" y="2139617"/>
                  <a:pt x="1" y="2139610"/>
                  <a:pt x="1" y="2139604"/>
                </a:cubicBezTo>
                <a:lnTo>
                  <a:pt x="1" y="1609484"/>
                </a:lnTo>
                <a:lnTo>
                  <a:pt x="1" y="271223"/>
                </a:lnTo>
                <a:cubicBezTo>
                  <a:pt x="1" y="121431"/>
                  <a:pt x="121432" y="0"/>
                  <a:pt x="271224" y="0"/>
                </a:cubicBezTo>
                <a:close/>
              </a:path>
            </a:pathLst>
          </a:custGeom>
          <a:solidFill>
            <a:schemeClr val="bg2"/>
          </a:solidFill>
          <a:ln>
            <a:noFill/>
          </a:ln>
        </p:spPr>
        <p:txBody>
          <a:bodyPr vert="horz" wrap="square" lIns="0" tIns="0" rIns="0" bIns="0" rtlCol="0" anchor="ctr" anchorCtr="0">
            <a:noAutofit/>
          </a:bodyPr>
          <a:lstStyle>
            <a:lvl1pPr algn="ctr">
              <a:defRPr lang="en-GB">
                <a:solidFill>
                  <a:schemeClr val="tx1"/>
                </a:solidFill>
              </a:defRPr>
            </a:lvl1pPr>
          </a:lstStyle>
          <a:p>
            <a:pPr lvl="0" algn="ctr"/>
            <a:r>
              <a:rPr lang="en-US"/>
              <a:t>Click icon to add picture</a:t>
            </a:r>
            <a:endParaRPr lang="en-GB"/>
          </a:p>
        </p:txBody>
      </p:sp>
      <p:sp>
        <p:nvSpPr>
          <p:cNvPr id="6" name="Slide Number Placeholder 3">
            <a:extLst>
              <a:ext uri="{FF2B5EF4-FFF2-40B4-BE49-F238E27FC236}">
                <a16:creationId xmlns:a16="http://schemas.microsoft.com/office/drawing/2014/main" id="{6E3635B6-A876-DED8-D89F-FDA4DBD6A027}"/>
              </a:ext>
            </a:extLst>
          </p:cNvPr>
          <p:cNvSpPr txBox="1">
            <a:spLocks/>
          </p:cNvSpPr>
          <p:nvPr userDrawn="1"/>
        </p:nvSpPr>
        <p:spPr>
          <a:xfrm>
            <a:off x="8430768" y="4837176"/>
            <a:ext cx="365760" cy="201168"/>
          </a:xfrm>
          <a:prstGeom prst="rect">
            <a:avLst/>
          </a:prstGeom>
        </p:spPr>
        <p:txBody>
          <a:bodyPr anchor="b" anchorCtr="0"/>
          <a:lstStyle>
            <a:defPPr>
              <a:defRPr lang="en-US"/>
            </a:defPPr>
            <a:lvl1pPr algn="r" rtl="0" fontAlgn="base">
              <a:spcBef>
                <a:spcPct val="0"/>
              </a:spcBef>
              <a:spcAft>
                <a:spcPct val="0"/>
              </a:spcAft>
              <a:defRPr sz="700" kern="1200">
                <a:solidFill>
                  <a:schemeClr val="tx1"/>
                </a:solidFill>
                <a:latin typeface="GT Walsheim Light" panose="02000503030000020003" pitchFamily="50"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fld id="{0E0C512C-2A69-4D15-9349-877CDA6B8ABD}" type="slidenum">
              <a:rPr lang="en-GB" b="0" smtClean="0">
                <a:solidFill>
                  <a:schemeClr val="bg1"/>
                </a:solidFill>
                <a:latin typeface="+mn-lt"/>
              </a:rPr>
              <a:pPr/>
              <a:t>‹#›</a:t>
            </a:fld>
            <a:endParaRPr lang="en-GB" b="0">
              <a:solidFill>
                <a:schemeClr val="bg1"/>
              </a:solidFill>
              <a:latin typeface="+mn-lt"/>
            </a:endParaRPr>
          </a:p>
        </p:txBody>
      </p:sp>
      <p:sp>
        <p:nvSpPr>
          <p:cNvPr id="7" name="Copyright_GT">
            <a:extLst>
              <a:ext uri="{FF2B5EF4-FFF2-40B4-BE49-F238E27FC236}">
                <a16:creationId xmlns:a16="http://schemas.microsoft.com/office/drawing/2014/main" id="{B040B3F3-FE8F-8A70-E211-0A9FB8693739}"/>
              </a:ext>
            </a:extLst>
          </p:cNvPr>
          <p:cNvSpPr txBox="1">
            <a:spLocks noChangeArrowheads="1"/>
          </p:cNvSpPr>
          <p:nvPr userDrawn="1"/>
        </p:nvSpPr>
        <p:spPr bwMode="auto">
          <a:xfrm>
            <a:off x="4517065" y="4965192"/>
            <a:ext cx="3913703" cy="76944"/>
          </a:xfrm>
          <a:prstGeom prst="rect">
            <a:avLst/>
          </a:prstGeom>
          <a:noFill/>
          <a:ln w="9525">
            <a:noFill/>
            <a:miter lim="800000"/>
            <a:headEnd/>
            <a:tailEnd/>
          </a:ln>
          <a:effectLst/>
        </p:spPr>
        <p:txBody>
          <a:bodyPr wrap="square" lIns="0" tIns="0" rIns="0" bIns="0" anchor="ctr">
            <a:spAutoFit/>
          </a:bodyPr>
          <a:lstStyle/>
          <a:p>
            <a:pPr algn="r"/>
            <a:r>
              <a:rPr lang="en-US" sz="500">
                <a:solidFill>
                  <a:schemeClr val="bg1"/>
                </a:solidFill>
                <a:latin typeface="Arial" panose="020B0604020202020204" pitchFamily="34" charset="0"/>
                <a:cs typeface="Arial" panose="020B0604020202020204" pitchFamily="34" charset="0"/>
              </a:rPr>
              <a:t>© 2026 Grant Thornton Advisors LLC | All rights reserved | U.S. member firm of Grant Thornton International Ltd</a:t>
            </a:r>
          </a:p>
        </p:txBody>
      </p:sp>
    </p:spTree>
    <p:extLst>
      <p:ext uri="{BB962C8B-B14F-4D97-AF65-F5344CB8AC3E}">
        <p14:creationId xmlns:p14="http://schemas.microsoft.com/office/powerpoint/2010/main" val="387786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752067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1 column">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0ADEBDF-83E1-0B8D-59FC-2D441B8FACC6}"/>
              </a:ext>
            </a:extLst>
          </p:cNvPr>
          <p:cNvSpPr>
            <a:spLocks noGrp="1"/>
          </p:cNvSpPr>
          <p:nvPr>
            <p:ph type="title" hasCustomPrompt="1"/>
          </p:nvPr>
        </p:nvSpPr>
        <p:spPr/>
        <p:txBody>
          <a:bodyPr/>
          <a:lstStyle>
            <a:lvl1pPr>
              <a:defRPr b="1"/>
            </a:lvl1pPr>
          </a:lstStyle>
          <a:p>
            <a:r>
              <a:rPr lang="en-US"/>
              <a:t>Click to edit master title style</a:t>
            </a:r>
          </a:p>
        </p:txBody>
      </p:sp>
      <p:sp>
        <p:nvSpPr>
          <p:cNvPr id="4" name="Content Placeholder 2">
            <a:extLst>
              <a:ext uri="{FF2B5EF4-FFF2-40B4-BE49-F238E27FC236}">
                <a16:creationId xmlns:a16="http://schemas.microsoft.com/office/drawing/2014/main" id="{3367F306-FF8C-4C9E-8513-C417AB6D2521}"/>
              </a:ext>
            </a:extLst>
          </p:cNvPr>
          <p:cNvSpPr>
            <a:spLocks noGrp="1"/>
          </p:cNvSpPr>
          <p:nvPr>
            <p:ph sz="half" idx="11"/>
          </p:nvPr>
        </p:nvSpPr>
        <p:spPr>
          <a:xfrm>
            <a:off x="462630" y="1427398"/>
            <a:ext cx="8220456" cy="3209544"/>
          </a:xfrm>
          <a:prstGeom prst="rect">
            <a:avLst/>
          </a:prstGeom>
        </p:spPr>
        <p:txBody>
          <a:bodyPr>
            <a:noAutofit/>
          </a:bodyPr>
          <a:lstStyle>
            <a:lvl1pPr>
              <a:defRPr sz="900"/>
            </a:lvl1pPr>
            <a:lvl2pPr marL="109728" indent="-109728">
              <a:defRPr sz="900"/>
            </a:lvl2pPr>
            <a:lvl3pPr indent="-109728">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308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1 column 1 imag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ECC584-CE4C-44B5-6435-6A26BE4DFD2F}"/>
              </a:ext>
            </a:extLst>
          </p:cNvPr>
          <p:cNvSpPr>
            <a:spLocks noGrp="1"/>
          </p:cNvSpPr>
          <p:nvPr>
            <p:ph type="title" hasCustomPrompt="1"/>
          </p:nvPr>
        </p:nvSpPr>
        <p:spPr>
          <a:xfrm>
            <a:off x="464695" y="410683"/>
            <a:ext cx="4183505" cy="609600"/>
          </a:xfrm>
        </p:spPr>
        <p:txBody>
          <a:bodyPr/>
          <a:lstStyle/>
          <a:p>
            <a:r>
              <a:rPr lang="en-US"/>
              <a:t>Click to edit master </a:t>
            </a:r>
            <a:br>
              <a:rPr lang="en-US"/>
            </a:br>
            <a:r>
              <a:rPr lang="en-US"/>
              <a:t>title style</a:t>
            </a:r>
          </a:p>
        </p:txBody>
      </p:sp>
      <p:sp>
        <p:nvSpPr>
          <p:cNvPr id="19" name="Picture Placeholder 18">
            <a:extLst>
              <a:ext uri="{FF2B5EF4-FFF2-40B4-BE49-F238E27FC236}">
                <a16:creationId xmlns:a16="http://schemas.microsoft.com/office/drawing/2014/main" id="{8520C28C-7427-4338-9EB8-DD25D6A71259}"/>
              </a:ext>
            </a:extLst>
          </p:cNvPr>
          <p:cNvSpPr>
            <a:spLocks noGrp="1"/>
          </p:cNvSpPr>
          <p:nvPr>
            <p:ph type="pic" sz="quarter" idx="11"/>
          </p:nvPr>
        </p:nvSpPr>
        <p:spPr>
          <a:xfrm>
            <a:off x="4648200" y="0"/>
            <a:ext cx="4494558" cy="4629150"/>
          </a:xfrm>
          <a:custGeom>
            <a:avLst/>
            <a:gdLst>
              <a:gd name="connsiteX0" fmla="*/ 0 w 4494558"/>
              <a:gd name="connsiteY0" fmla="*/ 0 h 4629150"/>
              <a:gd name="connsiteX1" fmla="*/ 4494558 w 4494558"/>
              <a:gd name="connsiteY1" fmla="*/ 0 h 4629150"/>
              <a:gd name="connsiteX2" fmla="*/ 4494558 w 4494558"/>
              <a:gd name="connsiteY2" fmla="*/ 4629150 h 4629150"/>
              <a:gd name="connsiteX3" fmla="*/ 3370919 w 4494558"/>
              <a:gd name="connsiteY3" fmla="*/ 4629150 h 4629150"/>
              <a:gd name="connsiteX4" fmla="*/ 2308798 w 4494558"/>
              <a:gd name="connsiteY4" fmla="*/ 4629150 h 4629150"/>
              <a:gd name="connsiteX5" fmla="*/ 1185159 w 4494558"/>
              <a:gd name="connsiteY5" fmla="*/ 4629150 h 4629150"/>
              <a:gd name="connsiteX6" fmla="*/ 0 w 4494558"/>
              <a:gd name="connsiteY6" fmla="*/ 3443991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4558" h="4629150">
                <a:moveTo>
                  <a:pt x="0" y="0"/>
                </a:moveTo>
                <a:lnTo>
                  <a:pt x="4494558" y="0"/>
                </a:lnTo>
                <a:lnTo>
                  <a:pt x="4494558" y="4629150"/>
                </a:lnTo>
                <a:lnTo>
                  <a:pt x="3370919" y="4629150"/>
                </a:lnTo>
                <a:lnTo>
                  <a:pt x="2308798" y="4629150"/>
                </a:lnTo>
                <a:lnTo>
                  <a:pt x="1185159" y="4629150"/>
                </a:lnTo>
                <a:cubicBezTo>
                  <a:pt x="530614" y="4629150"/>
                  <a:pt x="0" y="4098537"/>
                  <a:pt x="0" y="3443991"/>
                </a:cubicBezTo>
                <a:close/>
              </a:path>
            </a:pathLst>
          </a:custGeom>
          <a:solidFill>
            <a:schemeClr val="tx2">
              <a:lumMod val="20000"/>
              <a:lumOff val="80000"/>
            </a:schemeClr>
          </a:solidFill>
        </p:spPr>
        <p:txBody>
          <a:bodyPr wrap="square" anchor="ctr">
            <a:noAutofit/>
          </a:bodyPr>
          <a:lstStyle>
            <a:lvl1pPr algn="ctr">
              <a:defRPr sz="1000">
                <a:latin typeface="Arial" panose="020B0604020202020204" pitchFamily="34" charset="0"/>
              </a:defRPr>
            </a:lvl1pPr>
          </a:lstStyle>
          <a:p>
            <a:endParaRPr lang="en-GB"/>
          </a:p>
        </p:txBody>
      </p:sp>
      <p:sp>
        <p:nvSpPr>
          <p:cNvPr id="5" name="Content Placeholder 2">
            <a:extLst>
              <a:ext uri="{FF2B5EF4-FFF2-40B4-BE49-F238E27FC236}">
                <a16:creationId xmlns:a16="http://schemas.microsoft.com/office/drawing/2014/main" id="{A5E91388-0004-4D21-AC59-7B20F8A486C1}"/>
              </a:ext>
            </a:extLst>
          </p:cNvPr>
          <p:cNvSpPr>
            <a:spLocks noGrp="1"/>
          </p:cNvSpPr>
          <p:nvPr>
            <p:ph sz="half" idx="10"/>
          </p:nvPr>
        </p:nvSpPr>
        <p:spPr>
          <a:xfrm>
            <a:off x="462631" y="1427398"/>
            <a:ext cx="4071269" cy="3209544"/>
          </a:xfrm>
          <a:prstGeom prst="rect">
            <a:avLst/>
          </a:prstGeom>
        </p:spPr>
        <p:txBody>
          <a:bodyPr>
            <a:noAutofit/>
          </a:bodyPr>
          <a:lstStyle>
            <a:lvl1pPr>
              <a:defRPr sz="900"/>
            </a:lvl1pPr>
            <a:lvl2pPr marL="109728" indent="-109728">
              <a:defRPr sz="900"/>
            </a:lvl2pPr>
            <a:lvl3pPr indent="-109728">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192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F081CA-A5A1-F556-3CE8-580D2D989856}"/>
              </a:ext>
            </a:extLst>
          </p:cNvPr>
          <p:cNvSpPr>
            <a:spLocks noGrp="1"/>
          </p:cNvSpPr>
          <p:nvPr>
            <p:ph type="title" hasCustomPrompt="1"/>
          </p:nvPr>
        </p:nvSpPr>
        <p:spPr/>
        <p:txBody>
          <a:bodyPr/>
          <a:lstStyle/>
          <a:p>
            <a:r>
              <a:rPr lang="en-US"/>
              <a:t>Click to edit master title style</a:t>
            </a:r>
          </a:p>
        </p:txBody>
      </p:sp>
      <p:sp>
        <p:nvSpPr>
          <p:cNvPr id="6" name="Content Placeholder 2">
            <a:extLst>
              <a:ext uri="{FF2B5EF4-FFF2-40B4-BE49-F238E27FC236}">
                <a16:creationId xmlns:a16="http://schemas.microsoft.com/office/drawing/2014/main" id="{E84422F0-FCA1-4A2E-AC8B-2E0FDC8C9C1D}"/>
              </a:ext>
            </a:extLst>
          </p:cNvPr>
          <p:cNvSpPr>
            <a:spLocks noGrp="1"/>
          </p:cNvSpPr>
          <p:nvPr>
            <p:ph sz="half" idx="10"/>
          </p:nvPr>
        </p:nvSpPr>
        <p:spPr>
          <a:xfrm>
            <a:off x="462631" y="1427396"/>
            <a:ext cx="2669064"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buAutoNum type="arabicPeriod"/>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4436E776-7DCE-4019-8CBA-7F1C8BEB7EE6}"/>
              </a:ext>
            </a:extLst>
          </p:cNvPr>
          <p:cNvSpPr>
            <a:spLocks noGrp="1"/>
          </p:cNvSpPr>
          <p:nvPr>
            <p:ph sz="half" idx="2"/>
          </p:nvPr>
        </p:nvSpPr>
        <p:spPr>
          <a:xfrm>
            <a:off x="3238500" y="1427396"/>
            <a:ext cx="2667000"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9A7BEF2-AE62-40DE-ABD7-01325F3ECE6E}"/>
              </a:ext>
            </a:extLst>
          </p:cNvPr>
          <p:cNvSpPr>
            <a:spLocks noGrp="1"/>
          </p:cNvSpPr>
          <p:nvPr>
            <p:ph sz="half" idx="11"/>
          </p:nvPr>
        </p:nvSpPr>
        <p:spPr>
          <a:xfrm>
            <a:off x="6019800" y="1427396"/>
            <a:ext cx="2667000"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2579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2 column 1 imag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B06BE9DE-E681-483A-90B1-11D8702740CC}"/>
              </a:ext>
            </a:extLst>
          </p:cNvPr>
          <p:cNvSpPr>
            <a:spLocks noGrp="1"/>
          </p:cNvSpPr>
          <p:nvPr>
            <p:ph type="pic" sz="quarter" idx="11"/>
          </p:nvPr>
        </p:nvSpPr>
        <p:spPr>
          <a:xfrm>
            <a:off x="6039398" y="0"/>
            <a:ext cx="3104602" cy="4629150"/>
          </a:xfrm>
          <a:custGeom>
            <a:avLst/>
            <a:gdLst>
              <a:gd name="connsiteX0" fmla="*/ 0 w 3104602"/>
              <a:gd name="connsiteY0" fmla="*/ 0 h 4629150"/>
              <a:gd name="connsiteX1" fmla="*/ 3104602 w 3104602"/>
              <a:gd name="connsiteY1" fmla="*/ 0 h 4629150"/>
              <a:gd name="connsiteX2" fmla="*/ 3104602 w 3104602"/>
              <a:gd name="connsiteY2" fmla="*/ 4629150 h 4629150"/>
              <a:gd name="connsiteX3" fmla="*/ 2308798 w 3104602"/>
              <a:gd name="connsiteY3" fmla="*/ 4629150 h 4629150"/>
              <a:gd name="connsiteX4" fmla="*/ 1185159 w 3104602"/>
              <a:gd name="connsiteY4" fmla="*/ 4629150 h 4629150"/>
              <a:gd name="connsiteX5" fmla="*/ 0 w 3104602"/>
              <a:gd name="connsiteY5" fmla="*/ 3443991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4602" h="4629150">
                <a:moveTo>
                  <a:pt x="0" y="0"/>
                </a:moveTo>
                <a:lnTo>
                  <a:pt x="3104602" y="0"/>
                </a:lnTo>
                <a:lnTo>
                  <a:pt x="3104602" y="4629150"/>
                </a:lnTo>
                <a:lnTo>
                  <a:pt x="2308798" y="4629150"/>
                </a:lnTo>
                <a:lnTo>
                  <a:pt x="1185159" y="4629150"/>
                </a:lnTo>
                <a:cubicBezTo>
                  <a:pt x="530614" y="4629150"/>
                  <a:pt x="0" y="4098537"/>
                  <a:pt x="0" y="3443991"/>
                </a:cubicBezTo>
                <a:close/>
              </a:path>
            </a:pathLst>
          </a:custGeom>
          <a:solidFill>
            <a:schemeClr val="tx2">
              <a:lumMod val="20000"/>
              <a:lumOff val="80000"/>
            </a:schemeClr>
          </a:solidFill>
        </p:spPr>
        <p:txBody>
          <a:bodyPr wrap="square" anchor="ctr">
            <a:noAutofit/>
          </a:bodyPr>
          <a:lstStyle>
            <a:lvl1pPr algn="ctr">
              <a:defRPr sz="1000">
                <a:latin typeface="Arial" panose="020B0604020202020204" pitchFamily="34" charset="0"/>
              </a:defRPr>
            </a:lvl1pPr>
          </a:lstStyle>
          <a:p>
            <a:endParaRPr lang="en-GB"/>
          </a:p>
        </p:txBody>
      </p:sp>
      <p:sp>
        <p:nvSpPr>
          <p:cNvPr id="4" name="Title 3">
            <a:extLst>
              <a:ext uri="{FF2B5EF4-FFF2-40B4-BE49-F238E27FC236}">
                <a16:creationId xmlns:a16="http://schemas.microsoft.com/office/drawing/2014/main" id="{E5F081CA-A5A1-F556-3CE8-580D2D989856}"/>
              </a:ext>
            </a:extLst>
          </p:cNvPr>
          <p:cNvSpPr>
            <a:spLocks noGrp="1"/>
          </p:cNvSpPr>
          <p:nvPr>
            <p:ph type="title" hasCustomPrompt="1"/>
          </p:nvPr>
        </p:nvSpPr>
        <p:spPr>
          <a:xfrm>
            <a:off x="464695" y="410683"/>
            <a:ext cx="5440805" cy="609600"/>
          </a:xfrm>
        </p:spPr>
        <p:txBody>
          <a:bodyPr/>
          <a:lstStyle/>
          <a:p>
            <a:r>
              <a:rPr lang="en-US"/>
              <a:t>Click to edit master title style</a:t>
            </a:r>
          </a:p>
        </p:txBody>
      </p:sp>
      <p:sp>
        <p:nvSpPr>
          <p:cNvPr id="6" name="Content Placeholder 2">
            <a:extLst>
              <a:ext uri="{FF2B5EF4-FFF2-40B4-BE49-F238E27FC236}">
                <a16:creationId xmlns:a16="http://schemas.microsoft.com/office/drawing/2014/main" id="{086421CA-8F2C-4F11-AAB4-F255DB6DCA80}"/>
              </a:ext>
            </a:extLst>
          </p:cNvPr>
          <p:cNvSpPr>
            <a:spLocks noGrp="1"/>
          </p:cNvSpPr>
          <p:nvPr>
            <p:ph sz="half" idx="10"/>
          </p:nvPr>
        </p:nvSpPr>
        <p:spPr>
          <a:xfrm>
            <a:off x="462631" y="1427396"/>
            <a:ext cx="2669064"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buAutoNum type="arabicPeriod"/>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3C82C191-B767-444D-8DF4-9E0C7AA24E2B}"/>
              </a:ext>
            </a:extLst>
          </p:cNvPr>
          <p:cNvSpPr>
            <a:spLocks noGrp="1"/>
          </p:cNvSpPr>
          <p:nvPr>
            <p:ph sz="half" idx="2"/>
          </p:nvPr>
        </p:nvSpPr>
        <p:spPr>
          <a:xfrm>
            <a:off x="3238500" y="1427396"/>
            <a:ext cx="2667000"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8916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4 column">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F2BB4D-322B-651E-B83B-7154CCFEDA98}"/>
              </a:ext>
            </a:extLst>
          </p:cNvPr>
          <p:cNvSpPr>
            <a:spLocks noGrp="1"/>
          </p:cNvSpPr>
          <p:nvPr>
            <p:ph type="title" hasCustomPrompt="1"/>
          </p:nvPr>
        </p:nvSpPr>
        <p:spPr/>
        <p:txBody>
          <a:bodyPr/>
          <a:lstStyle/>
          <a:p>
            <a:r>
              <a:rPr lang="en-US"/>
              <a:t>Click to edit master title style</a:t>
            </a:r>
          </a:p>
        </p:txBody>
      </p:sp>
      <p:sp>
        <p:nvSpPr>
          <p:cNvPr id="7" name="Content Placeholder 2">
            <a:extLst>
              <a:ext uri="{FF2B5EF4-FFF2-40B4-BE49-F238E27FC236}">
                <a16:creationId xmlns:a16="http://schemas.microsoft.com/office/drawing/2014/main" id="{1E52596D-3B47-428F-9563-5937AA8D7F9F}"/>
              </a:ext>
            </a:extLst>
          </p:cNvPr>
          <p:cNvSpPr>
            <a:spLocks noGrp="1"/>
          </p:cNvSpPr>
          <p:nvPr>
            <p:ph sz="half" idx="10"/>
          </p:nvPr>
        </p:nvSpPr>
        <p:spPr>
          <a:xfrm>
            <a:off x="462631" y="1427396"/>
            <a:ext cx="1965960"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109AEB9A-F20C-4C61-88E4-91BF210944AD}"/>
              </a:ext>
            </a:extLst>
          </p:cNvPr>
          <p:cNvSpPr>
            <a:spLocks noGrp="1"/>
          </p:cNvSpPr>
          <p:nvPr>
            <p:ph sz="half" idx="2"/>
          </p:nvPr>
        </p:nvSpPr>
        <p:spPr>
          <a:xfrm>
            <a:off x="2561317" y="1427396"/>
            <a:ext cx="1965960"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6E90573F-855A-4B5C-97DB-5CEF12344B18}"/>
              </a:ext>
            </a:extLst>
          </p:cNvPr>
          <p:cNvSpPr>
            <a:spLocks noGrp="1"/>
          </p:cNvSpPr>
          <p:nvPr>
            <p:ph sz="half" idx="11"/>
          </p:nvPr>
        </p:nvSpPr>
        <p:spPr>
          <a:xfrm>
            <a:off x="4652509" y="1427396"/>
            <a:ext cx="1938791"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defRPr sz="90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B9357635-748F-44B2-A734-8DEF2627188F}"/>
              </a:ext>
            </a:extLst>
          </p:cNvPr>
          <p:cNvSpPr>
            <a:spLocks noGrp="1"/>
          </p:cNvSpPr>
          <p:nvPr>
            <p:ph sz="half" idx="12"/>
          </p:nvPr>
        </p:nvSpPr>
        <p:spPr>
          <a:xfrm>
            <a:off x="6713720" y="1427396"/>
            <a:ext cx="1965960" cy="3209544"/>
          </a:xfrm>
          <a:prstGeom prst="rect">
            <a:avLst/>
          </a:prstGeom>
        </p:spPr>
        <p:txBody>
          <a:bodyPr wrap="square">
            <a:noAutofit/>
          </a:bodyPr>
          <a:lstStyle>
            <a:lvl1pPr>
              <a:defRPr sz="900"/>
            </a:lvl1pPr>
            <a:lvl2pPr>
              <a:defRPr sz="900"/>
            </a:lvl2pPr>
            <a:lvl3pPr>
              <a:defRPr sz="900"/>
            </a:lvl3pPr>
            <a:lvl4pPr>
              <a:defRPr sz="900"/>
            </a:lvl4pPr>
            <a:lvl5pPr>
              <a:defRPr sz="1350"/>
            </a:lvl5pPr>
            <a:lvl6pPr>
              <a:defRPr sz="1800"/>
            </a:lvl6pPr>
            <a:lvl7pPr>
              <a:defRPr sz="900" baseline="0"/>
            </a:lvl7pPr>
            <a:lvl8pPr>
              <a:defRPr sz="9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9002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4 call 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E95430-F8DB-5752-7551-280D780E180F}"/>
              </a:ext>
            </a:extLst>
          </p:cNvPr>
          <p:cNvSpPr>
            <a:spLocks noGrp="1"/>
          </p:cNvSpPr>
          <p:nvPr>
            <p:ph type="title" hasCustomPrompt="1"/>
          </p:nvPr>
        </p:nvSpPr>
        <p:spPr/>
        <p:txBody>
          <a:bodyPr/>
          <a:lstStyle/>
          <a:p>
            <a:r>
              <a:rPr lang="en-US"/>
              <a:t>Click to edit master title style</a:t>
            </a:r>
          </a:p>
        </p:txBody>
      </p:sp>
      <p:sp>
        <p:nvSpPr>
          <p:cNvPr id="7" name="Picture Placeholder 4">
            <a:extLst>
              <a:ext uri="{FF2B5EF4-FFF2-40B4-BE49-F238E27FC236}">
                <a16:creationId xmlns:a16="http://schemas.microsoft.com/office/drawing/2014/main" id="{E67B449D-A790-45C0-B51F-BA9CAD525716}"/>
              </a:ext>
            </a:extLst>
          </p:cNvPr>
          <p:cNvSpPr>
            <a:spLocks noGrp="1"/>
          </p:cNvSpPr>
          <p:nvPr>
            <p:ph type="pic" sz="quarter" idx="10" hasCustomPrompt="1"/>
          </p:nvPr>
        </p:nvSpPr>
        <p:spPr>
          <a:xfrm>
            <a:off x="475328" y="1734705"/>
            <a:ext cx="1894128" cy="1894128"/>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8" name="Picture Placeholder 4">
            <a:extLst>
              <a:ext uri="{FF2B5EF4-FFF2-40B4-BE49-F238E27FC236}">
                <a16:creationId xmlns:a16="http://schemas.microsoft.com/office/drawing/2014/main" id="{4CC4C97A-BB2F-4106-B806-64BFF8044949}"/>
              </a:ext>
            </a:extLst>
          </p:cNvPr>
          <p:cNvSpPr>
            <a:spLocks noGrp="1"/>
          </p:cNvSpPr>
          <p:nvPr>
            <p:ph type="pic" sz="quarter" idx="11" hasCustomPrompt="1"/>
          </p:nvPr>
        </p:nvSpPr>
        <p:spPr>
          <a:xfrm>
            <a:off x="2583128" y="1734705"/>
            <a:ext cx="1894128" cy="1894128"/>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9" name="Picture Placeholder 4">
            <a:extLst>
              <a:ext uri="{FF2B5EF4-FFF2-40B4-BE49-F238E27FC236}">
                <a16:creationId xmlns:a16="http://schemas.microsoft.com/office/drawing/2014/main" id="{419974C1-1639-4A55-BC91-B0DB843106F0}"/>
              </a:ext>
            </a:extLst>
          </p:cNvPr>
          <p:cNvSpPr>
            <a:spLocks noGrp="1"/>
          </p:cNvSpPr>
          <p:nvPr>
            <p:ph type="pic" sz="quarter" idx="12" hasCustomPrompt="1"/>
          </p:nvPr>
        </p:nvSpPr>
        <p:spPr>
          <a:xfrm>
            <a:off x="4690928" y="1734705"/>
            <a:ext cx="1894128" cy="1894128"/>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0" name="Picture Placeholder 4">
            <a:extLst>
              <a:ext uri="{FF2B5EF4-FFF2-40B4-BE49-F238E27FC236}">
                <a16:creationId xmlns:a16="http://schemas.microsoft.com/office/drawing/2014/main" id="{85C5D7D0-4558-4617-B889-89E83B77AE25}"/>
              </a:ext>
            </a:extLst>
          </p:cNvPr>
          <p:cNvSpPr>
            <a:spLocks noGrp="1"/>
          </p:cNvSpPr>
          <p:nvPr>
            <p:ph type="pic" sz="quarter" idx="13" hasCustomPrompt="1"/>
          </p:nvPr>
        </p:nvSpPr>
        <p:spPr>
          <a:xfrm>
            <a:off x="6798729" y="1734705"/>
            <a:ext cx="1894128" cy="1894128"/>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Tree>
    <p:extLst>
      <p:ext uri="{BB962C8B-B14F-4D97-AF65-F5344CB8AC3E}">
        <p14:creationId xmlns:p14="http://schemas.microsoft.com/office/powerpoint/2010/main" val="2714430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8 call 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CCA64-5D7D-77BB-E0E8-578B747E8095}"/>
              </a:ext>
            </a:extLst>
          </p:cNvPr>
          <p:cNvSpPr>
            <a:spLocks noGrp="1"/>
          </p:cNvSpPr>
          <p:nvPr>
            <p:ph type="title" hasCustomPrompt="1"/>
          </p:nvPr>
        </p:nvSpPr>
        <p:spPr/>
        <p:txBody>
          <a:bodyPr/>
          <a:lstStyle/>
          <a:p>
            <a:r>
              <a:rPr lang="en-US"/>
              <a:t>Click to edit master title style</a:t>
            </a:r>
          </a:p>
        </p:txBody>
      </p:sp>
      <p:sp>
        <p:nvSpPr>
          <p:cNvPr id="11" name="Picture Placeholder 4">
            <a:extLst>
              <a:ext uri="{FF2B5EF4-FFF2-40B4-BE49-F238E27FC236}">
                <a16:creationId xmlns:a16="http://schemas.microsoft.com/office/drawing/2014/main" id="{8FBC4F2F-F27D-4624-931B-02B55236B04A}"/>
              </a:ext>
            </a:extLst>
          </p:cNvPr>
          <p:cNvSpPr>
            <a:spLocks noGrp="1"/>
          </p:cNvSpPr>
          <p:nvPr>
            <p:ph type="pic" sz="quarter" idx="10" hasCustomPrompt="1"/>
          </p:nvPr>
        </p:nvSpPr>
        <p:spPr>
          <a:xfrm>
            <a:off x="659119" y="1131326"/>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2" name="Picture Placeholder 4">
            <a:extLst>
              <a:ext uri="{FF2B5EF4-FFF2-40B4-BE49-F238E27FC236}">
                <a16:creationId xmlns:a16="http://schemas.microsoft.com/office/drawing/2014/main" id="{8E00F634-25C2-476B-8357-A3235C224A91}"/>
              </a:ext>
            </a:extLst>
          </p:cNvPr>
          <p:cNvSpPr>
            <a:spLocks noGrp="1"/>
          </p:cNvSpPr>
          <p:nvPr>
            <p:ph type="pic" sz="quarter" idx="11" hasCustomPrompt="1"/>
          </p:nvPr>
        </p:nvSpPr>
        <p:spPr>
          <a:xfrm>
            <a:off x="2756504" y="1131326"/>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3" name="Picture Placeholder 4">
            <a:extLst>
              <a:ext uri="{FF2B5EF4-FFF2-40B4-BE49-F238E27FC236}">
                <a16:creationId xmlns:a16="http://schemas.microsoft.com/office/drawing/2014/main" id="{54601732-030A-4DCD-B984-FD866CD9D6CC}"/>
              </a:ext>
            </a:extLst>
          </p:cNvPr>
          <p:cNvSpPr>
            <a:spLocks noGrp="1"/>
          </p:cNvSpPr>
          <p:nvPr>
            <p:ph type="pic" sz="quarter" idx="12" hasCustomPrompt="1"/>
          </p:nvPr>
        </p:nvSpPr>
        <p:spPr>
          <a:xfrm>
            <a:off x="4848246" y="1131326"/>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4" name="Picture Placeholder 4">
            <a:extLst>
              <a:ext uri="{FF2B5EF4-FFF2-40B4-BE49-F238E27FC236}">
                <a16:creationId xmlns:a16="http://schemas.microsoft.com/office/drawing/2014/main" id="{7FD5675F-F391-48BC-B511-D69C96983867}"/>
              </a:ext>
            </a:extLst>
          </p:cNvPr>
          <p:cNvSpPr>
            <a:spLocks noGrp="1"/>
          </p:cNvSpPr>
          <p:nvPr>
            <p:ph type="pic" sz="quarter" idx="13" hasCustomPrompt="1"/>
          </p:nvPr>
        </p:nvSpPr>
        <p:spPr>
          <a:xfrm>
            <a:off x="6939988" y="1131326"/>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5" name="Picture Placeholder 4">
            <a:extLst>
              <a:ext uri="{FF2B5EF4-FFF2-40B4-BE49-F238E27FC236}">
                <a16:creationId xmlns:a16="http://schemas.microsoft.com/office/drawing/2014/main" id="{236A789A-E0DF-4504-8EEB-DD1CA7C6C106}"/>
              </a:ext>
            </a:extLst>
          </p:cNvPr>
          <p:cNvSpPr>
            <a:spLocks noGrp="1"/>
          </p:cNvSpPr>
          <p:nvPr>
            <p:ph type="pic" sz="quarter" idx="19" hasCustomPrompt="1"/>
          </p:nvPr>
        </p:nvSpPr>
        <p:spPr>
          <a:xfrm>
            <a:off x="659119" y="2906963"/>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6" name="Picture Placeholder 4">
            <a:extLst>
              <a:ext uri="{FF2B5EF4-FFF2-40B4-BE49-F238E27FC236}">
                <a16:creationId xmlns:a16="http://schemas.microsoft.com/office/drawing/2014/main" id="{4DE06927-15D0-4E29-ADEC-0E47295DCE54}"/>
              </a:ext>
            </a:extLst>
          </p:cNvPr>
          <p:cNvSpPr>
            <a:spLocks noGrp="1"/>
          </p:cNvSpPr>
          <p:nvPr>
            <p:ph type="pic" sz="quarter" idx="20" hasCustomPrompt="1"/>
          </p:nvPr>
        </p:nvSpPr>
        <p:spPr>
          <a:xfrm>
            <a:off x="2756504" y="2906963"/>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7" name="Picture Placeholder 4">
            <a:extLst>
              <a:ext uri="{FF2B5EF4-FFF2-40B4-BE49-F238E27FC236}">
                <a16:creationId xmlns:a16="http://schemas.microsoft.com/office/drawing/2014/main" id="{FCEBCADF-90BA-4E17-9C48-A458F3D6FA05}"/>
              </a:ext>
            </a:extLst>
          </p:cNvPr>
          <p:cNvSpPr>
            <a:spLocks noGrp="1"/>
          </p:cNvSpPr>
          <p:nvPr>
            <p:ph type="pic" sz="quarter" idx="21" hasCustomPrompt="1"/>
          </p:nvPr>
        </p:nvSpPr>
        <p:spPr>
          <a:xfrm>
            <a:off x="4848246" y="2906963"/>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
        <p:nvSpPr>
          <p:cNvPr id="18" name="Picture Placeholder 4">
            <a:extLst>
              <a:ext uri="{FF2B5EF4-FFF2-40B4-BE49-F238E27FC236}">
                <a16:creationId xmlns:a16="http://schemas.microsoft.com/office/drawing/2014/main" id="{803128DF-5756-4DB5-B9B8-D51FDA1CFD3E}"/>
              </a:ext>
            </a:extLst>
          </p:cNvPr>
          <p:cNvSpPr>
            <a:spLocks noGrp="1"/>
          </p:cNvSpPr>
          <p:nvPr>
            <p:ph type="pic" sz="quarter" idx="22" hasCustomPrompt="1"/>
          </p:nvPr>
        </p:nvSpPr>
        <p:spPr>
          <a:xfrm>
            <a:off x="6939988" y="2906963"/>
            <a:ext cx="1544792" cy="1544792"/>
          </a:xfrm>
          <a:prstGeom prst="ellipse">
            <a:avLst/>
          </a:prstGeom>
          <a:solidFill>
            <a:schemeClr val="bg2"/>
          </a:solidFill>
          <a:ln>
            <a:noFill/>
          </a:ln>
        </p:spPr>
        <p:txBody>
          <a:bodyPr anchor="ctr"/>
          <a:lstStyle>
            <a:lvl1pPr marL="0" indent="0" algn="ctr">
              <a:buNone/>
              <a:defRPr sz="900" baseline="0"/>
            </a:lvl1pPr>
          </a:lstStyle>
          <a:p>
            <a:r>
              <a:rPr lang="en-US" sz="1200"/>
              <a:t>insert picture here</a:t>
            </a:r>
            <a:endParaRPr lang="en-US"/>
          </a:p>
        </p:txBody>
      </p:sp>
    </p:spTree>
    <p:extLst>
      <p:ext uri="{BB962C8B-B14F-4D97-AF65-F5344CB8AC3E}">
        <p14:creationId xmlns:p14="http://schemas.microsoft.com/office/powerpoint/2010/main" val="2592603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o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7A4589-76F2-C5D1-1867-F4ECF5EA1706}"/>
              </a:ext>
            </a:extLst>
          </p:cNvPr>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119333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3408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580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purple tex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F8B3F00C-AEF0-7C7A-35B9-334A2998DF32}"/>
              </a:ext>
            </a:extLst>
          </p:cNvPr>
          <p:cNvSpPr>
            <a:spLocks noGrp="1"/>
          </p:cNvSpPr>
          <p:nvPr>
            <p:ph type="body" sz="quarter" idx="17" hasCustomPrompt="1"/>
          </p:nvPr>
        </p:nvSpPr>
        <p:spPr>
          <a:xfrm>
            <a:off x="465670" y="2938644"/>
            <a:ext cx="8220456" cy="843591"/>
          </a:xfrm>
          <a:prstGeom prst="rect">
            <a:avLst/>
          </a:prstGeom>
        </p:spPr>
        <p:txBody>
          <a:bodyPr lIns="0" anchor="t"/>
          <a:lstStyle>
            <a:lvl1pPr marL="0" indent="0">
              <a:spcAft>
                <a:spcPts val="0"/>
              </a:spcAft>
              <a:buNone/>
              <a:defRPr sz="18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r>
              <a:rPr lang="en-US" kern="0"/>
              <a:t>Subheading goes here</a:t>
            </a:r>
          </a:p>
        </p:txBody>
      </p:sp>
      <p:sp>
        <p:nvSpPr>
          <p:cNvPr id="4" name="Title Placeholder">
            <a:extLst>
              <a:ext uri="{FF2B5EF4-FFF2-40B4-BE49-F238E27FC236}">
                <a16:creationId xmlns:a16="http://schemas.microsoft.com/office/drawing/2014/main" id="{2F48077F-DA96-EDBB-45E8-251ACFF26D05}"/>
              </a:ext>
            </a:extLst>
          </p:cNvPr>
          <p:cNvSpPr>
            <a:spLocks noGrp="1" noChangeArrowheads="1"/>
          </p:cNvSpPr>
          <p:nvPr>
            <p:ph type="ctrTitle" sz="quarter"/>
          </p:nvPr>
        </p:nvSpPr>
        <p:spPr>
          <a:xfrm>
            <a:off x="465670" y="1473361"/>
            <a:ext cx="8221130" cy="1326989"/>
          </a:xfrm>
          <a:prstGeom prst="rect">
            <a:avLst/>
          </a:prstGeom>
        </p:spPr>
        <p:txBody>
          <a:bodyPr lIns="0" rIns="0" anchor="b"/>
          <a:lstStyle>
            <a:lvl1pPr algn="just">
              <a:defRPr sz="3600" b="1">
                <a:solidFill>
                  <a:schemeClr val="bg1"/>
                </a:solidFill>
                <a:latin typeface="GT Walsheim Bold" panose="02000503040000020003" pitchFamily="50" charset="0"/>
                <a:cs typeface="Arial" panose="020B0604020202020204" pitchFamily="34" charset="0"/>
              </a:defRPr>
            </a:lvl1pPr>
          </a:lstStyle>
          <a:p>
            <a:r>
              <a:rPr lang="en-US"/>
              <a:t>Click to edit Master title style</a:t>
            </a:r>
          </a:p>
        </p:txBody>
      </p:sp>
      <p:pic>
        <p:nvPicPr>
          <p:cNvPr id="10" name="Logo_White">
            <a:extLst>
              <a:ext uri="{FF2B5EF4-FFF2-40B4-BE49-F238E27FC236}">
                <a16:creationId xmlns:a16="http://schemas.microsoft.com/office/drawing/2014/main" id="{8DB0EAD0-7B30-E886-46B9-07A596BCBAB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64400" y="406549"/>
            <a:ext cx="1975680" cy="365760"/>
          </a:xfrm>
          <a:prstGeom prst="rect">
            <a:avLst/>
          </a:prstGeom>
        </p:spPr>
      </p:pic>
      <p:sp>
        <p:nvSpPr>
          <p:cNvPr id="3" name="Text Placeholder 8">
            <a:extLst>
              <a:ext uri="{FF2B5EF4-FFF2-40B4-BE49-F238E27FC236}">
                <a16:creationId xmlns:a16="http://schemas.microsoft.com/office/drawing/2014/main" id="{CC10CFF8-362C-3F02-3A94-3B85404F7933}"/>
              </a:ext>
            </a:extLst>
          </p:cNvPr>
          <p:cNvSpPr>
            <a:spLocks noGrp="1"/>
          </p:cNvSpPr>
          <p:nvPr>
            <p:ph type="body" sz="quarter" idx="16" hasCustomPrompt="1"/>
          </p:nvPr>
        </p:nvSpPr>
        <p:spPr>
          <a:xfrm>
            <a:off x="465670" y="4021677"/>
            <a:ext cx="8221130" cy="353615"/>
          </a:xfrm>
          <a:prstGeom prst="rect">
            <a:avLst/>
          </a:prstGeom>
        </p:spPr>
        <p:txBody>
          <a:bodyPr lIns="0" rIns="0" anchor="ctr"/>
          <a:lstStyle>
            <a:lvl1pPr marL="0" indent="0">
              <a:spcAft>
                <a:spcPts val="0"/>
              </a:spcAft>
              <a:buNone/>
              <a:defRPr sz="12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pPr lvl="0"/>
            <a:r>
              <a:rPr lang="en-US"/>
              <a:t>Date</a:t>
            </a:r>
          </a:p>
        </p:txBody>
      </p:sp>
    </p:spTree>
    <p:extLst>
      <p:ext uri="{BB962C8B-B14F-4D97-AF65-F5344CB8AC3E}">
        <p14:creationId xmlns:p14="http://schemas.microsoft.com/office/powerpoint/2010/main" val="3550831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purple keyline">
    <p:bg>
      <p:bgPr>
        <a:gradFill flip="none" rotWithShape="1">
          <a:gsLst>
            <a:gs pos="50000">
              <a:schemeClr val="accent1"/>
            </a:gs>
            <a:gs pos="97000">
              <a:schemeClr val="accent2"/>
            </a:gs>
          </a:gsLst>
          <a:lin ang="18900000" scaled="1"/>
          <a:tileRect/>
        </a:gradFill>
        <a:effectLst/>
      </p:bgPr>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F8B3F00C-AEF0-7C7A-35B9-334A2998DF32}"/>
              </a:ext>
            </a:extLst>
          </p:cNvPr>
          <p:cNvSpPr>
            <a:spLocks noGrp="1"/>
          </p:cNvSpPr>
          <p:nvPr>
            <p:ph type="body" sz="quarter" idx="17" hasCustomPrompt="1"/>
          </p:nvPr>
        </p:nvSpPr>
        <p:spPr>
          <a:xfrm>
            <a:off x="465670" y="2938644"/>
            <a:ext cx="8220456" cy="843591"/>
          </a:xfrm>
          <a:prstGeom prst="rect">
            <a:avLst/>
          </a:prstGeom>
        </p:spPr>
        <p:txBody>
          <a:bodyPr lIns="0" anchor="t"/>
          <a:lstStyle>
            <a:lvl1pPr marL="0" indent="0">
              <a:spcAft>
                <a:spcPts val="0"/>
              </a:spcAft>
              <a:buNone/>
              <a:defRPr sz="18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r>
              <a:rPr lang="en-US" kern="0"/>
              <a:t>Subheading goes here</a:t>
            </a:r>
          </a:p>
        </p:txBody>
      </p:sp>
      <p:pic>
        <p:nvPicPr>
          <p:cNvPr id="7" name="Graphic 6">
            <a:extLst>
              <a:ext uri="{FF2B5EF4-FFF2-40B4-BE49-F238E27FC236}">
                <a16:creationId xmlns:a16="http://schemas.microsoft.com/office/drawing/2014/main" id="{95D5E048-5989-4202-B42D-4E2C479C02E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26367" r="41501" b="13074"/>
          <a:stretch/>
        </p:blipFill>
        <p:spPr>
          <a:xfrm>
            <a:off x="4071330" y="-1"/>
            <a:ext cx="5072670" cy="5143501"/>
          </a:xfrm>
          <a:prstGeom prst="rect">
            <a:avLst/>
          </a:prstGeom>
        </p:spPr>
      </p:pic>
      <p:sp>
        <p:nvSpPr>
          <p:cNvPr id="4" name="Title Placeholder">
            <a:extLst>
              <a:ext uri="{FF2B5EF4-FFF2-40B4-BE49-F238E27FC236}">
                <a16:creationId xmlns:a16="http://schemas.microsoft.com/office/drawing/2014/main" id="{2F48077F-DA96-EDBB-45E8-251ACFF26D05}"/>
              </a:ext>
            </a:extLst>
          </p:cNvPr>
          <p:cNvSpPr>
            <a:spLocks noGrp="1" noChangeArrowheads="1"/>
          </p:cNvSpPr>
          <p:nvPr>
            <p:ph type="ctrTitle" sz="quarter"/>
          </p:nvPr>
        </p:nvSpPr>
        <p:spPr>
          <a:xfrm>
            <a:off x="465670" y="1473361"/>
            <a:ext cx="8221130" cy="1326989"/>
          </a:xfrm>
          <a:prstGeom prst="rect">
            <a:avLst/>
          </a:prstGeom>
        </p:spPr>
        <p:txBody>
          <a:bodyPr lIns="0" rIns="0" anchor="b"/>
          <a:lstStyle>
            <a:lvl1pPr algn="just">
              <a:defRPr sz="3600" b="1">
                <a:solidFill>
                  <a:schemeClr val="bg1"/>
                </a:solidFill>
                <a:latin typeface="GT Walsheim Bold" panose="02000503040000020003" pitchFamily="50" charset="0"/>
                <a:cs typeface="Arial" panose="020B0604020202020204" pitchFamily="34" charset="0"/>
              </a:defRPr>
            </a:lvl1pPr>
          </a:lstStyle>
          <a:p>
            <a:r>
              <a:rPr lang="en-US"/>
              <a:t>Click to edit Master title style</a:t>
            </a:r>
          </a:p>
        </p:txBody>
      </p:sp>
      <p:pic>
        <p:nvPicPr>
          <p:cNvPr id="10" name="Logo_White">
            <a:extLst>
              <a:ext uri="{FF2B5EF4-FFF2-40B4-BE49-F238E27FC236}">
                <a16:creationId xmlns:a16="http://schemas.microsoft.com/office/drawing/2014/main" id="{8DB0EAD0-7B30-E886-46B9-07A596BCBAB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64400" y="406549"/>
            <a:ext cx="1975680" cy="365760"/>
          </a:xfrm>
          <a:prstGeom prst="rect">
            <a:avLst/>
          </a:prstGeom>
        </p:spPr>
      </p:pic>
      <p:sp>
        <p:nvSpPr>
          <p:cNvPr id="3" name="Text Placeholder 8">
            <a:extLst>
              <a:ext uri="{FF2B5EF4-FFF2-40B4-BE49-F238E27FC236}">
                <a16:creationId xmlns:a16="http://schemas.microsoft.com/office/drawing/2014/main" id="{CC10CFF8-362C-3F02-3A94-3B85404F7933}"/>
              </a:ext>
            </a:extLst>
          </p:cNvPr>
          <p:cNvSpPr>
            <a:spLocks noGrp="1"/>
          </p:cNvSpPr>
          <p:nvPr>
            <p:ph type="body" sz="quarter" idx="16" hasCustomPrompt="1"/>
          </p:nvPr>
        </p:nvSpPr>
        <p:spPr>
          <a:xfrm>
            <a:off x="465670" y="4021677"/>
            <a:ext cx="8221130" cy="353615"/>
          </a:xfrm>
          <a:prstGeom prst="rect">
            <a:avLst/>
          </a:prstGeom>
        </p:spPr>
        <p:txBody>
          <a:bodyPr lIns="0" rIns="0" anchor="ctr"/>
          <a:lstStyle>
            <a:lvl1pPr marL="0" indent="0">
              <a:spcAft>
                <a:spcPts val="0"/>
              </a:spcAft>
              <a:buNone/>
              <a:defRPr sz="12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pPr lvl="0"/>
            <a:r>
              <a:rPr lang="en-US"/>
              <a:t>Date</a:t>
            </a:r>
          </a:p>
        </p:txBody>
      </p:sp>
    </p:spTree>
    <p:extLst>
      <p:ext uri="{BB962C8B-B14F-4D97-AF65-F5344CB8AC3E}">
        <p14:creationId xmlns:p14="http://schemas.microsoft.com/office/powerpoint/2010/main" val="755723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ver purple photo">
    <p:bg>
      <p:bgPr>
        <a:gradFill>
          <a:gsLst>
            <a:gs pos="62000">
              <a:srgbClr val="794EC2"/>
            </a:gs>
            <a:gs pos="37000">
              <a:schemeClr val="accent1"/>
            </a:gs>
            <a:gs pos="79000">
              <a:schemeClr val="accent2"/>
            </a:gs>
          </a:gsLst>
          <a:lin ang="18900000" scaled="1"/>
        </a:gradFill>
        <a:effectLst/>
      </p:bgPr>
    </p:bg>
    <p:spTree>
      <p:nvGrpSpPr>
        <p:cNvPr id="1" name=""/>
        <p:cNvGrpSpPr/>
        <p:nvPr/>
      </p:nvGrpSpPr>
      <p:grpSpPr>
        <a:xfrm>
          <a:off x="0" y="0"/>
          <a:ext cx="0" cy="0"/>
          <a:chOff x="0" y="0"/>
          <a:chExt cx="0" cy="0"/>
        </a:xfrm>
      </p:grpSpPr>
      <p:pic>
        <p:nvPicPr>
          <p:cNvPr id="11" name="Logo_White">
            <a:extLst>
              <a:ext uri="{FF2B5EF4-FFF2-40B4-BE49-F238E27FC236}">
                <a16:creationId xmlns:a16="http://schemas.microsoft.com/office/drawing/2014/main" id="{8C775930-432C-BC8A-34B4-CB32565AF82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0" y="406549"/>
            <a:ext cx="1975680" cy="365760"/>
          </a:xfrm>
          <a:prstGeom prst="rect">
            <a:avLst/>
          </a:prstGeom>
        </p:spPr>
      </p:pic>
      <p:sp>
        <p:nvSpPr>
          <p:cNvPr id="15" name="Picture Placeholder 14">
            <a:extLst>
              <a:ext uri="{FF2B5EF4-FFF2-40B4-BE49-F238E27FC236}">
                <a16:creationId xmlns:a16="http://schemas.microsoft.com/office/drawing/2014/main" id="{4E739B57-1137-4FA8-BAB9-C292A9D795DA}"/>
              </a:ext>
            </a:extLst>
          </p:cNvPr>
          <p:cNvSpPr>
            <a:spLocks noGrp="1"/>
          </p:cNvSpPr>
          <p:nvPr>
            <p:ph type="pic" sz="quarter" idx="18"/>
          </p:nvPr>
        </p:nvSpPr>
        <p:spPr bwMode="auto">
          <a:xfrm>
            <a:off x="5249626" y="0"/>
            <a:ext cx="3894374" cy="5143500"/>
          </a:xfrm>
          <a:custGeom>
            <a:avLst/>
            <a:gdLst>
              <a:gd name="connsiteX0" fmla="*/ 0 w 3894374"/>
              <a:gd name="connsiteY0" fmla="*/ 0 h 5143500"/>
              <a:gd name="connsiteX1" fmla="*/ 1120379 w 3894374"/>
              <a:gd name="connsiteY1" fmla="*/ 0 h 5143500"/>
              <a:gd name="connsiteX2" fmla="*/ 3361135 w 3894374"/>
              <a:gd name="connsiteY2" fmla="*/ 0 h 5143500"/>
              <a:gd name="connsiteX3" fmla="*/ 3894374 w 3894374"/>
              <a:gd name="connsiteY3" fmla="*/ 0 h 5143500"/>
              <a:gd name="connsiteX4" fmla="*/ 3894374 w 3894374"/>
              <a:gd name="connsiteY4" fmla="*/ 5143500 h 5143500"/>
              <a:gd name="connsiteX5" fmla="*/ 3361135 w 3894374"/>
              <a:gd name="connsiteY5" fmla="*/ 5143500 h 5143500"/>
              <a:gd name="connsiteX6" fmla="*/ 2302098 w 3894374"/>
              <a:gd name="connsiteY6" fmla="*/ 5143500 h 5143500"/>
              <a:gd name="connsiteX7" fmla="*/ 1181719 w 3894374"/>
              <a:gd name="connsiteY7" fmla="*/ 5143500 h 5143500"/>
              <a:gd name="connsiteX8" fmla="*/ 0 w 3894374"/>
              <a:gd name="connsiteY8" fmla="*/ 3961781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4374" h="5143500">
                <a:moveTo>
                  <a:pt x="0" y="0"/>
                </a:moveTo>
                <a:lnTo>
                  <a:pt x="1120379" y="0"/>
                </a:lnTo>
                <a:lnTo>
                  <a:pt x="3361135" y="0"/>
                </a:lnTo>
                <a:lnTo>
                  <a:pt x="3894374" y="0"/>
                </a:lnTo>
                <a:lnTo>
                  <a:pt x="3894374" y="5143500"/>
                </a:lnTo>
                <a:lnTo>
                  <a:pt x="3361135" y="5143500"/>
                </a:lnTo>
                <a:lnTo>
                  <a:pt x="2302098" y="5143500"/>
                </a:lnTo>
                <a:lnTo>
                  <a:pt x="1181719" y="5143500"/>
                </a:lnTo>
                <a:cubicBezTo>
                  <a:pt x="529073" y="5143500"/>
                  <a:pt x="0" y="4614427"/>
                  <a:pt x="0" y="3961781"/>
                </a:cubicBezTo>
                <a:close/>
              </a:path>
            </a:pathLst>
          </a:custGeom>
          <a:solidFill>
            <a:schemeClr val="bg2"/>
          </a:solidFill>
          <a:ln w="9525">
            <a:noFill/>
            <a:miter lim="800000"/>
            <a:headEnd/>
            <a:tailEnd/>
          </a:ln>
        </p:spPr>
        <p:txBody>
          <a:bodyPr wrap="square" anchor="ctr">
            <a:noAutofit/>
          </a:bodyPr>
          <a:lstStyle>
            <a:lvl1pPr algn="ctr">
              <a:defRPr sz="1000"/>
            </a:lvl1pPr>
          </a:lstStyle>
          <a:p>
            <a:pPr marL="0" marR="0" lvl="0" indent="0" algn="ctr" defTabSz="914400" rtl="0" eaLnBrk="1" fontAlgn="base" latinLnBrk="0" hangingPunct="1">
              <a:lnSpc>
                <a:spcPct val="10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12" name="Title Placeholder">
            <a:extLst>
              <a:ext uri="{FF2B5EF4-FFF2-40B4-BE49-F238E27FC236}">
                <a16:creationId xmlns:a16="http://schemas.microsoft.com/office/drawing/2014/main" id="{E0CF5708-2CC9-42F1-BFEE-5C50862C475E}"/>
              </a:ext>
            </a:extLst>
          </p:cNvPr>
          <p:cNvSpPr>
            <a:spLocks noGrp="1" noChangeArrowheads="1"/>
          </p:cNvSpPr>
          <p:nvPr>
            <p:ph type="ctrTitle" sz="quarter"/>
          </p:nvPr>
        </p:nvSpPr>
        <p:spPr>
          <a:xfrm>
            <a:off x="465670" y="1473361"/>
            <a:ext cx="4754030" cy="1326989"/>
          </a:xfrm>
          <a:prstGeom prst="rect">
            <a:avLst/>
          </a:prstGeom>
        </p:spPr>
        <p:txBody>
          <a:bodyPr lIns="0" anchor="b"/>
          <a:lstStyle>
            <a:lvl1pPr>
              <a:defRPr sz="3600" b="1">
                <a:solidFill>
                  <a:schemeClr val="bg1"/>
                </a:solidFill>
                <a:latin typeface="GT Walsheim Bold" panose="02000503040000020003" pitchFamily="50" charset="0"/>
                <a:cs typeface="Arial" panose="020B0604020202020204" pitchFamily="34" charset="0"/>
              </a:defRPr>
            </a:lvl1pPr>
          </a:lstStyle>
          <a:p>
            <a:r>
              <a:rPr lang="en-US"/>
              <a:t>Click to edit Master title style</a:t>
            </a:r>
          </a:p>
        </p:txBody>
      </p:sp>
      <p:sp>
        <p:nvSpPr>
          <p:cNvPr id="16" name="Text Placeholder 8">
            <a:extLst>
              <a:ext uri="{FF2B5EF4-FFF2-40B4-BE49-F238E27FC236}">
                <a16:creationId xmlns:a16="http://schemas.microsoft.com/office/drawing/2014/main" id="{1A613FB0-82E6-4B97-925B-18A3F4949060}"/>
              </a:ext>
            </a:extLst>
          </p:cNvPr>
          <p:cNvSpPr>
            <a:spLocks noGrp="1"/>
          </p:cNvSpPr>
          <p:nvPr>
            <p:ph type="body" sz="quarter" idx="15" hasCustomPrompt="1"/>
          </p:nvPr>
        </p:nvSpPr>
        <p:spPr>
          <a:xfrm>
            <a:off x="465670" y="2938644"/>
            <a:ext cx="4754030" cy="843591"/>
          </a:xfrm>
          <a:prstGeom prst="rect">
            <a:avLst/>
          </a:prstGeom>
        </p:spPr>
        <p:txBody>
          <a:bodyPr lIns="0" anchor="t"/>
          <a:lstStyle>
            <a:lvl1pPr marL="0" indent="0">
              <a:spcAft>
                <a:spcPts val="0"/>
              </a:spcAft>
              <a:buNone/>
              <a:defRPr sz="18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r>
              <a:rPr lang="en-US" kern="0"/>
              <a:t>Subheading goes here</a:t>
            </a:r>
          </a:p>
        </p:txBody>
      </p:sp>
      <p:sp>
        <p:nvSpPr>
          <p:cNvPr id="2" name="Text Placeholder 8">
            <a:extLst>
              <a:ext uri="{FF2B5EF4-FFF2-40B4-BE49-F238E27FC236}">
                <a16:creationId xmlns:a16="http://schemas.microsoft.com/office/drawing/2014/main" id="{71378980-6641-007F-6F85-1599B6E9917D}"/>
              </a:ext>
            </a:extLst>
          </p:cNvPr>
          <p:cNvSpPr>
            <a:spLocks noGrp="1"/>
          </p:cNvSpPr>
          <p:nvPr>
            <p:ph type="body" sz="quarter" idx="16" hasCustomPrompt="1"/>
          </p:nvPr>
        </p:nvSpPr>
        <p:spPr>
          <a:xfrm>
            <a:off x="465670" y="4021677"/>
            <a:ext cx="4754880" cy="353615"/>
          </a:xfrm>
          <a:prstGeom prst="rect">
            <a:avLst/>
          </a:prstGeom>
        </p:spPr>
        <p:txBody>
          <a:bodyPr lIns="0" rIns="0" anchor="ctr"/>
          <a:lstStyle>
            <a:lvl1pPr marL="0" indent="0">
              <a:spcAft>
                <a:spcPts val="0"/>
              </a:spcAft>
              <a:buNone/>
              <a:defRPr sz="1200" b="0">
                <a:solidFill>
                  <a:schemeClr val="bg1"/>
                </a:solidFill>
              </a:defRPr>
            </a:lvl1pPr>
            <a:lvl2pPr>
              <a:defRPr sz="1500" b="0">
                <a:solidFill>
                  <a:schemeClr val="bg1"/>
                </a:solidFill>
              </a:defRPr>
            </a:lvl2pPr>
            <a:lvl3pPr>
              <a:spcAft>
                <a:spcPts val="0"/>
              </a:spcAft>
              <a:defRPr sz="1050" b="0">
                <a:solidFill>
                  <a:schemeClr val="bg1"/>
                </a:solidFill>
              </a:defRPr>
            </a:lvl3pPr>
            <a:lvl4pPr>
              <a:defRPr>
                <a:solidFill>
                  <a:schemeClr val="bg1"/>
                </a:solidFill>
              </a:defRPr>
            </a:lvl4pPr>
            <a:lvl5pPr>
              <a:defRPr>
                <a:solidFill>
                  <a:schemeClr val="bg1"/>
                </a:solidFill>
              </a:defRPr>
            </a:lvl5pPr>
          </a:lstStyle>
          <a:p>
            <a:pPr lvl="0"/>
            <a:r>
              <a:rPr lang="en-US"/>
              <a:t>Date</a:t>
            </a:r>
          </a:p>
        </p:txBody>
      </p:sp>
    </p:spTree>
    <p:extLst>
      <p:ext uri="{BB962C8B-B14F-4D97-AF65-F5344CB8AC3E}">
        <p14:creationId xmlns:p14="http://schemas.microsoft.com/office/powerpoint/2010/main" val="3265617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ck cover LLC Copyright">
    <p:bg>
      <p:bgPr>
        <a:gradFill flip="none" rotWithShape="1">
          <a:gsLst>
            <a:gs pos="50000">
              <a:schemeClr val="accent1"/>
            </a:gs>
            <a:gs pos="95000">
              <a:schemeClr val="accent2"/>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0" y="4393825"/>
            <a:ext cx="1745600" cy="323165"/>
          </a:xfrm>
          <a:prstGeom prst="rect">
            <a:avLst/>
          </a:prstGeom>
        </p:spPr>
      </p:pic>
      <p:sp>
        <p:nvSpPr>
          <p:cNvPr id="4" name="TextBox 3">
            <a:extLst>
              <a:ext uri="{FF2B5EF4-FFF2-40B4-BE49-F238E27FC236}">
                <a16:creationId xmlns:a16="http://schemas.microsoft.com/office/drawing/2014/main" id="{B6F193F9-3141-51FA-9DED-8E63832266C8}"/>
              </a:ext>
            </a:extLst>
          </p:cNvPr>
          <p:cNvSpPr txBox="1"/>
          <p:nvPr userDrawn="1"/>
        </p:nvSpPr>
        <p:spPr>
          <a:xfrm>
            <a:off x="0" y="-733485"/>
            <a:ext cx="9144000" cy="584775"/>
          </a:xfrm>
          <a:prstGeom prst="rect">
            <a:avLst/>
          </a:prstGeom>
          <a:solidFill>
            <a:srgbClr val="FFFF00"/>
          </a:solidFill>
        </p:spPr>
        <p:txBody>
          <a:bodyPr wrap="square" lIns="137160" tIns="137160" rIns="137160" bIns="137160" rtlCol="0">
            <a:spAutoFit/>
          </a:bodyPr>
          <a:lstStyle/>
          <a:p>
            <a:pPr marL="0" indent="0" algn="l">
              <a:buFont typeface="Arial" panose="020B0604020202020204" pitchFamily="34" charset="0"/>
              <a:buNone/>
            </a:pPr>
            <a:r>
              <a:rPr lang="en-US" sz="1000" b="0" i="0">
                <a:solidFill>
                  <a:schemeClr val="tx1"/>
                </a:solidFill>
                <a:latin typeface="+mn-lt"/>
                <a:cs typeface="Arial" panose="020B0604020202020204" pitchFamily="34" charset="0"/>
              </a:rPr>
              <a:t>Use only for internal presentations</a:t>
            </a:r>
          </a:p>
          <a:p>
            <a:pPr marL="171450" indent="-171450" algn="l">
              <a:buFont typeface="Arial" panose="020B0604020202020204" pitchFamily="34" charset="0"/>
              <a:buChar char="•"/>
            </a:pPr>
            <a:r>
              <a:rPr lang="en-US" sz="1000" b="0" i="0">
                <a:solidFill>
                  <a:schemeClr val="tx1"/>
                </a:solidFill>
                <a:latin typeface="+mn-lt"/>
                <a:cs typeface="Arial" panose="020B0604020202020204" pitchFamily="34" charset="0"/>
              </a:rPr>
              <a:t>Grant Thornton Advisors LLC copyright</a:t>
            </a:r>
          </a:p>
        </p:txBody>
      </p:sp>
      <p:sp>
        <p:nvSpPr>
          <p:cNvPr id="2" name="TextBox 1">
            <a:extLst>
              <a:ext uri="{FF2B5EF4-FFF2-40B4-BE49-F238E27FC236}">
                <a16:creationId xmlns:a16="http://schemas.microsoft.com/office/drawing/2014/main" id="{35CC2D82-27F0-8667-9C77-B09068DAEC79}"/>
              </a:ext>
            </a:extLst>
          </p:cNvPr>
          <p:cNvSpPr txBox="1"/>
          <p:nvPr userDrawn="1"/>
        </p:nvSpPr>
        <p:spPr>
          <a:xfrm>
            <a:off x="2352501" y="4523255"/>
            <a:ext cx="6434051" cy="169277"/>
          </a:xfrm>
          <a:prstGeom prst="rect">
            <a:avLst/>
          </a:prstGeom>
          <a:noFill/>
        </p:spPr>
        <p:txBody>
          <a:bodyPr wrap="square" anchor="b">
            <a:spAutoFit/>
          </a:bodyPr>
          <a:lstStyle/>
          <a:p>
            <a:pPr marL="0" marR="0" algn="l">
              <a:spcBef>
                <a:spcPts val="0"/>
              </a:spcBef>
              <a:spcAft>
                <a:spcPts val="600"/>
              </a:spcAft>
            </a:pPr>
            <a:r>
              <a:rPr lang="en-US" sz="500" b="0" i="0" kern="1200">
                <a:solidFill>
                  <a:schemeClr val="bg1"/>
                </a:solidFill>
                <a:effectLst/>
                <a:latin typeface="+mn-lt"/>
                <a:ea typeface="Times New Roman" panose="02020603050405020304" pitchFamily="18" charset="0"/>
                <a:cs typeface="+mn-cs"/>
              </a:rPr>
              <a:t>© 2026 Grant Thornton Advisors LLC  |  All rights reserved  |  U.S. member firm of Grant Thornton International Ltd. </a:t>
            </a:r>
          </a:p>
        </p:txBody>
      </p:sp>
    </p:spTree>
    <p:extLst>
      <p:ext uri="{BB962C8B-B14F-4D97-AF65-F5344CB8AC3E}">
        <p14:creationId xmlns:p14="http://schemas.microsoft.com/office/powerpoint/2010/main" val="1632134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ck cover LLC Copyright Disclaimer 2024">
    <p:bg>
      <p:bgPr>
        <a:gradFill flip="none" rotWithShape="1">
          <a:gsLst>
            <a:gs pos="50000">
              <a:schemeClr val="accent1"/>
            </a:gs>
            <a:gs pos="95000">
              <a:schemeClr val="accent2"/>
            </a:gs>
          </a:gsLst>
          <a:lin ang="189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AA2688-341C-4D65-052D-7F9296E8F2EB}"/>
              </a:ext>
            </a:extLst>
          </p:cNvPr>
          <p:cNvSpPr txBox="1"/>
          <p:nvPr userDrawn="1"/>
        </p:nvSpPr>
        <p:spPr>
          <a:xfrm>
            <a:off x="0" y="-884207"/>
            <a:ext cx="9144000" cy="738664"/>
          </a:xfrm>
          <a:prstGeom prst="rect">
            <a:avLst/>
          </a:prstGeom>
          <a:solidFill>
            <a:srgbClr val="FFFF00"/>
          </a:solidFill>
        </p:spPr>
        <p:txBody>
          <a:bodyPr wrap="square" lIns="137160" tIns="137160" rIns="137160" bIns="137160" rtlCol="0">
            <a:spAutoFit/>
          </a:bodyPr>
          <a:lstStyle/>
          <a:p>
            <a:pPr marL="0" indent="0" algn="l">
              <a:buFont typeface="Arial" panose="020B0604020202020204" pitchFamily="34" charset="0"/>
              <a:buNone/>
            </a:pPr>
            <a:r>
              <a:rPr lang="en-US" sz="1000" b="0" i="0">
                <a:solidFill>
                  <a:schemeClr val="tx1"/>
                </a:solidFill>
                <a:latin typeface="+mn-lt"/>
                <a:cs typeface="Arial" panose="020B0604020202020204" pitchFamily="34" charset="0"/>
              </a:rPr>
              <a:t>Use for all external facing presentations:</a:t>
            </a:r>
          </a:p>
          <a:p>
            <a:pPr marL="171450" indent="-171450" algn="l">
              <a:buFont typeface="Arial" panose="020B0604020202020204" pitchFamily="34" charset="0"/>
              <a:buChar char="•"/>
            </a:pPr>
            <a:r>
              <a:rPr lang="en-US" sz="1000" b="0" i="0">
                <a:solidFill>
                  <a:schemeClr val="tx1"/>
                </a:solidFill>
                <a:latin typeface="+mn-lt"/>
                <a:cs typeface="Arial" panose="020B0604020202020204" pitchFamily="34" charset="0"/>
              </a:rPr>
              <a:t>Firm descriptor – alternative practice structure</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a:solidFill>
                  <a:schemeClr val="tx1"/>
                </a:solidFill>
                <a:latin typeface="+mn-lt"/>
                <a:cs typeface="Arial" panose="020B0604020202020204" pitchFamily="34" charset="0"/>
              </a:rPr>
              <a:t>Grant Thornton Advisors LLC copyright </a:t>
            </a:r>
          </a:p>
        </p:txBody>
      </p:sp>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0" y="4393825"/>
            <a:ext cx="1745600" cy="323165"/>
          </a:xfrm>
          <a:prstGeom prst="rect">
            <a:avLst/>
          </a:prstGeom>
        </p:spPr>
      </p:pic>
      <p:sp>
        <p:nvSpPr>
          <p:cNvPr id="4" name="TextBox 3">
            <a:extLst>
              <a:ext uri="{FF2B5EF4-FFF2-40B4-BE49-F238E27FC236}">
                <a16:creationId xmlns:a16="http://schemas.microsoft.com/office/drawing/2014/main" id="{19F2F2DE-AA59-11A0-8843-5F25D6DFC156}"/>
              </a:ext>
            </a:extLst>
          </p:cNvPr>
          <p:cNvSpPr txBox="1"/>
          <p:nvPr userDrawn="1"/>
        </p:nvSpPr>
        <p:spPr>
          <a:xfrm>
            <a:off x="2352501" y="3832694"/>
            <a:ext cx="6434051" cy="861774"/>
          </a:xfrm>
          <a:prstGeom prst="rect">
            <a:avLst/>
          </a:prstGeom>
          <a:noFill/>
        </p:spPr>
        <p:txBody>
          <a:bodyPr wrap="square" anchor="b">
            <a:spAutoFit/>
          </a:bodyPr>
          <a:lstStyle/>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 2026 Grant Thornton Advisors LLC  |  All rights reserved  |  U.S. member firm of Grant Thornton International Ltd. </a:t>
            </a:r>
          </a:p>
        </p:txBody>
      </p:sp>
    </p:spTree>
    <p:extLst>
      <p:ext uri="{BB962C8B-B14F-4D97-AF65-F5344CB8AC3E}">
        <p14:creationId xmlns:p14="http://schemas.microsoft.com/office/powerpoint/2010/main" val="4239421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Back cover LLC INDUS copyright disclaimer 2024">
    <p:bg>
      <p:bgPr>
        <a:gradFill flip="none" rotWithShape="1">
          <a:gsLst>
            <a:gs pos="50000">
              <a:schemeClr val="accent1"/>
            </a:gs>
            <a:gs pos="95000">
              <a:schemeClr val="accent2"/>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0" y="4393825"/>
            <a:ext cx="1745600" cy="323165"/>
          </a:xfrm>
          <a:prstGeom prst="rect">
            <a:avLst/>
          </a:prstGeom>
        </p:spPr>
      </p:pic>
      <p:sp>
        <p:nvSpPr>
          <p:cNvPr id="2" name="TextBox 1">
            <a:extLst>
              <a:ext uri="{FF2B5EF4-FFF2-40B4-BE49-F238E27FC236}">
                <a16:creationId xmlns:a16="http://schemas.microsoft.com/office/drawing/2014/main" id="{D6FA288A-BD42-DF40-D49D-71FF58499B21}"/>
              </a:ext>
            </a:extLst>
          </p:cNvPr>
          <p:cNvSpPr txBox="1"/>
          <p:nvPr userDrawn="1"/>
        </p:nvSpPr>
        <p:spPr>
          <a:xfrm>
            <a:off x="2352501" y="3601862"/>
            <a:ext cx="6434051" cy="1092607"/>
          </a:xfrm>
          <a:prstGeom prst="rect">
            <a:avLst/>
          </a:prstGeom>
          <a:noFill/>
        </p:spPr>
        <p:txBody>
          <a:bodyPr wrap="square" anchor="b">
            <a:spAutoFit/>
          </a:bodyPr>
          <a:lstStyle/>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About Grant Thornton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600"/>
              </a:spcAft>
            </a:pPr>
            <a:r>
              <a:rPr lang="en-US" sz="500" b="0" i="0" kern="1200">
                <a:solidFill>
                  <a:schemeClr val="bg1"/>
                </a:solidFill>
                <a:effectLst/>
                <a:latin typeface="+mn-lt"/>
                <a:ea typeface="Times New Roman" panose="02020603050405020304" pitchFamily="18" charset="0"/>
                <a:cs typeface="+mn-cs"/>
              </a:rPr>
              <a:t>© 2026 Grant Thornton Advisors LLC  |  All rights reserved  |  U.S. member firm of Grant Thornton International Ltd. </a:t>
            </a:r>
          </a:p>
        </p:txBody>
      </p:sp>
    </p:spTree>
    <p:extLst>
      <p:ext uri="{BB962C8B-B14F-4D97-AF65-F5344CB8AC3E}">
        <p14:creationId xmlns:p14="http://schemas.microsoft.com/office/powerpoint/2010/main" val="27032982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2.sv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576116"/>
      </p:ext>
    </p:extLst>
  </p:cSld>
  <p:clrMap bg1="lt1" tx1="dk1" bg2="lt2" tx2="dk2" accent1="accent1" accent2="accent2" accent3="accent3" accent4="accent4" accent5="accent5" accent6="accent6" hlink="hlink" folHlink="folHlink"/>
  <p:sldLayoutIdLst>
    <p:sldLayoutId id="2147483807" r:id="rId1"/>
    <p:sldLayoutId id="2147483808" r:id="rId2"/>
  </p:sldLayoutIdLst>
  <p:hf hdr="0" ftr="0" dt="0"/>
  <p:txStyles>
    <p:titleStyle>
      <a:lvl1pPr algn="l" rtl="0" eaLnBrk="1" fontAlgn="base" hangingPunct="1">
        <a:lnSpc>
          <a:spcPct val="85000"/>
        </a:lnSpc>
        <a:spcBef>
          <a:spcPct val="0"/>
        </a:spcBef>
        <a:spcAft>
          <a:spcPct val="0"/>
        </a:spcAft>
        <a:defRPr sz="2700" b="1" i="0">
          <a:solidFill>
            <a:srgbClr val="4F2D7F"/>
          </a:solidFill>
          <a:latin typeface="+mj-lt"/>
          <a:ea typeface="GT Walsheim Light" panose="02000503030000020003" pitchFamily="50"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p:titleStyle>
    <p:bodyStyle>
      <a:lvl1pPr marL="0" indent="0" algn="l" rtl="0" eaLnBrk="1" fontAlgn="base" hangingPunct="1">
        <a:spcBef>
          <a:spcPts val="0"/>
        </a:spcBef>
        <a:spcAft>
          <a:spcPts val="600"/>
        </a:spcAft>
        <a:buFont typeface="Arial" panose="020B0604020202020204" pitchFamily="34" charset="0"/>
        <a:buNone/>
        <a:defRPr sz="900" b="0" i="0">
          <a:solidFill>
            <a:sysClr val="windowText" lastClr="000000"/>
          </a:solidFill>
          <a:latin typeface="GT Walsheim Light" panose="02000503030000020003" pitchFamily="50" charset="0"/>
          <a:ea typeface="GT Walsheim Light" panose="02000503030000020003" pitchFamily="50" charset="0"/>
          <a:cs typeface="Arial" panose="020B0604020202020204" pitchFamily="34" charset="0"/>
        </a:defRPr>
      </a:lvl1pPr>
      <a:lvl2pPr marL="119063" indent="-119063"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2pPr>
      <a:lvl3pPr marL="228600" indent="-119063"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3pPr>
      <a:lvl4pPr marL="0" indent="0" algn="l" rtl="0" eaLnBrk="1" fontAlgn="base" hangingPunct="1">
        <a:spcBef>
          <a:spcPts val="600"/>
        </a:spcBef>
        <a:spcAft>
          <a:spcPts val="300"/>
        </a:spcAft>
        <a:buFont typeface="Arial"/>
        <a:buNone/>
        <a:defRPr sz="900" b="1" i="0">
          <a:solidFill>
            <a:schemeClr val="accent3"/>
          </a:solidFill>
          <a:latin typeface="GT Walsheim Bold" panose="02000503040000020003" pitchFamily="50" charset="0"/>
          <a:ea typeface="GT Walsheim Bold" panose="02000503040000020003" pitchFamily="50" charset="0"/>
          <a:cs typeface="Arial" panose="020B0604020202020204" pitchFamily="34" charset="0"/>
        </a:defRPr>
      </a:lvl4pPr>
      <a:lvl5pPr marL="0" indent="0" algn="l" rtl="0" eaLnBrk="1" fontAlgn="base" hangingPunct="1">
        <a:spcBef>
          <a:spcPts val="600"/>
        </a:spcBef>
        <a:spcAft>
          <a:spcPts val="300"/>
        </a:spcAft>
        <a:buFont typeface="Arial"/>
        <a:buNone/>
        <a:defRPr sz="1350" b="0" i="0">
          <a:solidFill>
            <a:schemeClr val="accent1"/>
          </a:solidFill>
          <a:latin typeface="GT Walsheim Medium" panose="02000603040000020003" pitchFamily="50" charset="0"/>
          <a:ea typeface="GT Walsheim Medium" panose="02000603040000020003" pitchFamily="50" charset="0"/>
          <a:cs typeface="Arial" panose="020B0604020202020204" pitchFamily="34" charset="0"/>
        </a:defRPr>
      </a:lvl5pPr>
      <a:lvl6pPr marL="0" indent="0" algn="l" rtl="0" eaLnBrk="1" fontAlgn="base" hangingPunct="1">
        <a:spcBef>
          <a:spcPts val="600"/>
        </a:spcBef>
        <a:spcAft>
          <a:spcPts val="300"/>
        </a:spcAft>
        <a:buNone/>
        <a:defRPr sz="1800" b="0">
          <a:solidFill>
            <a:schemeClr val="accent1"/>
          </a:solidFill>
          <a:latin typeface="+mn-lt"/>
        </a:defRPr>
      </a:lvl6pPr>
      <a:lvl7pPr marL="119063" indent="-119063" algn="l" rtl="0" eaLnBrk="1" fontAlgn="base" hangingPunct="1">
        <a:spcBef>
          <a:spcPts val="0"/>
        </a:spcBef>
        <a:spcAft>
          <a:spcPts val="300"/>
        </a:spcAft>
        <a:buFont typeface="+mj-lt"/>
        <a:buAutoNum type="arabicPeriod"/>
        <a:defRPr sz="900">
          <a:solidFill>
            <a:schemeClr val="tx1"/>
          </a:solidFill>
          <a:latin typeface="+mn-lt"/>
        </a:defRPr>
      </a:lvl7pPr>
      <a:lvl8pPr marL="228600" indent="-119063" algn="l" rtl="0" eaLnBrk="1" fontAlgn="base" hangingPunct="1">
        <a:spcBef>
          <a:spcPct val="20000"/>
        </a:spcBef>
        <a:spcAft>
          <a:spcPct val="0"/>
        </a:spcAft>
        <a:buFont typeface="+mj-lt"/>
        <a:buAutoNum type="alphaLcPeriod"/>
        <a:defRPr sz="900">
          <a:solidFill>
            <a:schemeClr val="tx1"/>
          </a:solidFill>
          <a:latin typeface="+mn-lt"/>
        </a:defRPr>
      </a:lvl8pPr>
      <a:lvl9pPr marL="3886200" indent="-228600" algn="l" rtl="0" eaLnBrk="1" fontAlgn="base" hangingPunct="1">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16">
          <p15:clr>
            <a:srgbClr val="F26B43"/>
          </p15:clr>
        </p15:guide>
        <p15:guide id="2" pos="288">
          <p15:clr>
            <a:srgbClr val="F26B43"/>
          </p15:clr>
        </p15:guide>
        <p15:guide id="3" pos="5472">
          <p15:clr>
            <a:srgbClr val="F26B43"/>
          </p15:clr>
        </p15:guide>
        <p15:guide id="4" orient="horz" pos="252">
          <p15:clr>
            <a:srgbClr val="F26B43"/>
          </p15:clr>
        </p15:guide>
        <p15:guide id="5" pos="648">
          <p15:clr>
            <a:srgbClr val="F26B43"/>
          </p15:clr>
        </p15:guide>
        <p15:guide id="6" pos="720">
          <p15:clr>
            <a:srgbClr val="F26B43"/>
          </p15:clr>
        </p15:guide>
        <p15:guide id="7" pos="1080">
          <p15:clr>
            <a:srgbClr val="F26B43"/>
          </p15:clr>
        </p15:guide>
        <p15:guide id="8" pos="2928">
          <p15:clr>
            <a:srgbClr val="F26B43"/>
          </p15:clr>
        </p15:guide>
        <p15:guide id="9" pos="1152">
          <p15:clr>
            <a:srgbClr val="F26B43"/>
          </p15:clr>
        </p15:guide>
        <p15:guide id="10" pos="1536">
          <p15:clr>
            <a:srgbClr val="F26B43"/>
          </p15:clr>
        </p15:guide>
        <p15:guide id="11" pos="1608">
          <p15:clr>
            <a:srgbClr val="F26B43"/>
          </p15:clr>
        </p15:guide>
        <p15:guide id="12" pos="1968">
          <p15:clr>
            <a:srgbClr val="F26B43"/>
          </p15:clr>
        </p15:guide>
        <p15:guide id="13" pos="2040">
          <p15:clr>
            <a:srgbClr val="F26B43"/>
          </p15:clr>
        </p15:guide>
        <p15:guide id="14" pos="2400">
          <p15:clr>
            <a:srgbClr val="F26B43"/>
          </p15:clr>
        </p15:guide>
        <p15:guide id="15" pos="2472">
          <p15:clr>
            <a:srgbClr val="F26B43"/>
          </p15:clr>
        </p15:guide>
        <p15:guide id="16" pos="2856">
          <p15:clr>
            <a:srgbClr val="F26B43"/>
          </p15:clr>
        </p15:guide>
        <p15:guide id="17" pos="3288">
          <p15:clr>
            <a:srgbClr val="F26B43"/>
          </p15:clr>
        </p15:guide>
        <p15:guide id="18" pos="3360">
          <p15:clr>
            <a:srgbClr val="F26B43"/>
          </p15:clr>
        </p15:guide>
        <p15:guide id="19" pos="3720">
          <p15:clr>
            <a:srgbClr val="F26B43"/>
          </p15:clr>
        </p15:guide>
        <p15:guide id="20" pos="3792">
          <p15:clr>
            <a:srgbClr val="F26B43"/>
          </p15:clr>
        </p15:guide>
        <p15:guide id="21" pos="4152">
          <p15:clr>
            <a:srgbClr val="F26B43"/>
          </p15:clr>
        </p15:guide>
        <p15:guide id="22" pos="4224">
          <p15:clr>
            <a:srgbClr val="F26B43"/>
          </p15:clr>
        </p15:guide>
        <p15:guide id="23" pos="4608">
          <p15:clr>
            <a:srgbClr val="F26B43"/>
          </p15:clr>
        </p15:guide>
        <p15:guide id="24" pos="4680">
          <p15:clr>
            <a:srgbClr val="F26B43"/>
          </p15:clr>
        </p15:guide>
        <p15:guide id="25" pos="5040">
          <p15:clr>
            <a:srgbClr val="F26B43"/>
          </p15:clr>
        </p15:guide>
        <p15:guide id="26" pos="5112">
          <p15:clr>
            <a:srgbClr val="F26B43"/>
          </p15:clr>
        </p15:guide>
        <p15:guide id="27" orient="horz" pos="636">
          <p15:clr>
            <a:srgbClr val="F26B43"/>
          </p15:clr>
        </p15:guide>
        <p15:guide id="28" orient="horz" pos="1020">
          <p15:clr>
            <a:srgbClr val="F26B43"/>
          </p15:clr>
        </p15:guide>
        <p15:guide id="29" orient="horz" pos="1380">
          <p15:clr>
            <a:srgbClr val="F26B43"/>
          </p15:clr>
        </p15:guide>
        <p15:guide id="30" orient="horz" pos="1764">
          <p15:clr>
            <a:srgbClr val="F26B43"/>
          </p15:clr>
        </p15:guide>
        <p15:guide id="31" orient="horz" pos="2148">
          <p15:clr>
            <a:srgbClr val="F26B43"/>
          </p15:clr>
        </p15:guide>
        <p15:guide id="32" orient="horz" pos="25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2723306"/>
      </p:ext>
    </p:extLst>
  </p:cSld>
  <p:clrMap bg1="lt1" tx1="dk1" bg2="lt2" tx2="dk2" accent1="accent1" accent2="accent2" accent3="accent3" accent4="accent4" accent5="accent5" accent6="accent6" hlink="hlink" folHlink="folHlink"/>
  <p:sldLayoutIdLst>
    <p:sldLayoutId id="2147483824" r:id="rId1"/>
    <p:sldLayoutId id="2147483826" r:id="rId2"/>
  </p:sldLayoutIdLst>
  <p:hf hdr="0" ftr="0" dt="0"/>
  <p:txStyles>
    <p:titleStyle>
      <a:lvl1pPr algn="l" rtl="0" eaLnBrk="1" fontAlgn="base" hangingPunct="1">
        <a:lnSpc>
          <a:spcPct val="85000"/>
        </a:lnSpc>
        <a:spcBef>
          <a:spcPct val="0"/>
        </a:spcBef>
        <a:spcAft>
          <a:spcPct val="0"/>
        </a:spcAft>
        <a:defRPr sz="2700" b="1" i="0">
          <a:solidFill>
            <a:schemeClr val="bg1"/>
          </a:solidFill>
          <a:latin typeface="+mj-lt"/>
          <a:ea typeface="GT Walsheim Light" panose="02000503030000020003" pitchFamily="50"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p:titleStyle>
    <p:bodyStyle>
      <a:lvl1pPr marL="0" indent="0" algn="l" rtl="0" eaLnBrk="1" fontAlgn="base" hangingPunct="1">
        <a:spcBef>
          <a:spcPts val="0"/>
        </a:spcBef>
        <a:spcAft>
          <a:spcPts val="600"/>
        </a:spcAft>
        <a:buFont typeface="Arial" panose="020B0604020202020204" pitchFamily="34" charset="0"/>
        <a:buNone/>
        <a:defRPr sz="900" b="0" i="0">
          <a:solidFill>
            <a:schemeClr val="bg1"/>
          </a:solidFill>
          <a:latin typeface="GT Walsheim Light" panose="02000503030000020003" pitchFamily="50" charset="0"/>
          <a:ea typeface="GT Walsheim Light" panose="02000503030000020003" pitchFamily="50" charset="0"/>
          <a:cs typeface="Arial" panose="020B0604020202020204" pitchFamily="34" charset="0"/>
        </a:defRPr>
      </a:lvl1pPr>
      <a:lvl2pPr marL="119063" indent="-119063" algn="l" rtl="0" eaLnBrk="1" fontAlgn="base" hangingPunct="1">
        <a:spcBef>
          <a:spcPts val="0"/>
        </a:spcBef>
        <a:spcAft>
          <a:spcPts val="300"/>
        </a:spcAft>
        <a:buFont typeface="Arial" panose="020B0604020202020204" pitchFamily="34" charset="0"/>
        <a:buChar char="•"/>
        <a:defRPr sz="900" b="0" i="0">
          <a:solidFill>
            <a:schemeClr val="bg1"/>
          </a:solidFill>
          <a:latin typeface="GT Walsheim Light" panose="02000503030000020003" pitchFamily="50" charset="0"/>
          <a:ea typeface="GT Walsheim Light" panose="02000503030000020003" pitchFamily="50" charset="0"/>
          <a:cs typeface="Arial" panose="020B0604020202020204" pitchFamily="34" charset="0"/>
        </a:defRPr>
      </a:lvl2pPr>
      <a:lvl3pPr marL="228600" indent="-119063" algn="l" rtl="0" eaLnBrk="1" fontAlgn="base" hangingPunct="1">
        <a:spcBef>
          <a:spcPts val="0"/>
        </a:spcBef>
        <a:spcAft>
          <a:spcPts val="300"/>
        </a:spcAft>
        <a:buFont typeface="Arial" panose="020B0604020202020204" pitchFamily="34" charset="0"/>
        <a:buChar char="•"/>
        <a:defRPr sz="900" b="0" i="0">
          <a:solidFill>
            <a:schemeClr val="bg1"/>
          </a:solidFill>
          <a:latin typeface="GT Walsheim Light" panose="02000503030000020003" pitchFamily="50" charset="0"/>
          <a:ea typeface="GT Walsheim Light" panose="02000503030000020003" pitchFamily="50" charset="0"/>
          <a:cs typeface="Arial" panose="020B0604020202020204" pitchFamily="34" charset="0"/>
        </a:defRPr>
      </a:lvl3pPr>
      <a:lvl4pPr marL="0" indent="0" algn="l" rtl="0" eaLnBrk="1" fontAlgn="base" hangingPunct="1">
        <a:spcBef>
          <a:spcPts val="600"/>
        </a:spcBef>
        <a:spcAft>
          <a:spcPts val="300"/>
        </a:spcAft>
        <a:buFont typeface="Arial"/>
        <a:buNone/>
        <a:defRPr sz="900" b="1" i="0">
          <a:solidFill>
            <a:schemeClr val="bg1"/>
          </a:solidFill>
          <a:latin typeface="GT Walsheim Bold" panose="02000503040000020003" pitchFamily="50" charset="0"/>
          <a:ea typeface="GT Walsheim Bold" panose="02000503040000020003" pitchFamily="50" charset="0"/>
          <a:cs typeface="Arial" panose="020B0604020202020204" pitchFamily="34" charset="0"/>
        </a:defRPr>
      </a:lvl4pPr>
      <a:lvl5pPr marL="0" indent="0" algn="l" rtl="0" eaLnBrk="1" fontAlgn="base" hangingPunct="1">
        <a:spcBef>
          <a:spcPts val="600"/>
        </a:spcBef>
        <a:spcAft>
          <a:spcPts val="300"/>
        </a:spcAft>
        <a:buFont typeface="Arial"/>
        <a:buNone/>
        <a:defRPr sz="1350" b="0" i="0">
          <a:solidFill>
            <a:schemeClr val="bg1"/>
          </a:solidFill>
          <a:latin typeface="GT Walsheim Medium" panose="02000603040000020003" pitchFamily="50" charset="0"/>
          <a:ea typeface="GT Walsheim Medium" panose="02000603040000020003" pitchFamily="50" charset="0"/>
          <a:cs typeface="Arial" panose="020B0604020202020204" pitchFamily="34" charset="0"/>
        </a:defRPr>
      </a:lvl5pPr>
      <a:lvl6pPr marL="0" indent="0" algn="l" rtl="0" eaLnBrk="1" fontAlgn="base" hangingPunct="1">
        <a:spcBef>
          <a:spcPts val="600"/>
        </a:spcBef>
        <a:spcAft>
          <a:spcPts val="300"/>
        </a:spcAft>
        <a:buNone/>
        <a:defRPr sz="1800" b="0">
          <a:solidFill>
            <a:schemeClr val="accent1"/>
          </a:solidFill>
          <a:latin typeface="+mn-lt"/>
        </a:defRPr>
      </a:lvl6pPr>
      <a:lvl7pPr marL="119063" indent="-119063" algn="l" rtl="0" eaLnBrk="1" fontAlgn="base" hangingPunct="1">
        <a:spcBef>
          <a:spcPts val="0"/>
        </a:spcBef>
        <a:spcAft>
          <a:spcPts val="300"/>
        </a:spcAft>
        <a:buFont typeface="+mj-lt"/>
        <a:buAutoNum type="arabicPeriod"/>
        <a:defRPr sz="900">
          <a:solidFill>
            <a:schemeClr val="tx1"/>
          </a:solidFill>
          <a:latin typeface="+mn-lt"/>
        </a:defRPr>
      </a:lvl7pPr>
      <a:lvl8pPr marL="228600" indent="-119063" algn="l" rtl="0" eaLnBrk="1" fontAlgn="base" hangingPunct="1">
        <a:spcBef>
          <a:spcPct val="20000"/>
        </a:spcBef>
        <a:spcAft>
          <a:spcPct val="0"/>
        </a:spcAft>
        <a:buFont typeface="+mj-lt"/>
        <a:buAutoNum type="alphaLcPeriod"/>
        <a:defRPr sz="900">
          <a:solidFill>
            <a:schemeClr val="tx1"/>
          </a:solidFill>
          <a:latin typeface="+mn-lt"/>
        </a:defRPr>
      </a:lvl8pPr>
      <a:lvl9pPr marL="3886200" indent="-228600" algn="l" rtl="0" eaLnBrk="1" fontAlgn="base" hangingPunct="1">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16">
          <p15:clr>
            <a:srgbClr val="F26B43"/>
          </p15:clr>
        </p15:guide>
        <p15:guide id="2" pos="288">
          <p15:clr>
            <a:srgbClr val="F26B43"/>
          </p15:clr>
        </p15:guide>
        <p15:guide id="3" pos="5472">
          <p15:clr>
            <a:srgbClr val="F26B43"/>
          </p15:clr>
        </p15:guide>
        <p15:guide id="4" orient="horz" pos="252">
          <p15:clr>
            <a:srgbClr val="F26B43"/>
          </p15:clr>
        </p15:guide>
        <p15:guide id="5" pos="648">
          <p15:clr>
            <a:srgbClr val="F26B43"/>
          </p15:clr>
        </p15:guide>
        <p15:guide id="6" pos="720">
          <p15:clr>
            <a:srgbClr val="F26B43"/>
          </p15:clr>
        </p15:guide>
        <p15:guide id="7" pos="1080">
          <p15:clr>
            <a:srgbClr val="F26B43"/>
          </p15:clr>
        </p15:guide>
        <p15:guide id="8" pos="2928">
          <p15:clr>
            <a:srgbClr val="F26B43"/>
          </p15:clr>
        </p15:guide>
        <p15:guide id="9" pos="1152">
          <p15:clr>
            <a:srgbClr val="F26B43"/>
          </p15:clr>
        </p15:guide>
        <p15:guide id="10" pos="1536">
          <p15:clr>
            <a:srgbClr val="F26B43"/>
          </p15:clr>
        </p15:guide>
        <p15:guide id="11" pos="1608">
          <p15:clr>
            <a:srgbClr val="F26B43"/>
          </p15:clr>
        </p15:guide>
        <p15:guide id="12" pos="1968">
          <p15:clr>
            <a:srgbClr val="F26B43"/>
          </p15:clr>
        </p15:guide>
        <p15:guide id="13" pos="2040">
          <p15:clr>
            <a:srgbClr val="F26B43"/>
          </p15:clr>
        </p15:guide>
        <p15:guide id="14" pos="2400">
          <p15:clr>
            <a:srgbClr val="F26B43"/>
          </p15:clr>
        </p15:guide>
        <p15:guide id="15" pos="2472">
          <p15:clr>
            <a:srgbClr val="F26B43"/>
          </p15:clr>
        </p15:guide>
        <p15:guide id="16" pos="2856">
          <p15:clr>
            <a:srgbClr val="F26B43"/>
          </p15:clr>
        </p15:guide>
        <p15:guide id="17" pos="3288">
          <p15:clr>
            <a:srgbClr val="F26B43"/>
          </p15:clr>
        </p15:guide>
        <p15:guide id="18" pos="3360">
          <p15:clr>
            <a:srgbClr val="F26B43"/>
          </p15:clr>
        </p15:guide>
        <p15:guide id="19" pos="3720">
          <p15:clr>
            <a:srgbClr val="F26B43"/>
          </p15:clr>
        </p15:guide>
        <p15:guide id="20" pos="3792">
          <p15:clr>
            <a:srgbClr val="F26B43"/>
          </p15:clr>
        </p15:guide>
        <p15:guide id="21" pos="4152">
          <p15:clr>
            <a:srgbClr val="F26B43"/>
          </p15:clr>
        </p15:guide>
        <p15:guide id="22" pos="4224">
          <p15:clr>
            <a:srgbClr val="F26B43"/>
          </p15:clr>
        </p15:guide>
        <p15:guide id="23" pos="4608">
          <p15:clr>
            <a:srgbClr val="F26B43"/>
          </p15:clr>
        </p15:guide>
        <p15:guide id="24" pos="4680">
          <p15:clr>
            <a:srgbClr val="F26B43"/>
          </p15:clr>
        </p15:guide>
        <p15:guide id="25" pos="5040">
          <p15:clr>
            <a:srgbClr val="F26B43"/>
          </p15:clr>
        </p15:guide>
        <p15:guide id="26" pos="5112">
          <p15:clr>
            <a:srgbClr val="F26B43"/>
          </p15:clr>
        </p15:guide>
        <p15:guide id="27" orient="horz" pos="636">
          <p15:clr>
            <a:srgbClr val="F26B43"/>
          </p15:clr>
        </p15:guide>
        <p15:guide id="28" orient="horz" pos="1020">
          <p15:clr>
            <a:srgbClr val="F26B43"/>
          </p15:clr>
        </p15:guide>
        <p15:guide id="29" orient="horz" pos="1404">
          <p15:clr>
            <a:srgbClr val="F26B43"/>
          </p15:clr>
        </p15:guide>
        <p15:guide id="30" orient="horz" pos="1764">
          <p15:clr>
            <a:srgbClr val="F26B43"/>
          </p15:clr>
        </p15:guide>
        <p15:guide id="31" orient="horz" pos="2148">
          <p15:clr>
            <a:srgbClr val="F26B43"/>
          </p15:clr>
        </p15:guide>
        <p15:guide id="32" orient="horz" pos="25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itle Placeholder">
            <a:extLst>
              <a:ext uri="{FF2B5EF4-FFF2-40B4-BE49-F238E27FC236}">
                <a16:creationId xmlns:a16="http://schemas.microsoft.com/office/drawing/2014/main" id="{7157005C-5360-80B6-ADC8-B59739A5DB2A}"/>
              </a:ext>
            </a:extLst>
          </p:cNvPr>
          <p:cNvSpPr>
            <a:spLocks noGrp="1" noChangeArrowheads="1"/>
          </p:cNvSpPr>
          <p:nvPr>
            <p:ph type="title"/>
          </p:nvPr>
        </p:nvSpPr>
        <p:spPr bwMode="auto">
          <a:xfrm>
            <a:off x="464695" y="410683"/>
            <a:ext cx="8222105" cy="609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pic>
        <p:nvPicPr>
          <p:cNvPr id="2" name="Graphic 1">
            <a:extLst>
              <a:ext uri="{FF2B5EF4-FFF2-40B4-BE49-F238E27FC236}">
                <a16:creationId xmlns:a16="http://schemas.microsoft.com/office/drawing/2014/main" id="{C990EB7D-DA2B-2D76-9F8A-2D391DDD6890}"/>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55167" y="4799833"/>
            <a:ext cx="1284193" cy="237744"/>
          </a:xfrm>
          <a:prstGeom prst="rect">
            <a:avLst/>
          </a:prstGeom>
        </p:spPr>
      </p:pic>
      <p:sp>
        <p:nvSpPr>
          <p:cNvPr id="3" name="Slide Number Placeholder 3">
            <a:extLst>
              <a:ext uri="{FF2B5EF4-FFF2-40B4-BE49-F238E27FC236}">
                <a16:creationId xmlns:a16="http://schemas.microsoft.com/office/drawing/2014/main" id="{2549335C-C717-BFEB-28AC-A873A8F7D0C8}"/>
              </a:ext>
            </a:extLst>
          </p:cNvPr>
          <p:cNvSpPr txBox="1">
            <a:spLocks/>
          </p:cNvSpPr>
          <p:nvPr userDrawn="1"/>
        </p:nvSpPr>
        <p:spPr>
          <a:xfrm>
            <a:off x="8430768" y="4837176"/>
            <a:ext cx="365760" cy="201168"/>
          </a:xfrm>
          <a:prstGeom prst="rect">
            <a:avLst/>
          </a:prstGeom>
        </p:spPr>
        <p:txBody>
          <a:bodyPr anchor="b" anchorCtr="0"/>
          <a:lstStyle>
            <a:defPPr>
              <a:defRPr lang="en-US"/>
            </a:defPPr>
            <a:lvl1pPr algn="r" rtl="0" fontAlgn="base">
              <a:spcBef>
                <a:spcPct val="0"/>
              </a:spcBef>
              <a:spcAft>
                <a:spcPct val="0"/>
              </a:spcAft>
              <a:defRPr sz="700" kern="1200">
                <a:solidFill>
                  <a:schemeClr val="tx1"/>
                </a:solidFill>
                <a:latin typeface="GT Walsheim Light" panose="02000503030000020003" pitchFamily="50"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fld id="{0E0C512C-2A69-4D15-9349-877CDA6B8ABD}" type="slidenum">
              <a:rPr lang="en-GB" b="0" smtClean="0">
                <a:solidFill>
                  <a:schemeClr val="tx1"/>
                </a:solidFill>
                <a:latin typeface="+mn-lt"/>
              </a:rPr>
              <a:pPr/>
              <a:t>‹#›</a:t>
            </a:fld>
            <a:endParaRPr lang="en-GB" b="0">
              <a:solidFill>
                <a:schemeClr val="tx1"/>
              </a:solidFill>
              <a:latin typeface="+mn-lt"/>
            </a:endParaRPr>
          </a:p>
        </p:txBody>
      </p:sp>
      <p:sp>
        <p:nvSpPr>
          <p:cNvPr id="4" name="Copyright_GT">
            <a:extLst>
              <a:ext uri="{FF2B5EF4-FFF2-40B4-BE49-F238E27FC236}">
                <a16:creationId xmlns:a16="http://schemas.microsoft.com/office/drawing/2014/main" id="{1684EA90-BB94-D873-0BC0-1F308435C09C}"/>
              </a:ext>
            </a:extLst>
          </p:cNvPr>
          <p:cNvSpPr txBox="1">
            <a:spLocks noChangeArrowheads="1"/>
          </p:cNvSpPr>
          <p:nvPr userDrawn="1"/>
        </p:nvSpPr>
        <p:spPr bwMode="auto">
          <a:xfrm>
            <a:off x="4517065" y="4926720"/>
            <a:ext cx="3913703" cy="153888"/>
          </a:xfrm>
          <a:prstGeom prst="rect">
            <a:avLst/>
          </a:prstGeom>
          <a:noFill/>
          <a:ln w="9525">
            <a:noFill/>
            <a:miter lim="800000"/>
            <a:headEnd/>
            <a:tailEnd/>
          </a:ln>
          <a:effectLst/>
        </p:spPr>
        <p:txBody>
          <a:bodyPr wrap="square" lIns="0" tIns="0" rIns="0" bIns="0" anchor="ctr">
            <a:spAutoFit/>
          </a:bodyPr>
          <a:lstStyle/>
          <a:p>
            <a:pPr algn="r"/>
            <a:r>
              <a:rPr lang="en-US" sz="500">
                <a:solidFill>
                  <a:srgbClr val="000000"/>
                </a:solidFill>
                <a:latin typeface="Arial" panose="020B0604020202020204" pitchFamily="34" charset="0"/>
                <a:cs typeface="Arial" panose="020B0604020202020204" pitchFamily="34" charset="0"/>
              </a:rPr>
              <a:t>© 2026 Grant Thornton Advisors LLC | All rights reserved | U.S. member firm of Grant Thornton International Ltd</a:t>
            </a:r>
          </a:p>
          <a:p>
            <a:pPr algn="r"/>
            <a:endParaRPr lang="en-US" sz="5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5659862"/>
      </p:ext>
    </p:extLst>
  </p:cSld>
  <p:clrMap bg1="lt1" tx1="dk1" bg2="lt2" tx2="dk2" accent1="accent1" accent2="accent2" accent3="accent3" accent4="accent4" accent5="accent5" accent6="accent6" hlink="hlink" folHlink="folHlink"/>
  <p:sldLayoutIdLst>
    <p:sldLayoutId id="2147483805" r:id="rId1"/>
    <p:sldLayoutId id="2147483793" r:id="rId2"/>
    <p:sldLayoutId id="2147483801" r:id="rId3"/>
    <p:sldLayoutId id="2147483795" r:id="rId4"/>
    <p:sldLayoutId id="2147483802" r:id="rId5"/>
    <p:sldLayoutId id="2147483796" r:id="rId6"/>
    <p:sldLayoutId id="2147483797" r:id="rId7"/>
    <p:sldLayoutId id="2147483798" r:id="rId8"/>
    <p:sldLayoutId id="2147483799" r:id="rId9"/>
    <p:sldLayoutId id="2147483800" r:id="rId10"/>
    <p:sldLayoutId id="2147483837" r:id="rId11"/>
  </p:sldLayoutIdLst>
  <p:hf hdr="0" ftr="0" dt="0"/>
  <p:txStyles>
    <p:titleStyle>
      <a:lvl1pPr algn="l" rtl="0" eaLnBrk="1" fontAlgn="base" hangingPunct="1">
        <a:lnSpc>
          <a:spcPct val="85000"/>
        </a:lnSpc>
        <a:spcBef>
          <a:spcPct val="0"/>
        </a:spcBef>
        <a:spcAft>
          <a:spcPct val="0"/>
        </a:spcAft>
        <a:defRPr sz="2700" b="1" i="0">
          <a:solidFill>
            <a:srgbClr val="4F2D7F"/>
          </a:solidFill>
          <a:latin typeface="+mj-lt"/>
          <a:ea typeface="Arial" panose="020B0604020202020204" pitchFamily="34"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p:titleStyle>
    <p:bodyStyle>
      <a:lvl1pPr marL="0" indent="0" algn="l" rtl="0" eaLnBrk="1" fontAlgn="base" hangingPunct="1">
        <a:spcBef>
          <a:spcPts val="0"/>
        </a:spcBef>
        <a:spcAft>
          <a:spcPts val="600"/>
        </a:spcAft>
        <a:buFont typeface="Arial" panose="020B0604020202020204" pitchFamily="34" charset="0"/>
        <a:buNone/>
        <a:defRPr sz="900" b="0" i="0">
          <a:solidFill>
            <a:sysClr val="windowText" lastClr="000000"/>
          </a:solidFill>
          <a:latin typeface="GT Walsheim Light" panose="02000503030000020003" pitchFamily="50" charset="0"/>
          <a:ea typeface="GT Walsheim Light" panose="02000503030000020003" pitchFamily="50" charset="0"/>
          <a:cs typeface="Arial" panose="020B0604020202020204" pitchFamily="34" charset="0"/>
        </a:defRPr>
      </a:lvl1pPr>
      <a:lvl2pPr marL="119063" indent="-119063"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2pPr>
      <a:lvl3pPr marL="228600" indent="-119063"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3pPr>
      <a:lvl4pPr marL="0" indent="0" algn="l" rtl="0" eaLnBrk="1" fontAlgn="base" hangingPunct="1">
        <a:spcBef>
          <a:spcPts val="600"/>
        </a:spcBef>
        <a:spcAft>
          <a:spcPts val="300"/>
        </a:spcAft>
        <a:buFont typeface="Arial"/>
        <a:buNone/>
        <a:defRPr sz="900" b="1" i="0">
          <a:solidFill>
            <a:schemeClr val="accent3"/>
          </a:solidFill>
          <a:latin typeface="GT Walsheim Bold" panose="02000503040000020003" pitchFamily="50" charset="0"/>
          <a:ea typeface="GT Walsheim Bold" panose="02000503040000020003" pitchFamily="50" charset="0"/>
          <a:cs typeface="Arial" panose="020B0604020202020204" pitchFamily="34" charset="0"/>
        </a:defRPr>
      </a:lvl4pPr>
      <a:lvl5pPr marL="0" indent="0" algn="l" rtl="0" eaLnBrk="1" fontAlgn="base" hangingPunct="1">
        <a:spcBef>
          <a:spcPts val="600"/>
        </a:spcBef>
        <a:spcAft>
          <a:spcPts val="300"/>
        </a:spcAft>
        <a:buFont typeface="Arial"/>
        <a:buNone/>
        <a:defRPr sz="1350" b="0" i="0">
          <a:solidFill>
            <a:schemeClr val="accent1"/>
          </a:solidFill>
          <a:latin typeface="GT Walsheim Medium" panose="02000603040000020003" pitchFamily="50" charset="0"/>
          <a:ea typeface="GT Walsheim Medium" panose="02000603040000020003" pitchFamily="50" charset="0"/>
          <a:cs typeface="Arial" panose="020B0604020202020204" pitchFamily="34" charset="0"/>
        </a:defRPr>
      </a:lvl5pPr>
      <a:lvl6pPr marL="0" indent="0" algn="l" rtl="0" eaLnBrk="1" fontAlgn="base" hangingPunct="1">
        <a:spcBef>
          <a:spcPts val="600"/>
        </a:spcBef>
        <a:spcAft>
          <a:spcPts val="300"/>
        </a:spcAft>
        <a:buNone/>
        <a:defRPr sz="1800" b="0">
          <a:solidFill>
            <a:schemeClr val="accent1"/>
          </a:solidFill>
          <a:latin typeface="+mn-lt"/>
        </a:defRPr>
      </a:lvl6pPr>
      <a:lvl7pPr marL="119063" indent="-119063" algn="l" rtl="0" eaLnBrk="1" fontAlgn="base" hangingPunct="1">
        <a:spcBef>
          <a:spcPts val="0"/>
        </a:spcBef>
        <a:spcAft>
          <a:spcPts val="300"/>
        </a:spcAft>
        <a:buFont typeface="+mj-lt"/>
        <a:buAutoNum type="arabicPeriod"/>
        <a:defRPr sz="900">
          <a:solidFill>
            <a:schemeClr val="tx1"/>
          </a:solidFill>
          <a:latin typeface="+mn-lt"/>
        </a:defRPr>
      </a:lvl7pPr>
      <a:lvl8pPr marL="228600" indent="-119063" algn="l" rtl="0" eaLnBrk="1" fontAlgn="base" hangingPunct="1">
        <a:spcBef>
          <a:spcPct val="20000"/>
        </a:spcBef>
        <a:spcAft>
          <a:spcPct val="0"/>
        </a:spcAft>
        <a:buFont typeface="+mj-lt"/>
        <a:buAutoNum type="alphaLcPeriod"/>
        <a:defRPr sz="900">
          <a:solidFill>
            <a:schemeClr val="tx1"/>
          </a:solidFill>
          <a:latin typeface="+mn-lt"/>
        </a:defRPr>
      </a:lvl8pPr>
      <a:lvl9pPr marL="3886200" indent="-228600" algn="l" rtl="0" eaLnBrk="1" fontAlgn="base" hangingPunct="1">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16">
          <p15:clr>
            <a:srgbClr val="F26B43"/>
          </p15:clr>
        </p15:guide>
        <p15:guide id="2" pos="288">
          <p15:clr>
            <a:srgbClr val="F26B43"/>
          </p15:clr>
        </p15:guide>
        <p15:guide id="3" pos="5472">
          <p15:clr>
            <a:srgbClr val="F26B43"/>
          </p15:clr>
        </p15:guide>
        <p15:guide id="4" orient="horz" pos="252">
          <p15:clr>
            <a:srgbClr val="F26B43"/>
          </p15:clr>
        </p15:guide>
        <p15:guide id="5" pos="648">
          <p15:clr>
            <a:srgbClr val="F26B43"/>
          </p15:clr>
        </p15:guide>
        <p15:guide id="6" pos="720">
          <p15:clr>
            <a:srgbClr val="F26B43"/>
          </p15:clr>
        </p15:guide>
        <p15:guide id="7" pos="1080">
          <p15:clr>
            <a:srgbClr val="F26B43"/>
          </p15:clr>
        </p15:guide>
        <p15:guide id="8" pos="2928">
          <p15:clr>
            <a:srgbClr val="F26B43"/>
          </p15:clr>
        </p15:guide>
        <p15:guide id="9" pos="1152">
          <p15:clr>
            <a:srgbClr val="F26B43"/>
          </p15:clr>
        </p15:guide>
        <p15:guide id="10" pos="1536">
          <p15:clr>
            <a:srgbClr val="F26B43"/>
          </p15:clr>
        </p15:guide>
        <p15:guide id="11" pos="1608">
          <p15:clr>
            <a:srgbClr val="F26B43"/>
          </p15:clr>
        </p15:guide>
        <p15:guide id="12" pos="1968">
          <p15:clr>
            <a:srgbClr val="F26B43"/>
          </p15:clr>
        </p15:guide>
        <p15:guide id="13" pos="2040">
          <p15:clr>
            <a:srgbClr val="F26B43"/>
          </p15:clr>
        </p15:guide>
        <p15:guide id="14" pos="2400">
          <p15:clr>
            <a:srgbClr val="F26B43"/>
          </p15:clr>
        </p15:guide>
        <p15:guide id="15" pos="2472">
          <p15:clr>
            <a:srgbClr val="F26B43"/>
          </p15:clr>
        </p15:guide>
        <p15:guide id="16" pos="2856">
          <p15:clr>
            <a:srgbClr val="F26B43"/>
          </p15:clr>
        </p15:guide>
        <p15:guide id="17" pos="3288">
          <p15:clr>
            <a:srgbClr val="F26B43"/>
          </p15:clr>
        </p15:guide>
        <p15:guide id="18" pos="3360">
          <p15:clr>
            <a:srgbClr val="F26B43"/>
          </p15:clr>
        </p15:guide>
        <p15:guide id="19" pos="3720">
          <p15:clr>
            <a:srgbClr val="F26B43"/>
          </p15:clr>
        </p15:guide>
        <p15:guide id="20" pos="3792">
          <p15:clr>
            <a:srgbClr val="F26B43"/>
          </p15:clr>
        </p15:guide>
        <p15:guide id="21" pos="4152">
          <p15:clr>
            <a:srgbClr val="F26B43"/>
          </p15:clr>
        </p15:guide>
        <p15:guide id="22" pos="4224">
          <p15:clr>
            <a:srgbClr val="F26B43"/>
          </p15:clr>
        </p15:guide>
        <p15:guide id="23" pos="4608">
          <p15:clr>
            <a:srgbClr val="F26B43"/>
          </p15:clr>
        </p15:guide>
        <p15:guide id="24" pos="4680">
          <p15:clr>
            <a:srgbClr val="F26B43"/>
          </p15:clr>
        </p15:guide>
        <p15:guide id="25" pos="5040">
          <p15:clr>
            <a:srgbClr val="F26B43"/>
          </p15:clr>
        </p15:guide>
        <p15:guide id="26" pos="5112">
          <p15:clr>
            <a:srgbClr val="F26B43"/>
          </p15:clr>
        </p15:guide>
        <p15:guide id="27" orient="horz" pos="636">
          <p15:clr>
            <a:srgbClr val="F26B43"/>
          </p15:clr>
        </p15:guide>
        <p15:guide id="28" orient="horz" pos="1020">
          <p15:clr>
            <a:srgbClr val="F26B43"/>
          </p15:clr>
        </p15:guide>
        <p15:guide id="29" orient="horz" pos="1380">
          <p15:clr>
            <a:srgbClr val="F26B43"/>
          </p15:clr>
        </p15:guide>
        <p15:guide id="30" orient="horz" pos="1764">
          <p15:clr>
            <a:srgbClr val="F26B43"/>
          </p15:clr>
        </p15:guide>
        <p15:guide id="31" orient="horz" pos="2148">
          <p15:clr>
            <a:srgbClr val="F26B43"/>
          </p15:clr>
        </p15:guide>
        <p15:guide id="32" orient="horz" pos="25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459143"/>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Lst>
  <p:hf hdr="0" ftr="0" dt="0"/>
  <p:txStyles>
    <p:titleStyle>
      <a:lvl1pPr algn="l" rtl="0" eaLnBrk="1" fontAlgn="base" hangingPunct="1">
        <a:lnSpc>
          <a:spcPct val="85000"/>
        </a:lnSpc>
        <a:spcBef>
          <a:spcPct val="0"/>
        </a:spcBef>
        <a:spcAft>
          <a:spcPct val="0"/>
        </a:spcAft>
        <a:defRPr sz="2700" b="1" i="0">
          <a:solidFill>
            <a:srgbClr val="4F2D7F"/>
          </a:solidFill>
          <a:latin typeface="+mj-lt"/>
          <a:ea typeface="GT Walsheim Light" panose="02000503030000020003" pitchFamily="50"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p:titleStyle>
    <p:bodyStyle>
      <a:lvl1pPr marL="0" indent="0" algn="l" rtl="0" eaLnBrk="1" fontAlgn="base" hangingPunct="1">
        <a:spcBef>
          <a:spcPts val="0"/>
        </a:spcBef>
        <a:spcAft>
          <a:spcPts val="600"/>
        </a:spcAft>
        <a:buFont typeface="Arial" panose="020B0604020202020204" pitchFamily="34" charset="0"/>
        <a:buNone/>
        <a:defRPr sz="900" b="0" i="0">
          <a:solidFill>
            <a:sysClr val="windowText" lastClr="000000"/>
          </a:solidFill>
          <a:latin typeface="GT Walsheim Light" panose="02000503030000020003" pitchFamily="50" charset="0"/>
          <a:ea typeface="GT Walsheim Light" panose="02000503030000020003" pitchFamily="50" charset="0"/>
          <a:cs typeface="Arial" panose="020B0604020202020204" pitchFamily="34" charset="0"/>
        </a:defRPr>
      </a:lvl1pPr>
      <a:lvl2pPr marL="119063" indent="-119063"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2pPr>
      <a:lvl3pPr marL="228600" indent="-119063"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3pPr>
      <a:lvl4pPr marL="0" indent="0" algn="l" rtl="0" eaLnBrk="1" fontAlgn="base" hangingPunct="1">
        <a:spcBef>
          <a:spcPts val="600"/>
        </a:spcBef>
        <a:spcAft>
          <a:spcPts val="300"/>
        </a:spcAft>
        <a:buFont typeface="Arial"/>
        <a:buNone/>
        <a:defRPr sz="900" b="1" i="0">
          <a:solidFill>
            <a:schemeClr val="accent3"/>
          </a:solidFill>
          <a:latin typeface="GT Walsheim Bold" panose="02000503040000020003" pitchFamily="50" charset="0"/>
          <a:ea typeface="GT Walsheim Bold" panose="02000503040000020003" pitchFamily="50" charset="0"/>
          <a:cs typeface="Arial" panose="020B0604020202020204" pitchFamily="34" charset="0"/>
        </a:defRPr>
      </a:lvl4pPr>
      <a:lvl5pPr marL="0" indent="0" algn="l" rtl="0" eaLnBrk="1" fontAlgn="base" hangingPunct="1">
        <a:spcBef>
          <a:spcPts val="600"/>
        </a:spcBef>
        <a:spcAft>
          <a:spcPts val="300"/>
        </a:spcAft>
        <a:buFont typeface="Arial"/>
        <a:buNone/>
        <a:defRPr sz="1350" b="0" i="0">
          <a:solidFill>
            <a:schemeClr val="accent1"/>
          </a:solidFill>
          <a:latin typeface="GT Walsheim Medium" panose="02000603040000020003" pitchFamily="50" charset="0"/>
          <a:ea typeface="GT Walsheim Medium" panose="02000603040000020003" pitchFamily="50" charset="0"/>
          <a:cs typeface="Arial" panose="020B0604020202020204" pitchFamily="34" charset="0"/>
        </a:defRPr>
      </a:lvl5pPr>
      <a:lvl6pPr marL="0" indent="0" algn="l" rtl="0" eaLnBrk="1" fontAlgn="base" hangingPunct="1">
        <a:spcBef>
          <a:spcPts val="600"/>
        </a:spcBef>
        <a:spcAft>
          <a:spcPts val="300"/>
        </a:spcAft>
        <a:buNone/>
        <a:defRPr sz="1800" b="0">
          <a:solidFill>
            <a:schemeClr val="accent1"/>
          </a:solidFill>
          <a:latin typeface="+mn-lt"/>
        </a:defRPr>
      </a:lvl6pPr>
      <a:lvl7pPr marL="119063" indent="-119063" algn="l" rtl="0" eaLnBrk="1" fontAlgn="base" hangingPunct="1">
        <a:spcBef>
          <a:spcPts val="0"/>
        </a:spcBef>
        <a:spcAft>
          <a:spcPts val="300"/>
        </a:spcAft>
        <a:buFont typeface="+mj-lt"/>
        <a:buAutoNum type="arabicPeriod"/>
        <a:defRPr sz="900">
          <a:solidFill>
            <a:schemeClr val="tx1"/>
          </a:solidFill>
          <a:latin typeface="+mn-lt"/>
        </a:defRPr>
      </a:lvl7pPr>
      <a:lvl8pPr marL="228600" indent="-119063" algn="l" rtl="0" eaLnBrk="1" fontAlgn="base" hangingPunct="1">
        <a:spcBef>
          <a:spcPct val="20000"/>
        </a:spcBef>
        <a:spcAft>
          <a:spcPct val="0"/>
        </a:spcAft>
        <a:buFont typeface="+mj-lt"/>
        <a:buAutoNum type="alphaLcPeriod"/>
        <a:defRPr sz="900">
          <a:solidFill>
            <a:schemeClr val="tx1"/>
          </a:solidFill>
          <a:latin typeface="+mn-lt"/>
        </a:defRPr>
      </a:lvl8pPr>
      <a:lvl9pPr marL="3886200" indent="-228600" algn="l" rtl="0" eaLnBrk="1" fontAlgn="base" hangingPunct="1">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16">
          <p15:clr>
            <a:srgbClr val="F26B43"/>
          </p15:clr>
        </p15:guide>
        <p15:guide id="2" pos="288">
          <p15:clr>
            <a:srgbClr val="F26B43"/>
          </p15:clr>
        </p15:guide>
        <p15:guide id="3" pos="5472">
          <p15:clr>
            <a:srgbClr val="F26B43"/>
          </p15:clr>
        </p15:guide>
        <p15:guide id="4" orient="horz" pos="252">
          <p15:clr>
            <a:srgbClr val="F26B43"/>
          </p15:clr>
        </p15:guide>
        <p15:guide id="5" pos="648">
          <p15:clr>
            <a:srgbClr val="F26B43"/>
          </p15:clr>
        </p15:guide>
        <p15:guide id="6" pos="720">
          <p15:clr>
            <a:srgbClr val="F26B43"/>
          </p15:clr>
        </p15:guide>
        <p15:guide id="7" pos="1080">
          <p15:clr>
            <a:srgbClr val="F26B43"/>
          </p15:clr>
        </p15:guide>
        <p15:guide id="8" pos="2928">
          <p15:clr>
            <a:srgbClr val="F26B43"/>
          </p15:clr>
        </p15:guide>
        <p15:guide id="9" pos="1152">
          <p15:clr>
            <a:srgbClr val="F26B43"/>
          </p15:clr>
        </p15:guide>
        <p15:guide id="10" pos="1536">
          <p15:clr>
            <a:srgbClr val="F26B43"/>
          </p15:clr>
        </p15:guide>
        <p15:guide id="11" pos="1608">
          <p15:clr>
            <a:srgbClr val="F26B43"/>
          </p15:clr>
        </p15:guide>
        <p15:guide id="12" pos="1968">
          <p15:clr>
            <a:srgbClr val="F26B43"/>
          </p15:clr>
        </p15:guide>
        <p15:guide id="13" pos="2040">
          <p15:clr>
            <a:srgbClr val="F26B43"/>
          </p15:clr>
        </p15:guide>
        <p15:guide id="14" pos="2400">
          <p15:clr>
            <a:srgbClr val="F26B43"/>
          </p15:clr>
        </p15:guide>
        <p15:guide id="15" pos="2472">
          <p15:clr>
            <a:srgbClr val="F26B43"/>
          </p15:clr>
        </p15:guide>
        <p15:guide id="16" pos="2856">
          <p15:clr>
            <a:srgbClr val="F26B43"/>
          </p15:clr>
        </p15:guide>
        <p15:guide id="17" pos="3288">
          <p15:clr>
            <a:srgbClr val="F26B43"/>
          </p15:clr>
        </p15:guide>
        <p15:guide id="18" pos="3360">
          <p15:clr>
            <a:srgbClr val="F26B43"/>
          </p15:clr>
        </p15:guide>
        <p15:guide id="19" pos="3720">
          <p15:clr>
            <a:srgbClr val="F26B43"/>
          </p15:clr>
        </p15:guide>
        <p15:guide id="20" pos="3792">
          <p15:clr>
            <a:srgbClr val="F26B43"/>
          </p15:clr>
        </p15:guide>
        <p15:guide id="21" pos="4152">
          <p15:clr>
            <a:srgbClr val="F26B43"/>
          </p15:clr>
        </p15:guide>
        <p15:guide id="22" pos="4224">
          <p15:clr>
            <a:srgbClr val="F26B43"/>
          </p15:clr>
        </p15:guide>
        <p15:guide id="23" pos="4608">
          <p15:clr>
            <a:srgbClr val="F26B43"/>
          </p15:clr>
        </p15:guide>
        <p15:guide id="24" pos="4680">
          <p15:clr>
            <a:srgbClr val="F26B43"/>
          </p15:clr>
        </p15:guide>
        <p15:guide id="25" pos="5040">
          <p15:clr>
            <a:srgbClr val="F26B43"/>
          </p15:clr>
        </p15:guide>
        <p15:guide id="26" pos="5112">
          <p15:clr>
            <a:srgbClr val="F26B43"/>
          </p15:clr>
        </p15:guide>
        <p15:guide id="27" orient="horz" pos="636">
          <p15:clr>
            <a:srgbClr val="F26B43"/>
          </p15:clr>
        </p15:guide>
        <p15:guide id="28" orient="horz" pos="1020">
          <p15:clr>
            <a:srgbClr val="F26B43"/>
          </p15:clr>
        </p15:guide>
        <p15:guide id="29" orient="horz" pos="1380">
          <p15:clr>
            <a:srgbClr val="F26B43"/>
          </p15:clr>
        </p15:guide>
        <p15:guide id="30" orient="horz" pos="1764">
          <p15:clr>
            <a:srgbClr val="F26B43"/>
          </p15:clr>
        </p15:guide>
        <p15:guide id="31" orient="horz" pos="2148">
          <p15:clr>
            <a:srgbClr val="F26B43"/>
          </p15:clr>
        </p15:guide>
        <p15:guide id="32" orient="horz" pos="25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8.svg"/><Relationship Id="rId5" Type="http://schemas.openxmlformats.org/officeDocument/2006/relationships/slideLayout" Target="../slideLayouts/slideLayout15.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62000">
              <a:srgbClr val="794EC2"/>
            </a:gs>
            <a:gs pos="37000">
              <a:schemeClr val="accent1"/>
            </a:gs>
          </a:gsLst>
          <a:lin ang="18900000" scaled="1"/>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1BF7D6-BDEE-41E1-A80D-20643C93F20D}"/>
              </a:ext>
            </a:extLst>
          </p:cNvPr>
          <p:cNvSpPr>
            <a:spLocks noGrp="1"/>
          </p:cNvSpPr>
          <p:nvPr>
            <p:ph type="ctrTitle" sz="quarter"/>
          </p:nvPr>
        </p:nvSpPr>
        <p:spPr>
          <a:xfrm>
            <a:off x="465670" y="1473361"/>
            <a:ext cx="4754030" cy="1535085"/>
          </a:xfrm>
        </p:spPr>
        <p:txBody>
          <a:bodyPr/>
          <a:lstStyle/>
          <a:p>
            <a:r>
              <a:rPr lang="en-GB" dirty="0"/>
              <a:t>AI Governance Brief</a:t>
            </a:r>
          </a:p>
        </p:txBody>
      </p:sp>
      <p:sp>
        <p:nvSpPr>
          <p:cNvPr id="7" name="Text Placeholder 6">
            <a:extLst>
              <a:ext uri="{FF2B5EF4-FFF2-40B4-BE49-F238E27FC236}">
                <a16:creationId xmlns:a16="http://schemas.microsoft.com/office/drawing/2014/main" id="{8367C4AD-4DAE-4C9E-95D8-E3973F9917EE}"/>
              </a:ext>
            </a:extLst>
          </p:cNvPr>
          <p:cNvSpPr>
            <a:spLocks noGrp="1"/>
          </p:cNvSpPr>
          <p:nvPr>
            <p:ph type="body" sz="quarter" idx="16"/>
          </p:nvPr>
        </p:nvSpPr>
        <p:spPr>
          <a:xfrm>
            <a:off x="465670" y="3763209"/>
            <a:ext cx="4754030" cy="353615"/>
          </a:xfrm>
        </p:spPr>
        <p:txBody>
          <a:bodyPr/>
          <a:lstStyle/>
          <a:p>
            <a:r>
              <a:rPr lang="en-GB" dirty="0"/>
              <a:t>September  2026</a:t>
            </a:r>
          </a:p>
        </p:txBody>
      </p:sp>
      <p:pic>
        <p:nvPicPr>
          <p:cNvPr id="2" name="Picture Placeholder 10" descr="Business man pulling a block from Jenga tower">
            <a:extLst>
              <a:ext uri="{FF2B5EF4-FFF2-40B4-BE49-F238E27FC236}">
                <a16:creationId xmlns:a16="http://schemas.microsoft.com/office/drawing/2014/main" id="{91AD9E9D-5DDE-EE1F-1328-A9B45F38ABAF}"/>
              </a:ext>
            </a:extLst>
          </p:cNvPr>
          <p:cNvPicPr>
            <a:picLocks noGrp="1" noChangeAspect="1"/>
          </p:cNvPicPr>
          <p:nvPr>
            <p:ph type="pic" sz="quarter" idx="18"/>
          </p:nvPr>
        </p:nvPicPr>
        <p:blipFill>
          <a:blip r:embed="rId3"/>
          <a:srcRect l="24770" r="24770"/>
          <a:stretch/>
        </p:blipFill>
        <p:spPr>
          <a:xfrm>
            <a:off x="5249863" y="0"/>
            <a:ext cx="3894137" cy="5143500"/>
          </a:xfrm>
          <a:noFill/>
        </p:spPr>
      </p:pic>
    </p:spTree>
    <p:extLst>
      <p:ext uri="{BB962C8B-B14F-4D97-AF65-F5344CB8AC3E}">
        <p14:creationId xmlns:p14="http://schemas.microsoft.com/office/powerpoint/2010/main" val="1219718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1375BECD-92F8-B663-F9FF-03DF9C5488F5}"/>
              </a:ext>
            </a:extLst>
          </p:cNvPr>
          <p:cNvSpPr txBox="1">
            <a:spLocks/>
          </p:cNvSpPr>
          <p:nvPr/>
        </p:nvSpPr>
        <p:spPr>
          <a:xfrm>
            <a:off x="464696" y="410684"/>
            <a:ext cx="8387334"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kern="0" dirty="0"/>
              <a:t>Governance that enables speed not red tape</a:t>
            </a:r>
          </a:p>
        </p:txBody>
      </p:sp>
      <p:sp>
        <p:nvSpPr>
          <p:cNvPr id="5" name="Text 1">
            <a:extLst>
              <a:ext uri="{FF2B5EF4-FFF2-40B4-BE49-F238E27FC236}">
                <a16:creationId xmlns:a16="http://schemas.microsoft.com/office/drawing/2014/main" id="{D91DDC7C-3ACA-CE5E-4135-CB55D064D6F8}"/>
              </a:ext>
            </a:extLst>
          </p:cNvPr>
          <p:cNvSpPr/>
          <p:nvPr/>
        </p:nvSpPr>
        <p:spPr>
          <a:xfrm>
            <a:off x="464696" y="846965"/>
            <a:ext cx="8313544" cy="400110"/>
          </a:xfrm>
          <a:prstGeom prst="rect">
            <a:avLst/>
          </a:prstGeom>
          <a:solidFill>
            <a:srgbClr val="F4F2EF"/>
          </a:solidFill>
        </p:spPr>
        <p:txBody>
          <a:bodyPr wrap="square" lIns="91440" tIns="45720" rIns="91440" bIns="45720" anchor="t">
            <a:spAutoFit/>
          </a:bodyPr>
          <a:lstStyle/>
          <a:p>
            <a:pPr lvl="0">
              <a:spcAft>
                <a:spcPts val="600"/>
              </a:spcAft>
              <a:defRPr/>
            </a:pPr>
            <a:r>
              <a:rPr lang="en-US" sz="1000" dirty="0">
                <a:solidFill>
                  <a:prstClr val="black"/>
                </a:solidFill>
                <a:latin typeface="+mn-lt"/>
                <a:cs typeface="Arial"/>
              </a:rPr>
              <a:t>Effective AI governance is not about restriction; it is about building confidence. Leading organizations accelerate AI by setting clear, deliberate guardrails from the beginning and at runtime. </a:t>
            </a:r>
          </a:p>
        </p:txBody>
      </p:sp>
      <p:sp>
        <p:nvSpPr>
          <p:cNvPr id="2" name="Content Placeholder 6">
            <a:extLst>
              <a:ext uri="{FF2B5EF4-FFF2-40B4-BE49-F238E27FC236}">
                <a16:creationId xmlns:a16="http://schemas.microsoft.com/office/drawing/2014/main" id="{119B7101-908F-90DC-284B-BCB5340366E3}"/>
              </a:ext>
            </a:extLst>
          </p:cNvPr>
          <p:cNvSpPr txBox="1">
            <a:spLocks/>
          </p:cNvSpPr>
          <p:nvPr/>
        </p:nvSpPr>
        <p:spPr bwMode="auto">
          <a:xfrm>
            <a:off x="0" y="1812432"/>
            <a:ext cx="9137790" cy="2814577"/>
          </a:xfrm>
          <a:prstGeom prst="rect">
            <a:avLst/>
          </a:prstGeom>
          <a:gradFill flip="none" rotWithShape="1">
            <a:gsLst>
              <a:gs pos="15000">
                <a:schemeClr val="bg2"/>
              </a:gs>
              <a:gs pos="100000">
                <a:schemeClr val="bg1"/>
              </a:gs>
            </a:gsLst>
            <a:lin ang="5400000" scaled="1"/>
            <a:tileRect/>
          </a:gradFill>
          <a:ln w="9525">
            <a:noFill/>
            <a:miter lim="800000"/>
            <a:headEnd/>
            <a:tailEnd/>
          </a:ln>
        </p:spPr>
        <p:txBody>
          <a:bodyPr vert="horz" wrap="square" lIns="457200" tIns="91440" rIns="457200" bIns="91440" numCol="1" spcCol="182880" anchor="t" anchorCtr="0" compatLnSpc="1">
            <a:prstTxWarp prst="textNoShape">
              <a:avLst/>
            </a:prstTxWarp>
            <a:noAutofit/>
          </a:bodyPr>
          <a:lstStyle>
            <a:lvl1pPr marL="0" indent="0" algn="l" rtl="0" eaLnBrk="1" fontAlgn="base" hangingPunct="1">
              <a:spcBef>
                <a:spcPts val="0"/>
              </a:spcBef>
              <a:spcAft>
                <a:spcPts val="600"/>
              </a:spcAft>
              <a:buFont typeface="Arial" panose="020B0604020202020204" pitchFamily="34" charset="0"/>
              <a:buNone/>
              <a:defRPr lang="en-US" sz="900" b="0" i="0" smtClean="0">
                <a:solidFill>
                  <a:sysClr val="windowText" lastClr="000000"/>
                </a:solidFill>
                <a:latin typeface="GT Walsheim Light" panose="02000503030000020003" pitchFamily="50" charset="0"/>
                <a:ea typeface="GT Walsheim Light" panose="02000503030000020003" pitchFamily="50" charset="0"/>
                <a:cs typeface="Arial" panose="020B0604020202020204" pitchFamily="34" charset="0"/>
              </a:defRPr>
            </a:lvl1pPr>
            <a:lvl2pPr marL="111125" indent="-111125" algn="l" rtl="0" eaLnBrk="1" fontAlgn="base" hangingPunct="1">
              <a:spcBef>
                <a:spcPts val="0"/>
              </a:spcBef>
              <a:spcAft>
                <a:spcPts val="300"/>
              </a:spcAft>
              <a:buFont typeface="Arial" panose="020B0604020202020204" pitchFamily="34" charset="0"/>
              <a:buChar char="•"/>
              <a:defRPr lang="en-US" sz="900" b="0" i="0" smtClean="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2pPr>
            <a:lvl3pPr marL="230188" indent="-111125" algn="l" rtl="0" eaLnBrk="1" fontAlgn="base" hangingPunct="1">
              <a:spcBef>
                <a:spcPts val="0"/>
              </a:spcBef>
              <a:spcAft>
                <a:spcPts val="300"/>
              </a:spcAft>
              <a:buFont typeface="Arial" panose="020B0604020202020204" pitchFamily="34" charset="0"/>
              <a:buChar char="•"/>
              <a:defRPr lang="en-US" sz="900" b="0" i="0" smtClean="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3pPr>
            <a:lvl4pPr marL="0" indent="0" algn="l" rtl="0" eaLnBrk="1" fontAlgn="base" hangingPunct="1">
              <a:spcBef>
                <a:spcPts val="600"/>
              </a:spcBef>
              <a:spcAft>
                <a:spcPts val="300"/>
              </a:spcAft>
              <a:buFont typeface="Arial"/>
              <a:buNone/>
              <a:defRPr lang="en-US" sz="900" b="1" i="0" smtClean="0">
                <a:solidFill>
                  <a:schemeClr val="accent3"/>
                </a:solidFill>
                <a:latin typeface="GT Walsheim Bold" panose="02000503040000020003" pitchFamily="50" charset="0"/>
                <a:ea typeface="GT Walsheim Bold" panose="02000503040000020003" pitchFamily="50" charset="0"/>
                <a:cs typeface="Arial" panose="020B0604020202020204" pitchFamily="34" charset="0"/>
              </a:defRPr>
            </a:lvl4pPr>
            <a:lvl5pPr marL="0" indent="0" algn="l" rtl="0" eaLnBrk="1" fontAlgn="base" hangingPunct="1">
              <a:spcBef>
                <a:spcPts val="600"/>
              </a:spcBef>
              <a:spcAft>
                <a:spcPts val="300"/>
              </a:spcAft>
              <a:buFont typeface="Arial"/>
              <a:buNone/>
              <a:defRPr lang="en-US" sz="1350" b="0" i="0" dirty="0">
                <a:solidFill>
                  <a:schemeClr val="accent1"/>
                </a:solidFill>
                <a:latin typeface="GT Walsheim Medium" panose="02000603040000020003" pitchFamily="50" charset="0"/>
                <a:ea typeface="GT Walsheim Medium" panose="02000603040000020003" pitchFamily="50" charset="0"/>
                <a:cs typeface="Arial" panose="020B0604020202020204" pitchFamily="34" charset="0"/>
              </a:defRPr>
            </a:lvl5pPr>
            <a:lvl6pPr marL="0" indent="0" algn="l" rtl="0" eaLnBrk="1" fontAlgn="base" hangingPunct="1">
              <a:spcBef>
                <a:spcPts val="600"/>
              </a:spcBef>
              <a:spcAft>
                <a:spcPts val="300"/>
              </a:spcAft>
              <a:buNone/>
              <a:defRPr sz="1800" b="0">
                <a:solidFill>
                  <a:schemeClr val="accent1"/>
                </a:solidFill>
                <a:latin typeface="+mn-lt"/>
              </a:defRPr>
            </a:lvl6pPr>
            <a:lvl7pPr marL="111125" indent="-111125" algn="l" rtl="0" eaLnBrk="1" fontAlgn="base" hangingPunct="1">
              <a:spcBef>
                <a:spcPts val="0"/>
              </a:spcBef>
              <a:spcAft>
                <a:spcPts val="300"/>
              </a:spcAft>
              <a:buFont typeface="+mj-lt"/>
              <a:buAutoNum type="arabicPeriod"/>
              <a:defRPr sz="900">
                <a:solidFill>
                  <a:schemeClr val="tx1"/>
                </a:solidFill>
                <a:latin typeface="+mn-lt"/>
              </a:defRPr>
            </a:lvl7pPr>
            <a:lvl8pPr marL="230188" indent="-111125" algn="l" rtl="0" eaLnBrk="1" fontAlgn="base" hangingPunct="1">
              <a:spcBef>
                <a:spcPts val="0"/>
              </a:spcBef>
              <a:spcAft>
                <a:spcPts val="300"/>
              </a:spcAft>
              <a:buFont typeface="+mj-lt"/>
              <a:buAutoNum type="alphaLcPeriod"/>
              <a:defRPr sz="900">
                <a:solidFill>
                  <a:schemeClr val="tx1"/>
                </a:solidFill>
                <a:latin typeface="+mn-lt"/>
              </a:defRPr>
            </a:lvl8pPr>
            <a:lvl9pPr marL="3886200" indent="-228600" algn="l" rtl="0" eaLnBrk="1" fontAlgn="base" hangingPunct="1">
              <a:spcBef>
                <a:spcPct val="20000"/>
              </a:spcBef>
              <a:spcAft>
                <a:spcPct val="0"/>
              </a:spcAft>
              <a:buChar char="»"/>
              <a:defRPr sz="2800">
                <a:solidFill>
                  <a:schemeClr val="tx1"/>
                </a:solidFill>
                <a:latin typeface="+mn-lt"/>
              </a:defRPr>
            </a:lvl9pPr>
          </a:lstStyle>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a:p>
            <a:pPr defTabSz="685800">
              <a:spcAft>
                <a:spcPts val="450"/>
              </a:spcAft>
              <a:defRPr/>
            </a:pPr>
            <a:endParaRPr lang="en-US">
              <a:solidFill>
                <a:srgbClr val="00A7B5"/>
              </a:solidFill>
            </a:endParaRPr>
          </a:p>
        </p:txBody>
      </p:sp>
      <p:sp>
        <p:nvSpPr>
          <p:cNvPr id="3" name="Freeform: Shape 31">
            <a:extLst>
              <a:ext uri="{FF2B5EF4-FFF2-40B4-BE49-F238E27FC236}">
                <a16:creationId xmlns:a16="http://schemas.microsoft.com/office/drawing/2014/main" id="{FE75DCE6-9098-52A2-6154-8704E4218602}"/>
              </a:ext>
            </a:extLst>
          </p:cNvPr>
          <p:cNvSpPr/>
          <p:nvPr/>
        </p:nvSpPr>
        <p:spPr>
          <a:xfrm>
            <a:off x="1866432" y="1437501"/>
            <a:ext cx="5506387" cy="2911662"/>
          </a:xfrm>
          <a:prstGeom prst="roundRect">
            <a:avLst>
              <a:gd name="adj" fmla="val 3927"/>
            </a:avLst>
          </a:prstGeom>
          <a:gradFill>
            <a:gsLst>
              <a:gs pos="0">
                <a:schemeClr val="accent6"/>
              </a:gs>
              <a:gs pos="29000">
                <a:srgbClr val="4F2D7F"/>
              </a:gs>
              <a:gs pos="100000">
                <a:srgbClr val="A06DFF"/>
              </a:gs>
            </a:gsLst>
            <a:lin ang="2700000" scaled="0"/>
          </a:gradFill>
          <a:ln w="25400" cap="flat">
            <a:noFill/>
            <a:prstDash val="solid"/>
            <a:miter/>
          </a:ln>
        </p:spPr>
        <p:txBody>
          <a:bodyPr lIns="68580" tIns="68580" rIns="68580" bIns="68580" rtlCol="0" anchor="t"/>
          <a:lstStyle/>
          <a:p>
            <a:pPr marL="175022" indent="-127397" defTabSz="914378" fontAlgn="auto">
              <a:spcBef>
                <a:spcPts val="0"/>
              </a:spcBef>
              <a:spcAft>
                <a:spcPts val="200"/>
              </a:spcAft>
              <a:defRPr/>
            </a:pPr>
            <a:endParaRPr lang="en-US" sz="900" kern="0">
              <a:solidFill>
                <a:prstClr val="white"/>
              </a:solidFill>
              <a:latin typeface="GT Walsheim Light"/>
              <a:cs typeface="Arial" panose="020B0604020202020204" pitchFamily="34" charset="0"/>
            </a:endParaRPr>
          </a:p>
        </p:txBody>
      </p:sp>
      <p:sp>
        <p:nvSpPr>
          <p:cNvPr id="6" name="TextBox 5">
            <a:extLst>
              <a:ext uri="{FF2B5EF4-FFF2-40B4-BE49-F238E27FC236}">
                <a16:creationId xmlns:a16="http://schemas.microsoft.com/office/drawing/2014/main" id="{76E9347F-AB94-9CA3-75D5-60C5425E5697}"/>
              </a:ext>
            </a:extLst>
          </p:cNvPr>
          <p:cNvSpPr txBox="1"/>
          <p:nvPr/>
        </p:nvSpPr>
        <p:spPr>
          <a:xfrm>
            <a:off x="17146" y="1431625"/>
            <a:ext cx="1999718" cy="461665"/>
          </a:xfrm>
          <a:prstGeom prst="rect">
            <a:avLst/>
          </a:prstGeom>
          <a:noFill/>
        </p:spPr>
        <p:txBody>
          <a:bodyPr wrap="square" lIns="137160" tIns="137160" rIns="137160" bIns="137160" rtlCol="0">
            <a:spAutoFit/>
          </a:bodyPr>
          <a:lstStyle/>
          <a:p>
            <a:pPr algn="ctr" defTabSz="685800" fontAlgn="auto">
              <a:spcBef>
                <a:spcPts val="0"/>
              </a:spcBef>
              <a:spcAft>
                <a:spcPts val="0"/>
              </a:spcAft>
              <a:defRPr/>
            </a:pPr>
            <a:r>
              <a:rPr lang="en-US" sz="1200" dirty="0">
                <a:solidFill>
                  <a:schemeClr val="accent2"/>
                </a:solidFill>
                <a:latin typeface="GT Walsheim Medium" panose="02000603040000020003" pitchFamily="50" charset="0"/>
              </a:rPr>
              <a:t>Define: </a:t>
            </a:r>
          </a:p>
        </p:txBody>
      </p:sp>
      <p:sp>
        <p:nvSpPr>
          <p:cNvPr id="7" name="Rounded Rectangle 155">
            <a:extLst>
              <a:ext uri="{FF2B5EF4-FFF2-40B4-BE49-F238E27FC236}">
                <a16:creationId xmlns:a16="http://schemas.microsoft.com/office/drawing/2014/main" id="{8B071406-D348-A7BE-1AD9-7CDC69413C38}"/>
              </a:ext>
            </a:extLst>
          </p:cNvPr>
          <p:cNvSpPr/>
          <p:nvPr/>
        </p:nvSpPr>
        <p:spPr>
          <a:xfrm>
            <a:off x="380277" y="1813993"/>
            <a:ext cx="1273456" cy="668896"/>
          </a:xfrm>
          <a:prstGeom prst="roundRect">
            <a:avLst/>
          </a:prstGeom>
          <a:noFill/>
        </p:spPr>
        <p:txBody>
          <a:bodyPr wrap="square" lIns="68580" tIns="68580" rIns="68580" bIns="68580" anchor="ctr">
            <a:noAutofit/>
          </a:bodyPr>
          <a:lstStyle/>
          <a:p>
            <a:pPr algn="ctr" defTabSz="914378">
              <a:spcAft>
                <a:spcPts val="300"/>
              </a:spcAft>
              <a:defRPr/>
            </a:pPr>
            <a:r>
              <a:rPr lang="en-US" sz="900">
                <a:latin typeface="GT Walsheim Light" panose="02000503030000020003" pitchFamily="50" charset="0"/>
                <a:cs typeface="Arial" panose="020B0604020202020204" pitchFamily="34" charset="0"/>
              </a:rPr>
              <a:t>The</a:t>
            </a:r>
            <a:r>
              <a:rPr lang="en-US" sz="900">
                <a:latin typeface="GT Walsheim Regular" panose="02000503030000020003" pitchFamily="50" charset="0"/>
                <a:cs typeface="Arial" panose="020B0604020202020204" pitchFamily="34" charset="0"/>
              </a:rPr>
              <a:t> </a:t>
            </a:r>
            <a:r>
              <a:rPr lang="en-US" sz="900" b="1">
                <a:latin typeface="GT Walsheim Bold" panose="02000503040000020003" pitchFamily="50" charset="0"/>
                <a:cs typeface="Arial" panose="020B0604020202020204" pitchFamily="34" charset="0"/>
              </a:rPr>
              <a:t>intake and approval process </a:t>
            </a:r>
            <a:r>
              <a:rPr lang="en-US" sz="900">
                <a:latin typeface="GT Walsheim Light" panose="02000503030000020003" pitchFamily="50" charset="0"/>
                <a:cs typeface="Arial" panose="020B0604020202020204" pitchFamily="34" charset="0"/>
              </a:rPr>
              <a:t>for AI initiatives</a:t>
            </a:r>
          </a:p>
        </p:txBody>
      </p:sp>
      <p:sp>
        <p:nvSpPr>
          <p:cNvPr id="8" name="TextBox 7">
            <a:extLst>
              <a:ext uri="{FF2B5EF4-FFF2-40B4-BE49-F238E27FC236}">
                <a16:creationId xmlns:a16="http://schemas.microsoft.com/office/drawing/2014/main" id="{F08E3B88-7C72-7A99-D7CF-3E93FAEE8E31}"/>
              </a:ext>
            </a:extLst>
          </p:cNvPr>
          <p:cNvSpPr txBox="1"/>
          <p:nvPr/>
        </p:nvSpPr>
        <p:spPr>
          <a:xfrm>
            <a:off x="7302935" y="1431624"/>
            <a:ext cx="1684889" cy="461665"/>
          </a:xfrm>
          <a:prstGeom prst="rect">
            <a:avLst/>
          </a:prstGeom>
          <a:noFill/>
        </p:spPr>
        <p:txBody>
          <a:bodyPr wrap="square" lIns="137160" tIns="137160" rIns="137160" bIns="137160" rtlCol="0">
            <a:spAutoFit/>
          </a:bodyPr>
          <a:lstStyle/>
          <a:p>
            <a:pPr algn="ctr" defTabSz="685800" fontAlgn="auto">
              <a:spcBef>
                <a:spcPts val="0"/>
              </a:spcBef>
              <a:spcAft>
                <a:spcPts val="0"/>
              </a:spcAft>
              <a:defRPr/>
            </a:pPr>
            <a:r>
              <a:rPr lang="en-US" sz="1200">
                <a:solidFill>
                  <a:schemeClr val="accent2"/>
                </a:solidFill>
                <a:latin typeface="GT Walsheim Medium" panose="02000603040000020003" pitchFamily="50" charset="0"/>
              </a:rPr>
              <a:t>Key accelerators:</a:t>
            </a:r>
          </a:p>
        </p:txBody>
      </p:sp>
      <p:grpSp>
        <p:nvGrpSpPr>
          <p:cNvPr id="9" name="Group 8">
            <a:extLst>
              <a:ext uri="{FF2B5EF4-FFF2-40B4-BE49-F238E27FC236}">
                <a16:creationId xmlns:a16="http://schemas.microsoft.com/office/drawing/2014/main" id="{F2313DCE-A340-99F2-9CC2-3872690810F4}"/>
              </a:ext>
            </a:extLst>
          </p:cNvPr>
          <p:cNvGrpSpPr/>
          <p:nvPr/>
        </p:nvGrpSpPr>
        <p:grpSpPr>
          <a:xfrm>
            <a:off x="7409574" y="1903914"/>
            <a:ext cx="1337120" cy="365760"/>
            <a:chOff x="7409574" y="1903914"/>
            <a:chExt cx="1337120" cy="365760"/>
          </a:xfrm>
        </p:grpSpPr>
        <p:sp>
          <p:nvSpPr>
            <p:cNvPr id="10" name="TextBox 9">
              <a:extLst>
                <a:ext uri="{FF2B5EF4-FFF2-40B4-BE49-F238E27FC236}">
                  <a16:creationId xmlns:a16="http://schemas.microsoft.com/office/drawing/2014/main" id="{EEA8A618-97B5-0DA6-B71C-D59ACC561C22}"/>
                </a:ext>
              </a:extLst>
            </p:cNvPr>
            <p:cNvSpPr txBox="1"/>
            <p:nvPr/>
          </p:nvSpPr>
          <p:spPr>
            <a:xfrm>
              <a:off x="7766818" y="1948295"/>
              <a:ext cx="979876" cy="276999"/>
            </a:xfrm>
            <a:prstGeom prst="rect">
              <a:avLst/>
            </a:prstGeom>
            <a:noFill/>
          </p:spPr>
          <p:txBody>
            <a:bodyPr wrap="square" lIns="0" tIns="0" rIns="0" bIns="0" rtlCol="0">
              <a:spAutoFit/>
            </a:bodyPr>
            <a:lstStyle/>
            <a:p>
              <a:pPr defTabSz="914378">
                <a:spcAft>
                  <a:spcPts val="300"/>
                </a:spcAft>
                <a:defRPr/>
              </a:pPr>
              <a:r>
                <a:rPr lang="en-US" sz="900" kern="0">
                  <a:latin typeface="+mn-lt"/>
                  <a:cs typeface="Arial" panose="020B0604020202020204" pitchFamily="34" charset="0"/>
                </a:rPr>
                <a:t>AI intake &amp; approval workflow</a:t>
              </a:r>
            </a:p>
          </p:txBody>
        </p:sp>
        <p:sp>
          <p:nvSpPr>
            <p:cNvPr id="11" name="Oval 10">
              <a:extLst>
                <a:ext uri="{FF2B5EF4-FFF2-40B4-BE49-F238E27FC236}">
                  <a16:creationId xmlns:a16="http://schemas.microsoft.com/office/drawing/2014/main" id="{F5F61CF0-D645-2EE1-92F0-21DD9B996046}"/>
                </a:ext>
              </a:extLst>
            </p:cNvPr>
            <p:cNvSpPr/>
            <p:nvPr/>
          </p:nvSpPr>
          <p:spPr>
            <a:xfrm>
              <a:off x="7409574" y="1903914"/>
              <a:ext cx="365760" cy="365760"/>
            </a:xfrm>
            <a:prstGeom prst="ellipse">
              <a:avLst/>
            </a:prstGeom>
            <a:noFill/>
            <a:ln w="28575" cap="flat" cmpd="sng" algn="ctr">
              <a:noFill/>
              <a:prstDash val="solid"/>
            </a:ln>
            <a:effectLst/>
          </p:spPr>
          <p:txBody>
            <a:bodyPr lIns="0" tIns="0" rIns="0" bIns="0" rtlCol="0" anchor="ctr"/>
            <a:lstStyle/>
            <a:p>
              <a:pPr algn="ctr" defTabSz="914378" fontAlgn="auto">
                <a:spcBef>
                  <a:spcPts val="0"/>
                </a:spcBef>
                <a:spcAft>
                  <a:spcPts val="0"/>
                </a:spcAft>
                <a:defRPr/>
              </a:pPr>
              <a:r>
                <a:rPr lang="en-GB" sz="1800" kern="0">
                  <a:solidFill>
                    <a:schemeClr val="accent1"/>
                  </a:solidFill>
                  <a:latin typeface="GT Walsheim Light"/>
                </a:rPr>
                <a:t>1</a:t>
              </a:r>
            </a:p>
          </p:txBody>
        </p:sp>
      </p:grpSp>
      <p:grpSp>
        <p:nvGrpSpPr>
          <p:cNvPr id="20" name="Group 19">
            <a:extLst>
              <a:ext uri="{FF2B5EF4-FFF2-40B4-BE49-F238E27FC236}">
                <a16:creationId xmlns:a16="http://schemas.microsoft.com/office/drawing/2014/main" id="{8E0D18D4-FA88-6EB4-011B-118E21EC4D79}"/>
              </a:ext>
            </a:extLst>
          </p:cNvPr>
          <p:cNvGrpSpPr/>
          <p:nvPr/>
        </p:nvGrpSpPr>
        <p:grpSpPr>
          <a:xfrm>
            <a:off x="7409574" y="2444661"/>
            <a:ext cx="1337120" cy="365760"/>
            <a:chOff x="7409574" y="2523779"/>
            <a:chExt cx="1337120" cy="365760"/>
          </a:xfrm>
        </p:grpSpPr>
        <p:sp>
          <p:nvSpPr>
            <p:cNvPr id="21" name="Oval 20">
              <a:extLst>
                <a:ext uri="{FF2B5EF4-FFF2-40B4-BE49-F238E27FC236}">
                  <a16:creationId xmlns:a16="http://schemas.microsoft.com/office/drawing/2014/main" id="{6F6E36CE-BBD4-31A8-90F3-66F17081254A}"/>
                </a:ext>
              </a:extLst>
            </p:cNvPr>
            <p:cNvSpPr/>
            <p:nvPr/>
          </p:nvSpPr>
          <p:spPr>
            <a:xfrm>
              <a:off x="7409574" y="2523779"/>
              <a:ext cx="365760" cy="365760"/>
            </a:xfrm>
            <a:prstGeom prst="ellipse">
              <a:avLst/>
            </a:prstGeom>
            <a:noFill/>
            <a:ln w="28575" cap="flat" cmpd="sng" algn="ctr">
              <a:noFill/>
              <a:prstDash val="solid"/>
            </a:ln>
            <a:effectLst/>
          </p:spPr>
          <p:txBody>
            <a:bodyPr lIns="0" tIns="0" rIns="0" bIns="0" rtlCol="0" anchor="ctr"/>
            <a:lstStyle/>
            <a:p>
              <a:pPr algn="ctr" defTabSz="914378" fontAlgn="auto">
                <a:spcBef>
                  <a:spcPts val="0"/>
                </a:spcBef>
                <a:spcAft>
                  <a:spcPts val="0"/>
                </a:spcAft>
                <a:defRPr/>
              </a:pPr>
              <a:r>
                <a:rPr lang="en-GB" sz="1800" kern="0">
                  <a:solidFill>
                    <a:schemeClr val="accent1"/>
                  </a:solidFill>
                  <a:latin typeface="GT Walsheim Light"/>
                </a:rPr>
                <a:t>2</a:t>
              </a:r>
            </a:p>
          </p:txBody>
        </p:sp>
        <p:sp>
          <p:nvSpPr>
            <p:cNvPr id="22" name="TextBox 21">
              <a:extLst>
                <a:ext uri="{FF2B5EF4-FFF2-40B4-BE49-F238E27FC236}">
                  <a16:creationId xmlns:a16="http://schemas.microsoft.com/office/drawing/2014/main" id="{7113E877-5D5E-1D11-32A3-CC326452B87D}"/>
                </a:ext>
              </a:extLst>
            </p:cNvPr>
            <p:cNvSpPr txBox="1"/>
            <p:nvPr/>
          </p:nvSpPr>
          <p:spPr>
            <a:xfrm>
              <a:off x="7766817" y="2568160"/>
              <a:ext cx="979877" cy="276999"/>
            </a:xfrm>
            <a:prstGeom prst="rect">
              <a:avLst/>
            </a:prstGeom>
            <a:noFill/>
          </p:spPr>
          <p:txBody>
            <a:bodyPr wrap="square" lIns="0" tIns="0" rIns="0" bIns="0" rtlCol="0">
              <a:spAutoFit/>
            </a:bodyPr>
            <a:lstStyle/>
            <a:p>
              <a:pPr defTabSz="914378">
                <a:spcAft>
                  <a:spcPts val="300"/>
                </a:spcAft>
                <a:defRPr/>
              </a:pPr>
              <a:r>
                <a:rPr lang="en-US" sz="900" kern="0">
                  <a:latin typeface="+mn-lt"/>
                  <a:cs typeface="Arial" panose="020B0604020202020204" pitchFamily="34" charset="0"/>
                </a:rPr>
                <a:t>AI risk-tiering model and guidance</a:t>
              </a:r>
            </a:p>
          </p:txBody>
        </p:sp>
      </p:grpSp>
      <p:grpSp>
        <p:nvGrpSpPr>
          <p:cNvPr id="23" name="Group 22">
            <a:extLst>
              <a:ext uri="{FF2B5EF4-FFF2-40B4-BE49-F238E27FC236}">
                <a16:creationId xmlns:a16="http://schemas.microsoft.com/office/drawing/2014/main" id="{2711138C-2835-92F9-8C0C-FD322281D9B6}"/>
              </a:ext>
            </a:extLst>
          </p:cNvPr>
          <p:cNvGrpSpPr/>
          <p:nvPr/>
        </p:nvGrpSpPr>
        <p:grpSpPr>
          <a:xfrm>
            <a:off x="7408436" y="2985408"/>
            <a:ext cx="1420308" cy="365760"/>
            <a:chOff x="7408436" y="3017792"/>
            <a:chExt cx="1420308" cy="365760"/>
          </a:xfrm>
        </p:grpSpPr>
        <p:sp>
          <p:nvSpPr>
            <p:cNvPr id="24" name="Oval 23">
              <a:extLst>
                <a:ext uri="{FF2B5EF4-FFF2-40B4-BE49-F238E27FC236}">
                  <a16:creationId xmlns:a16="http://schemas.microsoft.com/office/drawing/2014/main" id="{65AEA381-C6C8-D960-3582-562A32242277}"/>
                </a:ext>
              </a:extLst>
            </p:cNvPr>
            <p:cNvSpPr/>
            <p:nvPr/>
          </p:nvSpPr>
          <p:spPr>
            <a:xfrm>
              <a:off x="7408436" y="3017792"/>
              <a:ext cx="365760" cy="365760"/>
            </a:xfrm>
            <a:prstGeom prst="ellipse">
              <a:avLst/>
            </a:prstGeom>
            <a:noFill/>
            <a:ln w="28575" cap="flat" cmpd="sng" algn="ctr">
              <a:noFill/>
              <a:prstDash val="solid"/>
            </a:ln>
            <a:effectLst/>
          </p:spPr>
          <p:txBody>
            <a:bodyPr lIns="0" tIns="0" rIns="0" bIns="0" rtlCol="0" anchor="ctr"/>
            <a:lstStyle/>
            <a:p>
              <a:pPr algn="ctr" defTabSz="914378" fontAlgn="auto">
                <a:spcBef>
                  <a:spcPts val="0"/>
                </a:spcBef>
                <a:spcAft>
                  <a:spcPts val="0"/>
                </a:spcAft>
                <a:defRPr/>
              </a:pPr>
              <a:r>
                <a:rPr lang="en-GB" sz="1800" kern="0">
                  <a:solidFill>
                    <a:schemeClr val="accent1"/>
                  </a:solidFill>
                  <a:latin typeface="GT Walsheim Light"/>
                </a:rPr>
                <a:t>3</a:t>
              </a:r>
            </a:p>
          </p:txBody>
        </p:sp>
        <p:sp>
          <p:nvSpPr>
            <p:cNvPr id="25" name="TextBox 24">
              <a:extLst>
                <a:ext uri="{FF2B5EF4-FFF2-40B4-BE49-F238E27FC236}">
                  <a16:creationId xmlns:a16="http://schemas.microsoft.com/office/drawing/2014/main" id="{191E11BF-D995-EBEC-CF74-457CA359B8CF}"/>
                </a:ext>
              </a:extLst>
            </p:cNvPr>
            <p:cNvSpPr txBox="1"/>
            <p:nvPr/>
          </p:nvSpPr>
          <p:spPr>
            <a:xfrm>
              <a:off x="7766817" y="3062173"/>
              <a:ext cx="1061927" cy="276999"/>
            </a:xfrm>
            <a:prstGeom prst="rect">
              <a:avLst/>
            </a:prstGeom>
            <a:noFill/>
          </p:spPr>
          <p:txBody>
            <a:bodyPr wrap="square" lIns="0" tIns="0" rIns="0" bIns="0" rtlCol="0">
              <a:spAutoFit/>
            </a:bodyPr>
            <a:lstStyle/>
            <a:p>
              <a:pPr defTabSz="914378">
                <a:spcAft>
                  <a:spcPts val="300"/>
                </a:spcAft>
                <a:defRPr/>
              </a:pPr>
              <a:r>
                <a:rPr lang="en-US" sz="900" kern="0">
                  <a:latin typeface="+mn-lt"/>
                  <a:cs typeface="Arial" panose="020B0604020202020204" pitchFamily="34" charset="0"/>
                </a:rPr>
                <a:t>Decision rights &amp; RACI framework</a:t>
              </a:r>
            </a:p>
          </p:txBody>
        </p:sp>
      </p:grpSp>
      <p:grpSp>
        <p:nvGrpSpPr>
          <p:cNvPr id="33" name="Group 32">
            <a:extLst>
              <a:ext uri="{FF2B5EF4-FFF2-40B4-BE49-F238E27FC236}">
                <a16:creationId xmlns:a16="http://schemas.microsoft.com/office/drawing/2014/main" id="{258E9DBE-6617-238C-0049-FAE995697ECC}"/>
              </a:ext>
            </a:extLst>
          </p:cNvPr>
          <p:cNvGrpSpPr/>
          <p:nvPr/>
        </p:nvGrpSpPr>
        <p:grpSpPr>
          <a:xfrm>
            <a:off x="7403741" y="3526155"/>
            <a:ext cx="1342952" cy="365760"/>
            <a:chOff x="7403741" y="3581643"/>
            <a:chExt cx="1342952" cy="365760"/>
          </a:xfrm>
        </p:grpSpPr>
        <p:sp>
          <p:nvSpPr>
            <p:cNvPr id="34" name="Oval 33">
              <a:extLst>
                <a:ext uri="{FF2B5EF4-FFF2-40B4-BE49-F238E27FC236}">
                  <a16:creationId xmlns:a16="http://schemas.microsoft.com/office/drawing/2014/main" id="{C2FE3E69-A4B9-39B7-2A86-AFF2A7C8BC8C}"/>
                </a:ext>
              </a:extLst>
            </p:cNvPr>
            <p:cNvSpPr/>
            <p:nvPr/>
          </p:nvSpPr>
          <p:spPr>
            <a:xfrm>
              <a:off x="7403741" y="3581643"/>
              <a:ext cx="365760" cy="365760"/>
            </a:xfrm>
            <a:prstGeom prst="ellipse">
              <a:avLst/>
            </a:prstGeom>
            <a:noFill/>
            <a:ln w="28575" cap="flat" cmpd="sng" algn="ctr">
              <a:noFill/>
              <a:prstDash val="solid"/>
            </a:ln>
            <a:effectLst/>
          </p:spPr>
          <p:txBody>
            <a:bodyPr lIns="0" tIns="0" rIns="0" bIns="0" rtlCol="0" anchor="ctr"/>
            <a:lstStyle/>
            <a:p>
              <a:pPr algn="ctr" defTabSz="914378" fontAlgn="auto">
                <a:spcBef>
                  <a:spcPts val="0"/>
                </a:spcBef>
                <a:spcAft>
                  <a:spcPts val="0"/>
                </a:spcAft>
                <a:defRPr/>
              </a:pPr>
              <a:r>
                <a:rPr lang="en-GB" sz="1800" kern="0">
                  <a:solidFill>
                    <a:schemeClr val="accent1"/>
                  </a:solidFill>
                  <a:latin typeface="GT Walsheim Light"/>
                </a:rPr>
                <a:t>4</a:t>
              </a:r>
            </a:p>
          </p:txBody>
        </p:sp>
        <p:sp>
          <p:nvSpPr>
            <p:cNvPr id="35" name="TextBox 34">
              <a:extLst>
                <a:ext uri="{FF2B5EF4-FFF2-40B4-BE49-F238E27FC236}">
                  <a16:creationId xmlns:a16="http://schemas.microsoft.com/office/drawing/2014/main" id="{4D359545-8EA5-ADBB-1F82-FF65899D8E0C}"/>
                </a:ext>
              </a:extLst>
            </p:cNvPr>
            <p:cNvSpPr txBox="1"/>
            <p:nvPr/>
          </p:nvSpPr>
          <p:spPr>
            <a:xfrm>
              <a:off x="7766817" y="3626024"/>
              <a:ext cx="979876" cy="276999"/>
            </a:xfrm>
            <a:prstGeom prst="rect">
              <a:avLst/>
            </a:prstGeom>
            <a:noFill/>
          </p:spPr>
          <p:txBody>
            <a:bodyPr wrap="square" lIns="0" tIns="0" rIns="0" bIns="0" rtlCol="0">
              <a:spAutoFit/>
            </a:bodyPr>
            <a:lstStyle/>
            <a:p>
              <a:pPr defTabSz="914378">
                <a:spcAft>
                  <a:spcPts val="300"/>
                </a:spcAft>
                <a:defRPr/>
              </a:pPr>
              <a:r>
                <a:rPr lang="en-US" sz="900" kern="0">
                  <a:latin typeface="+mn-lt"/>
                  <a:cs typeface="Arial" panose="020B0604020202020204" pitchFamily="34" charset="0"/>
                </a:rPr>
                <a:t>Monitoring and audit dashboards</a:t>
              </a:r>
            </a:p>
          </p:txBody>
        </p:sp>
      </p:grpSp>
      <p:grpSp>
        <p:nvGrpSpPr>
          <p:cNvPr id="36" name="Group 35">
            <a:extLst>
              <a:ext uri="{FF2B5EF4-FFF2-40B4-BE49-F238E27FC236}">
                <a16:creationId xmlns:a16="http://schemas.microsoft.com/office/drawing/2014/main" id="{73AF45EE-0DD6-161C-1557-5FBAFB2EC708}"/>
              </a:ext>
            </a:extLst>
          </p:cNvPr>
          <p:cNvGrpSpPr/>
          <p:nvPr/>
        </p:nvGrpSpPr>
        <p:grpSpPr>
          <a:xfrm>
            <a:off x="7404878" y="4066902"/>
            <a:ext cx="1281922" cy="415498"/>
            <a:chOff x="7404878" y="4138463"/>
            <a:chExt cx="1281922" cy="415498"/>
          </a:xfrm>
        </p:grpSpPr>
        <p:sp>
          <p:nvSpPr>
            <p:cNvPr id="37" name="Oval 36">
              <a:extLst>
                <a:ext uri="{FF2B5EF4-FFF2-40B4-BE49-F238E27FC236}">
                  <a16:creationId xmlns:a16="http://schemas.microsoft.com/office/drawing/2014/main" id="{22720B7C-C30A-22D2-011E-33E010EAAB2E}"/>
                </a:ext>
              </a:extLst>
            </p:cNvPr>
            <p:cNvSpPr/>
            <p:nvPr/>
          </p:nvSpPr>
          <p:spPr>
            <a:xfrm>
              <a:off x="7404878" y="4163332"/>
              <a:ext cx="365760" cy="365760"/>
            </a:xfrm>
            <a:prstGeom prst="ellipse">
              <a:avLst/>
            </a:prstGeom>
            <a:noFill/>
            <a:ln w="28575" cap="flat" cmpd="sng" algn="ctr">
              <a:noFill/>
              <a:prstDash val="solid"/>
            </a:ln>
            <a:effectLst/>
          </p:spPr>
          <p:txBody>
            <a:bodyPr lIns="0" tIns="0" rIns="0" bIns="0" rtlCol="0" anchor="ctr"/>
            <a:lstStyle/>
            <a:p>
              <a:pPr algn="ctr" defTabSz="914378" fontAlgn="auto">
                <a:spcBef>
                  <a:spcPts val="0"/>
                </a:spcBef>
                <a:spcAft>
                  <a:spcPts val="0"/>
                </a:spcAft>
                <a:defRPr/>
              </a:pPr>
              <a:r>
                <a:rPr lang="en-GB" sz="1800" kern="0">
                  <a:solidFill>
                    <a:schemeClr val="accent1"/>
                  </a:solidFill>
                  <a:latin typeface="GT Walsheim Light"/>
                </a:rPr>
                <a:t>5</a:t>
              </a:r>
            </a:p>
          </p:txBody>
        </p:sp>
        <p:sp>
          <p:nvSpPr>
            <p:cNvPr id="39" name="TextBox 38">
              <a:extLst>
                <a:ext uri="{FF2B5EF4-FFF2-40B4-BE49-F238E27FC236}">
                  <a16:creationId xmlns:a16="http://schemas.microsoft.com/office/drawing/2014/main" id="{959228CD-7683-7A3B-B7C4-27816346B458}"/>
                </a:ext>
              </a:extLst>
            </p:cNvPr>
            <p:cNvSpPr txBox="1"/>
            <p:nvPr/>
          </p:nvSpPr>
          <p:spPr>
            <a:xfrm>
              <a:off x="7766817" y="4138463"/>
              <a:ext cx="919983" cy="415498"/>
            </a:xfrm>
            <a:prstGeom prst="rect">
              <a:avLst/>
            </a:prstGeom>
            <a:noFill/>
          </p:spPr>
          <p:txBody>
            <a:bodyPr wrap="square" lIns="0" tIns="0" rIns="0" bIns="0" rtlCol="0">
              <a:spAutoFit/>
            </a:bodyPr>
            <a:lstStyle/>
            <a:p>
              <a:pPr defTabSz="914378">
                <a:spcAft>
                  <a:spcPts val="300"/>
                </a:spcAft>
                <a:defRPr/>
              </a:pPr>
              <a:r>
                <a:rPr lang="en-US" sz="900" kern="0">
                  <a:latin typeface="+mn-lt"/>
                  <a:cs typeface="Arial" panose="020B0604020202020204" pitchFamily="34" charset="0"/>
                </a:rPr>
                <a:t>Governance templates and standards</a:t>
              </a:r>
            </a:p>
          </p:txBody>
        </p:sp>
      </p:grpSp>
      <p:sp>
        <p:nvSpPr>
          <p:cNvPr id="41" name="TextBox 40">
            <a:extLst>
              <a:ext uri="{FF2B5EF4-FFF2-40B4-BE49-F238E27FC236}">
                <a16:creationId xmlns:a16="http://schemas.microsoft.com/office/drawing/2014/main" id="{F1551735-72CC-8CF6-E697-8AB1314FE72A}"/>
              </a:ext>
            </a:extLst>
          </p:cNvPr>
          <p:cNvSpPr txBox="1"/>
          <p:nvPr/>
        </p:nvSpPr>
        <p:spPr>
          <a:xfrm>
            <a:off x="1866432" y="1418451"/>
            <a:ext cx="5506387" cy="492443"/>
          </a:xfrm>
          <a:prstGeom prst="rect">
            <a:avLst/>
          </a:prstGeom>
          <a:noFill/>
        </p:spPr>
        <p:txBody>
          <a:bodyPr wrap="square" lIns="137160" tIns="137160" rIns="137160" bIns="137160" rtlCol="0">
            <a:spAutoFit/>
          </a:bodyPr>
          <a:lstStyle/>
          <a:p>
            <a:pPr algn="ctr" fontAlgn="auto">
              <a:spcBef>
                <a:spcPts val="0"/>
              </a:spcBef>
              <a:spcAft>
                <a:spcPts val="0"/>
              </a:spcAft>
              <a:defRPr/>
            </a:pPr>
            <a:r>
              <a:rPr lang="en-US" sz="1400" spc="600">
                <a:solidFill>
                  <a:schemeClr val="bg1"/>
                </a:solidFill>
                <a:latin typeface="GT Walsheim Medium" panose="02000503030000020003" pitchFamily="2" charset="77"/>
              </a:rPr>
              <a:t>CORE OUTCOMES</a:t>
            </a:r>
          </a:p>
        </p:txBody>
      </p:sp>
      <p:sp>
        <p:nvSpPr>
          <p:cNvPr id="44" name="Rounded Rectangle 155">
            <a:extLst>
              <a:ext uri="{FF2B5EF4-FFF2-40B4-BE49-F238E27FC236}">
                <a16:creationId xmlns:a16="http://schemas.microsoft.com/office/drawing/2014/main" id="{842117AB-5D47-3281-947B-9EB2FC26BCB6}"/>
              </a:ext>
            </a:extLst>
          </p:cNvPr>
          <p:cNvSpPr/>
          <p:nvPr/>
        </p:nvSpPr>
        <p:spPr>
          <a:xfrm>
            <a:off x="380277" y="2469080"/>
            <a:ext cx="1273456" cy="668896"/>
          </a:xfrm>
          <a:prstGeom prst="roundRect">
            <a:avLst/>
          </a:prstGeom>
          <a:noFill/>
        </p:spPr>
        <p:txBody>
          <a:bodyPr wrap="square" lIns="68580" tIns="68580" rIns="68580" bIns="68580" anchor="ctr">
            <a:noAutofit/>
          </a:bodyPr>
          <a:lstStyle/>
          <a:p>
            <a:pPr algn="ctr" defTabSz="914378">
              <a:spcAft>
                <a:spcPts val="300"/>
              </a:spcAft>
              <a:defRPr/>
            </a:pPr>
            <a:r>
              <a:rPr lang="en-US" sz="900" b="1">
                <a:latin typeface="+mj-lt"/>
                <a:cs typeface="Arial" panose="020B0604020202020204" pitchFamily="34" charset="0"/>
              </a:rPr>
              <a:t>Risk-tiering model </a:t>
            </a:r>
            <a:r>
              <a:rPr lang="en-US" sz="900">
                <a:latin typeface="+mn-lt"/>
                <a:cs typeface="Arial" panose="020B0604020202020204" pitchFamily="34" charset="0"/>
              </a:rPr>
              <a:t>for evaluating AI </a:t>
            </a:r>
            <a:br>
              <a:rPr lang="en-US" sz="900">
                <a:latin typeface="+mn-lt"/>
                <a:cs typeface="Arial" panose="020B0604020202020204" pitchFamily="34" charset="0"/>
              </a:rPr>
            </a:br>
            <a:r>
              <a:rPr lang="en-US" sz="900">
                <a:latin typeface="+mn-lt"/>
                <a:cs typeface="Arial" panose="020B0604020202020204" pitchFamily="34" charset="0"/>
              </a:rPr>
              <a:t>use cases</a:t>
            </a:r>
          </a:p>
        </p:txBody>
      </p:sp>
      <p:sp>
        <p:nvSpPr>
          <p:cNvPr id="45" name="Rounded Rectangle 155">
            <a:extLst>
              <a:ext uri="{FF2B5EF4-FFF2-40B4-BE49-F238E27FC236}">
                <a16:creationId xmlns:a16="http://schemas.microsoft.com/office/drawing/2014/main" id="{1FF0FE99-811D-8CF5-3265-87C2B3216938}"/>
              </a:ext>
            </a:extLst>
          </p:cNvPr>
          <p:cNvSpPr/>
          <p:nvPr/>
        </p:nvSpPr>
        <p:spPr>
          <a:xfrm>
            <a:off x="380277" y="3124167"/>
            <a:ext cx="1273456" cy="668896"/>
          </a:xfrm>
          <a:prstGeom prst="roundRect">
            <a:avLst/>
          </a:prstGeom>
          <a:noFill/>
        </p:spPr>
        <p:txBody>
          <a:bodyPr wrap="square" lIns="68580" tIns="68580" rIns="68580" bIns="68580" anchor="ctr">
            <a:noAutofit/>
          </a:bodyPr>
          <a:lstStyle/>
          <a:p>
            <a:pPr algn="ctr" defTabSz="914378">
              <a:spcAft>
                <a:spcPts val="300"/>
              </a:spcAft>
              <a:defRPr/>
            </a:pPr>
            <a:r>
              <a:rPr lang="en-US" sz="900" dirty="0">
                <a:latin typeface="GT Walsheim Light" panose="02000503030000020003" pitchFamily="50" charset="0"/>
                <a:cs typeface="Arial" panose="020B0604020202020204" pitchFamily="34" charset="0"/>
              </a:rPr>
              <a:t>Accountability structure for </a:t>
            </a:r>
            <a:r>
              <a:rPr lang="en-US" sz="900" b="1" dirty="0">
                <a:latin typeface="GT Walsheim Bold" panose="02000503040000020003" pitchFamily="50" charset="0"/>
                <a:cs typeface="Arial" panose="020B0604020202020204" pitchFamily="34" charset="0"/>
              </a:rPr>
              <a:t>AI decisions and oversight</a:t>
            </a:r>
          </a:p>
        </p:txBody>
      </p:sp>
      <p:sp>
        <p:nvSpPr>
          <p:cNvPr id="46" name="Rounded Rectangle 155">
            <a:extLst>
              <a:ext uri="{FF2B5EF4-FFF2-40B4-BE49-F238E27FC236}">
                <a16:creationId xmlns:a16="http://schemas.microsoft.com/office/drawing/2014/main" id="{804EB9FA-8EED-CFD7-051C-D45A21410370}"/>
              </a:ext>
            </a:extLst>
          </p:cNvPr>
          <p:cNvSpPr/>
          <p:nvPr/>
        </p:nvSpPr>
        <p:spPr>
          <a:xfrm>
            <a:off x="380277" y="3779254"/>
            <a:ext cx="1273456" cy="668896"/>
          </a:xfrm>
          <a:prstGeom prst="roundRect">
            <a:avLst/>
          </a:prstGeom>
          <a:noFill/>
        </p:spPr>
        <p:txBody>
          <a:bodyPr wrap="square" lIns="68580" tIns="68580" rIns="68580" bIns="68580" anchor="ctr">
            <a:noAutofit/>
          </a:bodyPr>
          <a:lstStyle/>
          <a:p>
            <a:pPr algn="ctr" defTabSz="914378">
              <a:spcAft>
                <a:spcPts val="300"/>
              </a:spcAft>
              <a:defRPr/>
            </a:pPr>
            <a:r>
              <a:rPr lang="en-US" sz="900" b="1">
                <a:latin typeface="GT Walsheim Bold" panose="02000503040000020003" pitchFamily="50" charset="0"/>
                <a:cs typeface="Arial" panose="020B0604020202020204" pitchFamily="34" charset="0"/>
              </a:rPr>
              <a:t>Monitoring and auditability</a:t>
            </a:r>
            <a:r>
              <a:rPr lang="en-US" sz="900">
                <a:latin typeface="GT Walsheim Bold" panose="02000503040000020003" pitchFamily="50" charset="0"/>
                <a:cs typeface="Arial" panose="020B0604020202020204" pitchFamily="34" charset="0"/>
              </a:rPr>
              <a:t> </a:t>
            </a:r>
            <a:r>
              <a:rPr lang="en-US" sz="900">
                <a:latin typeface="GT Walsheim Light" panose="02000503030000020003" pitchFamily="50" charset="0"/>
                <a:cs typeface="Arial" panose="020B0604020202020204" pitchFamily="34" charset="0"/>
              </a:rPr>
              <a:t>standards for </a:t>
            </a:r>
            <a:br>
              <a:rPr lang="en-US" sz="900">
                <a:latin typeface="GT Walsheim Light" panose="02000503030000020003" pitchFamily="50" charset="0"/>
                <a:cs typeface="Arial" panose="020B0604020202020204" pitchFamily="34" charset="0"/>
              </a:rPr>
            </a:br>
            <a:r>
              <a:rPr lang="en-US" sz="900">
                <a:latin typeface="GT Walsheim Light" panose="02000503030000020003" pitchFamily="50" charset="0"/>
                <a:cs typeface="Arial" panose="020B0604020202020204" pitchFamily="34" charset="0"/>
              </a:rPr>
              <a:t>AI systems</a:t>
            </a:r>
          </a:p>
        </p:txBody>
      </p:sp>
      <p:cxnSp>
        <p:nvCxnSpPr>
          <p:cNvPr id="47" name="Straight Connector 46">
            <a:extLst>
              <a:ext uri="{FF2B5EF4-FFF2-40B4-BE49-F238E27FC236}">
                <a16:creationId xmlns:a16="http://schemas.microsoft.com/office/drawing/2014/main" id="{46AAB777-B9B1-3DBE-8D1B-B5C4CA457479}"/>
              </a:ext>
            </a:extLst>
          </p:cNvPr>
          <p:cNvCxnSpPr>
            <a:cxnSpLocks/>
          </p:cNvCxnSpPr>
          <p:nvPr/>
        </p:nvCxnSpPr>
        <p:spPr>
          <a:xfrm flipH="1">
            <a:off x="2266950" y="1859819"/>
            <a:ext cx="4737027" cy="0"/>
          </a:xfrm>
          <a:prstGeom prst="line">
            <a:avLst/>
          </a:prstGeom>
          <a:ln w="12700" cap="rnd">
            <a:solidFill>
              <a:schemeClr val="accent2"/>
            </a:solidFill>
            <a:tailEnd type="none" w="lg" len="sm"/>
          </a:ln>
        </p:spPr>
        <p:style>
          <a:lnRef idx="1">
            <a:schemeClr val="accent1"/>
          </a:lnRef>
          <a:fillRef idx="0">
            <a:schemeClr val="accent1"/>
          </a:fillRef>
          <a:effectRef idx="0">
            <a:schemeClr val="accent1"/>
          </a:effectRef>
          <a:fontRef idx="minor">
            <a:schemeClr val="tx1"/>
          </a:fontRef>
        </p:style>
      </p:cxnSp>
      <p:sp>
        <p:nvSpPr>
          <p:cNvPr id="48" name="Freeform: Shape 31">
            <a:extLst>
              <a:ext uri="{FF2B5EF4-FFF2-40B4-BE49-F238E27FC236}">
                <a16:creationId xmlns:a16="http://schemas.microsoft.com/office/drawing/2014/main" id="{3CA343A4-7C66-475C-AD95-04A6E58058DC}"/>
              </a:ext>
            </a:extLst>
          </p:cNvPr>
          <p:cNvSpPr/>
          <p:nvPr/>
        </p:nvSpPr>
        <p:spPr>
          <a:xfrm>
            <a:off x="3304091" y="2625402"/>
            <a:ext cx="1311289" cy="1133644"/>
          </a:xfrm>
          <a:prstGeom prst="rect">
            <a:avLst/>
          </a:prstGeom>
          <a:noFill/>
          <a:ln w="25400" cap="flat">
            <a:noFill/>
            <a:prstDash val="solid"/>
            <a:miter/>
          </a:ln>
        </p:spPr>
        <p:txBody>
          <a:bodyPr lIns="0" tIns="0" rIns="0" bIns="0" rtlCol="0" anchor="t">
            <a:spAutoFit/>
          </a:bodyPr>
          <a:lstStyle/>
          <a:p>
            <a:pPr marL="47625" algn="ctr" defTabSz="914378">
              <a:spcAft>
                <a:spcPts val="200"/>
              </a:spcAft>
              <a:defRPr/>
            </a:pPr>
            <a:r>
              <a:rPr lang="en-US" sz="900" b="1" kern="0" dirty="0">
                <a:solidFill>
                  <a:prstClr val="white"/>
                </a:solidFill>
                <a:latin typeface="+mj-lt"/>
                <a:cs typeface="Arial" panose="020B0604020202020204" pitchFamily="34" charset="0"/>
              </a:rPr>
              <a:t>AI oversight </a:t>
            </a:r>
          </a:p>
          <a:p>
            <a:pPr marL="47625" algn="ctr" defTabSz="914378">
              <a:spcAft>
                <a:spcPts val="200"/>
              </a:spcAft>
              <a:defRPr/>
            </a:pPr>
            <a:r>
              <a:rPr lang="en-US" sz="900" kern="0" dirty="0">
                <a:solidFill>
                  <a:prstClr val="white"/>
                </a:solidFill>
                <a:latin typeface="+mn-lt"/>
                <a:cs typeface="Arial" panose="020B0604020202020204" pitchFamily="34" charset="0"/>
              </a:rPr>
              <a:t>Establish the roles, responsibilities, and decision rights required to govern AI with clarity, accountability, and cross-functional alignment.</a:t>
            </a:r>
          </a:p>
        </p:txBody>
      </p:sp>
      <p:sp>
        <p:nvSpPr>
          <p:cNvPr id="49" name="graph increasing">
            <a:extLst>
              <a:ext uri="{FF2B5EF4-FFF2-40B4-BE49-F238E27FC236}">
                <a16:creationId xmlns:a16="http://schemas.microsoft.com/office/drawing/2014/main" id="{4F0E62A1-375D-8CC3-D9A9-508BAC4872A7}"/>
              </a:ext>
            </a:extLst>
          </p:cNvPr>
          <p:cNvSpPr>
            <a:spLocks noChangeAspect="1"/>
          </p:cNvSpPr>
          <p:nvPr>
            <p:custDataLst>
              <p:tags r:id="rId1"/>
            </p:custDataLst>
          </p:nvPr>
        </p:nvSpPr>
        <p:spPr>
          <a:xfrm>
            <a:off x="3705967" y="2025014"/>
            <a:ext cx="507536" cy="507536"/>
          </a:xfrm>
          <a:custGeom>
            <a:avLst/>
            <a:gdLst>
              <a:gd name="connsiteX0" fmla="*/ 417139 w 739000"/>
              <a:gd name="connsiteY0" fmla="*/ 265203 h 740289"/>
              <a:gd name="connsiteX1" fmla="*/ 482554 w 739000"/>
              <a:gd name="connsiteY1" fmla="*/ 265203 h 740289"/>
              <a:gd name="connsiteX2" fmla="*/ 484213 w 739000"/>
              <a:gd name="connsiteY2" fmla="*/ 265440 h 740289"/>
              <a:gd name="connsiteX3" fmla="*/ 486346 w 739000"/>
              <a:gd name="connsiteY3" fmla="*/ 265915 h 740289"/>
              <a:gd name="connsiteX4" fmla="*/ 488479 w 739000"/>
              <a:gd name="connsiteY4" fmla="*/ 266865 h 740289"/>
              <a:gd name="connsiteX5" fmla="*/ 490375 w 739000"/>
              <a:gd name="connsiteY5" fmla="*/ 268290 h 740289"/>
              <a:gd name="connsiteX6" fmla="*/ 492034 w 739000"/>
              <a:gd name="connsiteY6" fmla="*/ 269951 h 740289"/>
              <a:gd name="connsiteX7" fmla="*/ 493219 w 739000"/>
              <a:gd name="connsiteY7" fmla="*/ 271851 h 740289"/>
              <a:gd name="connsiteX8" fmla="*/ 493219 w 739000"/>
              <a:gd name="connsiteY8" fmla="*/ 272088 h 740289"/>
              <a:gd name="connsiteX9" fmla="*/ 493693 w 739000"/>
              <a:gd name="connsiteY9" fmla="*/ 273750 h 740289"/>
              <a:gd name="connsiteX10" fmla="*/ 493930 w 739000"/>
              <a:gd name="connsiteY10" fmla="*/ 274463 h 740289"/>
              <a:gd name="connsiteX11" fmla="*/ 494167 w 739000"/>
              <a:gd name="connsiteY11" fmla="*/ 275650 h 740289"/>
              <a:gd name="connsiteX12" fmla="*/ 494404 w 739000"/>
              <a:gd name="connsiteY12" fmla="*/ 276837 h 740289"/>
              <a:gd name="connsiteX13" fmla="*/ 494404 w 739000"/>
              <a:gd name="connsiteY13" fmla="*/ 277074 h 740289"/>
              <a:gd name="connsiteX14" fmla="*/ 494404 w 739000"/>
              <a:gd name="connsiteY14" fmla="*/ 342603 h 740289"/>
              <a:gd name="connsiteX15" fmla="*/ 482554 w 739000"/>
              <a:gd name="connsiteY15" fmla="*/ 354475 h 740289"/>
              <a:gd name="connsiteX16" fmla="*/ 470703 w 739000"/>
              <a:gd name="connsiteY16" fmla="*/ 342603 h 740289"/>
              <a:gd name="connsiteX17" fmla="*/ 470703 w 739000"/>
              <a:gd name="connsiteY17" fmla="*/ 307702 h 740289"/>
              <a:gd name="connsiteX18" fmla="*/ 394386 w 739000"/>
              <a:gd name="connsiteY18" fmla="*/ 390800 h 740289"/>
              <a:gd name="connsiteX19" fmla="*/ 393912 w 739000"/>
              <a:gd name="connsiteY19" fmla="*/ 391513 h 740289"/>
              <a:gd name="connsiteX20" fmla="*/ 385142 w 739000"/>
              <a:gd name="connsiteY20" fmla="*/ 395311 h 740289"/>
              <a:gd name="connsiteX21" fmla="*/ 377321 w 739000"/>
              <a:gd name="connsiteY21" fmla="*/ 392225 h 740289"/>
              <a:gd name="connsiteX22" fmla="*/ 305981 w 739000"/>
              <a:gd name="connsiteY22" fmla="*/ 327883 h 740289"/>
              <a:gd name="connsiteX23" fmla="*/ 265452 w 739000"/>
              <a:gd name="connsiteY23" fmla="*/ 371806 h 740289"/>
              <a:gd name="connsiteX24" fmla="*/ 256682 w 739000"/>
              <a:gd name="connsiteY24" fmla="*/ 375605 h 740289"/>
              <a:gd name="connsiteX25" fmla="*/ 248861 w 739000"/>
              <a:gd name="connsiteY25" fmla="*/ 372756 h 740289"/>
              <a:gd name="connsiteX26" fmla="*/ 248150 w 739000"/>
              <a:gd name="connsiteY26" fmla="*/ 355899 h 740289"/>
              <a:gd name="connsiteX27" fmla="*/ 296500 w 739000"/>
              <a:gd name="connsiteY27" fmla="*/ 303191 h 740289"/>
              <a:gd name="connsiteX28" fmla="*/ 297448 w 739000"/>
              <a:gd name="connsiteY28" fmla="*/ 302479 h 740289"/>
              <a:gd name="connsiteX29" fmla="*/ 298396 w 739000"/>
              <a:gd name="connsiteY29" fmla="*/ 301766 h 740289"/>
              <a:gd name="connsiteX30" fmla="*/ 299581 w 739000"/>
              <a:gd name="connsiteY30" fmla="*/ 301054 h 740289"/>
              <a:gd name="connsiteX31" fmla="*/ 300529 w 739000"/>
              <a:gd name="connsiteY31" fmla="*/ 300579 h 740289"/>
              <a:gd name="connsiteX32" fmla="*/ 301715 w 739000"/>
              <a:gd name="connsiteY32" fmla="*/ 300104 h 740289"/>
              <a:gd name="connsiteX33" fmla="*/ 302663 w 739000"/>
              <a:gd name="connsiteY33" fmla="*/ 299867 h 740289"/>
              <a:gd name="connsiteX34" fmla="*/ 303848 w 739000"/>
              <a:gd name="connsiteY34" fmla="*/ 299630 h 740289"/>
              <a:gd name="connsiteX35" fmla="*/ 304796 w 739000"/>
              <a:gd name="connsiteY35" fmla="*/ 299392 h 740289"/>
              <a:gd name="connsiteX36" fmla="*/ 305981 w 739000"/>
              <a:gd name="connsiteY36" fmla="*/ 299392 h 740289"/>
              <a:gd name="connsiteX37" fmla="*/ 306929 w 739000"/>
              <a:gd name="connsiteY37" fmla="*/ 299392 h 740289"/>
              <a:gd name="connsiteX38" fmla="*/ 308114 w 739000"/>
              <a:gd name="connsiteY38" fmla="*/ 299630 h 740289"/>
              <a:gd name="connsiteX39" fmla="*/ 309062 w 739000"/>
              <a:gd name="connsiteY39" fmla="*/ 299867 h 740289"/>
              <a:gd name="connsiteX40" fmla="*/ 310247 w 739000"/>
              <a:gd name="connsiteY40" fmla="*/ 300342 h 740289"/>
              <a:gd name="connsiteX41" fmla="*/ 311195 w 739000"/>
              <a:gd name="connsiteY41" fmla="*/ 300817 h 740289"/>
              <a:gd name="connsiteX42" fmla="*/ 312143 w 739000"/>
              <a:gd name="connsiteY42" fmla="*/ 301529 h 740289"/>
              <a:gd name="connsiteX43" fmla="*/ 313091 w 739000"/>
              <a:gd name="connsiteY43" fmla="*/ 302241 h 740289"/>
              <a:gd name="connsiteX44" fmla="*/ 384194 w 739000"/>
              <a:gd name="connsiteY44" fmla="*/ 366583 h 740289"/>
              <a:gd name="connsiteX45" fmla="*/ 455535 w 739000"/>
              <a:gd name="connsiteY45" fmla="*/ 288945 h 740289"/>
              <a:gd name="connsiteX46" fmla="*/ 417139 w 739000"/>
              <a:gd name="connsiteY46" fmla="*/ 288945 h 740289"/>
              <a:gd name="connsiteX47" fmla="*/ 405288 w 739000"/>
              <a:gd name="connsiteY47" fmla="*/ 277074 h 740289"/>
              <a:gd name="connsiteX48" fmla="*/ 417139 w 739000"/>
              <a:gd name="connsiteY48" fmla="*/ 265203 h 740289"/>
              <a:gd name="connsiteX49" fmla="*/ 209517 w 739000"/>
              <a:gd name="connsiteY49" fmla="*/ 210120 h 740289"/>
              <a:gd name="connsiteX50" fmla="*/ 209517 w 739000"/>
              <a:gd name="connsiteY50" fmla="*/ 530880 h 740289"/>
              <a:gd name="connsiteX51" fmla="*/ 245069 w 739000"/>
              <a:gd name="connsiteY51" fmla="*/ 530880 h 740289"/>
              <a:gd name="connsiteX52" fmla="*/ 245069 w 739000"/>
              <a:gd name="connsiteY52" fmla="*/ 443271 h 740289"/>
              <a:gd name="connsiteX53" fmla="*/ 256919 w 739000"/>
              <a:gd name="connsiteY53" fmla="*/ 431400 h 740289"/>
              <a:gd name="connsiteX54" fmla="*/ 268770 w 739000"/>
              <a:gd name="connsiteY54" fmla="*/ 443271 h 740289"/>
              <a:gd name="connsiteX55" fmla="*/ 268770 w 739000"/>
              <a:gd name="connsiteY55" fmla="*/ 530880 h 740289"/>
              <a:gd name="connsiteX56" fmla="*/ 301477 w 739000"/>
              <a:gd name="connsiteY56" fmla="*/ 530880 h 740289"/>
              <a:gd name="connsiteX57" fmla="*/ 301477 w 739000"/>
              <a:gd name="connsiteY57" fmla="*/ 413355 h 740289"/>
              <a:gd name="connsiteX58" fmla="*/ 313328 w 739000"/>
              <a:gd name="connsiteY58" fmla="*/ 401484 h 740289"/>
              <a:gd name="connsiteX59" fmla="*/ 325179 w 739000"/>
              <a:gd name="connsiteY59" fmla="*/ 413355 h 740289"/>
              <a:gd name="connsiteX60" fmla="*/ 325179 w 739000"/>
              <a:gd name="connsiteY60" fmla="*/ 530880 h 740289"/>
              <a:gd name="connsiteX61" fmla="*/ 357886 w 739000"/>
              <a:gd name="connsiteY61" fmla="*/ 530880 h 740289"/>
              <a:gd name="connsiteX62" fmla="*/ 357886 w 739000"/>
              <a:gd name="connsiteY62" fmla="*/ 469150 h 740289"/>
              <a:gd name="connsiteX63" fmla="*/ 369737 w 739000"/>
              <a:gd name="connsiteY63" fmla="*/ 457279 h 740289"/>
              <a:gd name="connsiteX64" fmla="*/ 381587 w 739000"/>
              <a:gd name="connsiteY64" fmla="*/ 469150 h 740289"/>
              <a:gd name="connsiteX65" fmla="*/ 381587 w 739000"/>
              <a:gd name="connsiteY65" fmla="*/ 530880 h 740289"/>
              <a:gd name="connsiteX66" fmla="*/ 414295 w 739000"/>
              <a:gd name="connsiteY66" fmla="*/ 530880 h 740289"/>
              <a:gd name="connsiteX67" fmla="*/ 414295 w 739000"/>
              <a:gd name="connsiteY67" fmla="*/ 443271 h 740289"/>
              <a:gd name="connsiteX68" fmla="*/ 426145 w 739000"/>
              <a:gd name="connsiteY68" fmla="*/ 431400 h 740289"/>
              <a:gd name="connsiteX69" fmla="*/ 437996 w 739000"/>
              <a:gd name="connsiteY69" fmla="*/ 443271 h 740289"/>
              <a:gd name="connsiteX70" fmla="*/ 437996 w 739000"/>
              <a:gd name="connsiteY70" fmla="*/ 530880 h 740289"/>
              <a:gd name="connsiteX71" fmla="*/ 470703 w 739000"/>
              <a:gd name="connsiteY71" fmla="*/ 530880 h 740289"/>
              <a:gd name="connsiteX72" fmla="*/ 470703 w 739000"/>
              <a:gd name="connsiteY72" fmla="*/ 413355 h 740289"/>
              <a:gd name="connsiteX73" fmla="*/ 482554 w 739000"/>
              <a:gd name="connsiteY73" fmla="*/ 401484 h 740289"/>
              <a:gd name="connsiteX74" fmla="*/ 494404 w 739000"/>
              <a:gd name="connsiteY74" fmla="*/ 413355 h 740289"/>
              <a:gd name="connsiteX75" fmla="*/ 494404 w 739000"/>
              <a:gd name="connsiteY75" fmla="*/ 530880 h 740289"/>
              <a:gd name="connsiteX76" fmla="*/ 529719 w 739000"/>
              <a:gd name="connsiteY76" fmla="*/ 530880 h 740289"/>
              <a:gd name="connsiteX77" fmla="*/ 529719 w 739000"/>
              <a:gd name="connsiteY77" fmla="*/ 210120 h 740289"/>
              <a:gd name="connsiteX78" fmla="*/ 197667 w 739000"/>
              <a:gd name="connsiteY78" fmla="*/ 186378 h 740289"/>
              <a:gd name="connsiteX79" fmla="*/ 541570 w 739000"/>
              <a:gd name="connsiteY79" fmla="*/ 186378 h 740289"/>
              <a:gd name="connsiteX80" fmla="*/ 553420 w 739000"/>
              <a:gd name="connsiteY80" fmla="*/ 198249 h 740289"/>
              <a:gd name="connsiteX81" fmla="*/ 553420 w 739000"/>
              <a:gd name="connsiteY81" fmla="*/ 542752 h 740289"/>
              <a:gd name="connsiteX82" fmla="*/ 541570 w 739000"/>
              <a:gd name="connsiteY82" fmla="*/ 554623 h 740289"/>
              <a:gd name="connsiteX83" fmla="*/ 197667 w 739000"/>
              <a:gd name="connsiteY83" fmla="*/ 554623 h 740289"/>
              <a:gd name="connsiteX84" fmla="*/ 185816 w 739000"/>
              <a:gd name="connsiteY84" fmla="*/ 542752 h 740289"/>
              <a:gd name="connsiteX85" fmla="*/ 185816 w 739000"/>
              <a:gd name="connsiteY85" fmla="*/ 198249 h 740289"/>
              <a:gd name="connsiteX86" fmla="*/ 197667 w 739000"/>
              <a:gd name="connsiteY86" fmla="*/ 186378 h 740289"/>
              <a:gd name="connsiteX87" fmla="*/ 369500 w 739000"/>
              <a:gd name="connsiteY87" fmla="*/ 23742 h 740289"/>
              <a:gd name="connsiteX88" fmla="*/ 124905 w 739000"/>
              <a:gd name="connsiteY88" fmla="*/ 125123 h 740289"/>
              <a:gd name="connsiteX89" fmla="*/ 23701 w 739000"/>
              <a:gd name="connsiteY89" fmla="*/ 370144 h 740289"/>
              <a:gd name="connsiteX90" fmla="*/ 124905 w 739000"/>
              <a:gd name="connsiteY90" fmla="*/ 615166 h 740289"/>
              <a:gd name="connsiteX91" fmla="*/ 369500 w 739000"/>
              <a:gd name="connsiteY91" fmla="*/ 716546 h 740289"/>
              <a:gd name="connsiteX92" fmla="*/ 614096 w 739000"/>
              <a:gd name="connsiteY92" fmla="*/ 615166 h 740289"/>
              <a:gd name="connsiteX93" fmla="*/ 715299 w 739000"/>
              <a:gd name="connsiteY93" fmla="*/ 370144 h 740289"/>
              <a:gd name="connsiteX94" fmla="*/ 614096 w 739000"/>
              <a:gd name="connsiteY94" fmla="*/ 125123 h 740289"/>
              <a:gd name="connsiteX95" fmla="*/ 369500 w 739000"/>
              <a:gd name="connsiteY95" fmla="*/ 23742 h 740289"/>
              <a:gd name="connsiteX96" fmla="*/ 369500 w 739000"/>
              <a:gd name="connsiteY96" fmla="*/ 0 h 740289"/>
              <a:gd name="connsiteX97" fmla="*/ 739000 w 739000"/>
              <a:gd name="connsiteY97" fmla="*/ 370144 h 740289"/>
              <a:gd name="connsiteX98" fmla="*/ 369500 w 739000"/>
              <a:gd name="connsiteY98" fmla="*/ 740289 h 740289"/>
              <a:gd name="connsiteX99" fmla="*/ 0 w 739000"/>
              <a:gd name="connsiteY99" fmla="*/ 370144 h 740289"/>
              <a:gd name="connsiteX100" fmla="*/ 369500 w 739000"/>
              <a:gd name="connsiteY100" fmla="*/ 0 h 74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739000" h="740289">
                <a:moveTo>
                  <a:pt x="417139" y="265203"/>
                </a:moveTo>
                <a:lnTo>
                  <a:pt x="482554" y="265203"/>
                </a:lnTo>
                <a:cubicBezTo>
                  <a:pt x="483028" y="265203"/>
                  <a:pt x="483739" y="265440"/>
                  <a:pt x="484213" y="265440"/>
                </a:cubicBezTo>
                <a:cubicBezTo>
                  <a:pt x="484924" y="265440"/>
                  <a:pt x="485635" y="265678"/>
                  <a:pt x="486346" y="265915"/>
                </a:cubicBezTo>
                <a:cubicBezTo>
                  <a:pt x="487057" y="266153"/>
                  <a:pt x="487768" y="266390"/>
                  <a:pt x="488479" y="266865"/>
                </a:cubicBezTo>
                <a:cubicBezTo>
                  <a:pt x="489190" y="267340"/>
                  <a:pt x="489901" y="267815"/>
                  <a:pt x="490375" y="268290"/>
                </a:cubicBezTo>
                <a:cubicBezTo>
                  <a:pt x="491086" y="268764"/>
                  <a:pt x="491560" y="269239"/>
                  <a:pt x="492034" y="269951"/>
                </a:cubicBezTo>
                <a:cubicBezTo>
                  <a:pt x="492508" y="270664"/>
                  <a:pt x="492982" y="271139"/>
                  <a:pt x="493219" y="271851"/>
                </a:cubicBezTo>
                <a:cubicBezTo>
                  <a:pt x="493219" y="271851"/>
                  <a:pt x="493219" y="272088"/>
                  <a:pt x="493219" y="272088"/>
                </a:cubicBezTo>
                <a:cubicBezTo>
                  <a:pt x="493456" y="272563"/>
                  <a:pt x="493456" y="273275"/>
                  <a:pt x="493693" y="273750"/>
                </a:cubicBezTo>
                <a:cubicBezTo>
                  <a:pt x="493693" y="273988"/>
                  <a:pt x="493930" y="274225"/>
                  <a:pt x="493930" y="274463"/>
                </a:cubicBezTo>
                <a:cubicBezTo>
                  <a:pt x="494167" y="274937"/>
                  <a:pt x="494167" y="275175"/>
                  <a:pt x="494167" y="275650"/>
                </a:cubicBezTo>
                <a:cubicBezTo>
                  <a:pt x="494404" y="276125"/>
                  <a:pt x="494404" y="276362"/>
                  <a:pt x="494404" y="276837"/>
                </a:cubicBezTo>
                <a:cubicBezTo>
                  <a:pt x="494404" y="276837"/>
                  <a:pt x="494404" y="277074"/>
                  <a:pt x="494404" y="277074"/>
                </a:cubicBezTo>
                <a:lnTo>
                  <a:pt x="494404" y="342603"/>
                </a:lnTo>
                <a:cubicBezTo>
                  <a:pt x="494404" y="349251"/>
                  <a:pt x="489190" y="354475"/>
                  <a:pt x="482554" y="354475"/>
                </a:cubicBezTo>
                <a:cubicBezTo>
                  <a:pt x="475918" y="354475"/>
                  <a:pt x="470703" y="349251"/>
                  <a:pt x="470703" y="342603"/>
                </a:cubicBezTo>
                <a:lnTo>
                  <a:pt x="470703" y="307702"/>
                </a:lnTo>
                <a:lnTo>
                  <a:pt x="394386" y="390800"/>
                </a:lnTo>
                <a:cubicBezTo>
                  <a:pt x="394149" y="391038"/>
                  <a:pt x="394149" y="391275"/>
                  <a:pt x="393912" y="391513"/>
                </a:cubicBezTo>
                <a:cubicBezTo>
                  <a:pt x="391542" y="393887"/>
                  <a:pt x="388461" y="395311"/>
                  <a:pt x="385142" y="395311"/>
                </a:cubicBezTo>
                <a:cubicBezTo>
                  <a:pt x="382535" y="395311"/>
                  <a:pt x="379691" y="394362"/>
                  <a:pt x="377321" y="392225"/>
                </a:cubicBezTo>
                <a:lnTo>
                  <a:pt x="305981" y="327883"/>
                </a:lnTo>
                <a:lnTo>
                  <a:pt x="265452" y="371806"/>
                </a:lnTo>
                <a:cubicBezTo>
                  <a:pt x="263082" y="374418"/>
                  <a:pt x="259764" y="375605"/>
                  <a:pt x="256682" y="375605"/>
                </a:cubicBezTo>
                <a:cubicBezTo>
                  <a:pt x="253838" y="375605"/>
                  <a:pt x="250994" y="374418"/>
                  <a:pt x="248861" y="372756"/>
                </a:cubicBezTo>
                <a:cubicBezTo>
                  <a:pt x="244121" y="368245"/>
                  <a:pt x="243647" y="360648"/>
                  <a:pt x="248150" y="355899"/>
                </a:cubicBezTo>
                <a:lnTo>
                  <a:pt x="296500" y="303191"/>
                </a:lnTo>
                <a:cubicBezTo>
                  <a:pt x="296737" y="302953"/>
                  <a:pt x="297211" y="302716"/>
                  <a:pt x="297448" y="302479"/>
                </a:cubicBezTo>
                <a:cubicBezTo>
                  <a:pt x="297922" y="302241"/>
                  <a:pt x="298159" y="302004"/>
                  <a:pt x="298396" y="301766"/>
                </a:cubicBezTo>
                <a:cubicBezTo>
                  <a:pt x="298870" y="301529"/>
                  <a:pt x="299107" y="301291"/>
                  <a:pt x="299581" y="301054"/>
                </a:cubicBezTo>
                <a:cubicBezTo>
                  <a:pt x="299818" y="301054"/>
                  <a:pt x="300292" y="300817"/>
                  <a:pt x="300529" y="300579"/>
                </a:cubicBezTo>
                <a:cubicBezTo>
                  <a:pt x="301003" y="300342"/>
                  <a:pt x="301240" y="300342"/>
                  <a:pt x="301715" y="300104"/>
                </a:cubicBezTo>
                <a:cubicBezTo>
                  <a:pt x="301951" y="300104"/>
                  <a:pt x="302426" y="299867"/>
                  <a:pt x="302663" y="299867"/>
                </a:cubicBezTo>
                <a:cubicBezTo>
                  <a:pt x="302900" y="299630"/>
                  <a:pt x="303374" y="299630"/>
                  <a:pt x="303848" y="299630"/>
                </a:cubicBezTo>
                <a:cubicBezTo>
                  <a:pt x="304085" y="299392"/>
                  <a:pt x="304559" y="299392"/>
                  <a:pt x="304796" y="299392"/>
                </a:cubicBezTo>
                <a:cubicBezTo>
                  <a:pt x="305033" y="299392"/>
                  <a:pt x="305507" y="299392"/>
                  <a:pt x="305981" y="299392"/>
                </a:cubicBezTo>
                <a:cubicBezTo>
                  <a:pt x="306218" y="299392"/>
                  <a:pt x="306692" y="299392"/>
                  <a:pt x="306929" y="299392"/>
                </a:cubicBezTo>
                <a:cubicBezTo>
                  <a:pt x="307403" y="299392"/>
                  <a:pt x="307640" y="299630"/>
                  <a:pt x="308114" y="299630"/>
                </a:cubicBezTo>
                <a:cubicBezTo>
                  <a:pt x="308351" y="299630"/>
                  <a:pt x="308825" y="299867"/>
                  <a:pt x="309062" y="299867"/>
                </a:cubicBezTo>
                <a:cubicBezTo>
                  <a:pt x="309536" y="299867"/>
                  <a:pt x="309773" y="300104"/>
                  <a:pt x="310247" y="300342"/>
                </a:cubicBezTo>
                <a:cubicBezTo>
                  <a:pt x="310484" y="300579"/>
                  <a:pt x="310958" y="300579"/>
                  <a:pt x="311195" y="300817"/>
                </a:cubicBezTo>
                <a:cubicBezTo>
                  <a:pt x="311432" y="301054"/>
                  <a:pt x="311906" y="301291"/>
                  <a:pt x="312143" y="301529"/>
                </a:cubicBezTo>
                <a:cubicBezTo>
                  <a:pt x="312617" y="301766"/>
                  <a:pt x="312854" y="302004"/>
                  <a:pt x="313091" y="302241"/>
                </a:cubicBezTo>
                <a:lnTo>
                  <a:pt x="384194" y="366583"/>
                </a:lnTo>
                <a:lnTo>
                  <a:pt x="455535" y="288945"/>
                </a:lnTo>
                <a:lnTo>
                  <a:pt x="417139" y="288945"/>
                </a:lnTo>
                <a:cubicBezTo>
                  <a:pt x="410503" y="288945"/>
                  <a:pt x="405288" y="283722"/>
                  <a:pt x="405288" y="277074"/>
                </a:cubicBezTo>
                <a:cubicBezTo>
                  <a:pt x="405288" y="270426"/>
                  <a:pt x="410503" y="265203"/>
                  <a:pt x="417139" y="265203"/>
                </a:cubicBezTo>
                <a:close/>
                <a:moveTo>
                  <a:pt x="209517" y="210120"/>
                </a:moveTo>
                <a:lnTo>
                  <a:pt x="209517" y="530880"/>
                </a:lnTo>
                <a:lnTo>
                  <a:pt x="245069" y="530880"/>
                </a:lnTo>
                <a:lnTo>
                  <a:pt x="245069" y="443271"/>
                </a:lnTo>
                <a:cubicBezTo>
                  <a:pt x="245069" y="436623"/>
                  <a:pt x="250283" y="431400"/>
                  <a:pt x="256919" y="431400"/>
                </a:cubicBezTo>
                <a:cubicBezTo>
                  <a:pt x="263556" y="431400"/>
                  <a:pt x="268770" y="436623"/>
                  <a:pt x="268770" y="443271"/>
                </a:cubicBezTo>
                <a:lnTo>
                  <a:pt x="268770" y="530880"/>
                </a:lnTo>
                <a:lnTo>
                  <a:pt x="301477" y="530880"/>
                </a:lnTo>
                <a:lnTo>
                  <a:pt x="301477" y="413355"/>
                </a:lnTo>
                <a:cubicBezTo>
                  <a:pt x="301477" y="406708"/>
                  <a:pt x="306692" y="401484"/>
                  <a:pt x="313328" y="401484"/>
                </a:cubicBezTo>
                <a:cubicBezTo>
                  <a:pt x="319964" y="401484"/>
                  <a:pt x="325179" y="406708"/>
                  <a:pt x="325179" y="413355"/>
                </a:cubicBezTo>
                <a:lnTo>
                  <a:pt x="325179" y="530880"/>
                </a:lnTo>
                <a:lnTo>
                  <a:pt x="357886" y="530880"/>
                </a:lnTo>
                <a:lnTo>
                  <a:pt x="357886" y="469150"/>
                </a:lnTo>
                <a:cubicBezTo>
                  <a:pt x="357886" y="462502"/>
                  <a:pt x="363100" y="457279"/>
                  <a:pt x="369737" y="457279"/>
                </a:cubicBezTo>
                <a:cubicBezTo>
                  <a:pt x="376373" y="457279"/>
                  <a:pt x="381587" y="462502"/>
                  <a:pt x="381587" y="469150"/>
                </a:cubicBezTo>
                <a:lnTo>
                  <a:pt x="381587" y="530880"/>
                </a:lnTo>
                <a:lnTo>
                  <a:pt x="414295" y="530880"/>
                </a:lnTo>
                <a:lnTo>
                  <a:pt x="414295" y="443271"/>
                </a:lnTo>
                <a:cubicBezTo>
                  <a:pt x="414295" y="436623"/>
                  <a:pt x="419509" y="431400"/>
                  <a:pt x="426145" y="431400"/>
                </a:cubicBezTo>
                <a:cubicBezTo>
                  <a:pt x="432782" y="431400"/>
                  <a:pt x="437996" y="436623"/>
                  <a:pt x="437996" y="443271"/>
                </a:cubicBezTo>
                <a:lnTo>
                  <a:pt x="437996" y="530880"/>
                </a:lnTo>
                <a:lnTo>
                  <a:pt x="470703" y="530880"/>
                </a:lnTo>
                <a:lnTo>
                  <a:pt x="470703" y="413355"/>
                </a:lnTo>
                <a:cubicBezTo>
                  <a:pt x="470703" y="406708"/>
                  <a:pt x="475918" y="401484"/>
                  <a:pt x="482554" y="401484"/>
                </a:cubicBezTo>
                <a:cubicBezTo>
                  <a:pt x="489190" y="401484"/>
                  <a:pt x="494404" y="406708"/>
                  <a:pt x="494404" y="413355"/>
                </a:cubicBezTo>
                <a:lnTo>
                  <a:pt x="494404" y="530880"/>
                </a:lnTo>
                <a:lnTo>
                  <a:pt x="529719" y="530880"/>
                </a:lnTo>
                <a:lnTo>
                  <a:pt x="529719" y="210120"/>
                </a:lnTo>
                <a:close/>
                <a:moveTo>
                  <a:pt x="197667" y="186378"/>
                </a:moveTo>
                <a:lnTo>
                  <a:pt x="541570" y="186378"/>
                </a:lnTo>
                <a:cubicBezTo>
                  <a:pt x="547969" y="186378"/>
                  <a:pt x="553420" y="191839"/>
                  <a:pt x="553420" y="198249"/>
                </a:cubicBezTo>
                <a:lnTo>
                  <a:pt x="553420" y="542752"/>
                </a:lnTo>
                <a:cubicBezTo>
                  <a:pt x="553420" y="549400"/>
                  <a:pt x="548206" y="554623"/>
                  <a:pt x="541570" y="554623"/>
                </a:cubicBezTo>
                <a:lnTo>
                  <a:pt x="197667" y="554623"/>
                </a:lnTo>
                <a:cubicBezTo>
                  <a:pt x="191030" y="554623"/>
                  <a:pt x="185816" y="549400"/>
                  <a:pt x="185816" y="542752"/>
                </a:cubicBezTo>
                <a:lnTo>
                  <a:pt x="185816" y="198249"/>
                </a:lnTo>
                <a:cubicBezTo>
                  <a:pt x="185816" y="191601"/>
                  <a:pt x="191030" y="186378"/>
                  <a:pt x="197667" y="186378"/>
                </a:cubicBezTo>
                <a:close/>
                <a:moveTo>
                  <a:pt x="369500" y="23742"/>
                </a:moveTo>
                <a:cubicBezTo>
                  <a:pt x="277066" y="23742"/>
                  <a:pt x="190320" y="59593"/>
                  <a:pt x="124905" y="125123"/>
                </a:cubicBezTo>
                <a:cubicBezTo>
                  <a:pt x="59727" y="190652"/>
                  <a:pt x="23701" y="277549"/>
                  <a:pt x="23701" y="370144"/>
                </a:cubicBezTo>
                <a:cubicBezTo>
                  <a:pt x="23701" y="462740"/>
                  <a:pt x="59490" y="549637"/>
                  <a:pt x="124905" y="615166"/>
                </a:cubicBezTo>
                <a:cubicBezTo>
                  <a:pt x="190320" y="680458"/>
                  <a:pt x="277066" y="716546"/>
                  <a:pt x="369500" y="716546"/>
                </a:cubicBezTo>
                <a:cubicBezTo>
                  <a:pt x="461935" y="716546"/>
                  <a:pt x="548681" y="680695"/>
                  <a:pt x="614096" y="615166"/>
                </a:cubicBezTo>
                <a:cubicBezTo>
                  <a:pt x="679511" y="549874"/>
                  <a:pt x="715299" y="462740"/>
                  <a:pt x="715299" y="370144"/>
                </a:cubicBezTo>
                <a:cubicBezTo>
                  <a:pt x="715299" y="277549"/>
                  <a:pt x="679511" y="190652"/>
                  <a:pt x="614096" y="125123"/>
                </a:cubicBezTo>
                <a:cubicBezTo>
                  <a:pt x="548681" y="59831"/>
                  <a:pt x="461935" y="23742"/>
                  <a:pt x="369500" y="23742"/>
                </a:cubicBezTo>
                <a:close/>
                <a:moveTo>
                  <a:pt x="369500" y="0"/>
                </a:moveTo>
                <a:cubicBezTo>
                  <a:pt x="573567" y="0"/>
                  <a:pt x="739000" y="165722"/>
                  <a:pt x="739000" y="370144"/>
                </a:cubicBezTo>
                <a:cubicBezTo>
                  <a:pt x="739000" y="574567"/>
                  <a:pt x="573567" y="740289"/>
                  <a:pt x="369500" y="740289"/>
                </a:cubicBezTo>
                <a:cubicBezTo>
                  <a:pt x="165434" y="740289"/>
                  <a:pt x="0" y="574567"/>
                  <a:pt x="0" y="370144"/>
                </a:cubicBezTo>
                <a:cubicBezTo>
                  <a:pt x="0" y="165722"/>
                  <a:pt x="165434" y="0"/>
                  <a:pt x="369500" y="0"/>
                </a:cubicBezTo>
                <a:close/>
              </a:path>
            </a:pathLst>
          </a:custGeom>
          <a:solidFill>
            <a:schemeClr val="bg1"/>
          </a:solidFill>
          <a:ln w="2360" cap="flat">
            <a:noFill/>
            <a:prstDash val="solid"/>
            <a:miter/>
          </a:ln>
        </p:spPr>
        <p:txBody>
          <a:bodyPr wrap="square" rtlCol="0" anchor="ctr">
            <a:noAutofit/>
          </a:bodyPr>
          <a:lstStyle/>
          <a:p>
            <a:endParaRPr lang="en-US" sz="1800"/>
          </a:p>
        </p:txBody>
      </p:sp>
      <p:sp>
        <p:nvSpPr>
          <p:cNvPr id="50" name="Freeform: Shape 31">
            <a:extLst>
              <a:ext uri="{FF2B5EF4-FFF2-40B4-BE49-F238E27FC236}">
                <a16:creationId xmlns:a16="http://schemas.microsoft.com/office/drawing/2014/main" id="{827460D9-BDB6-DB47-8F18-83383C0636F4}"/>
              </a:ext>
            </a:extLst>
          </p:cNvPr>
          <p:cNvSpPr/>
          <p:nvPr/>
        </p:nvSpPr>
        <p:spPr>
          <a:xfrm>
            <a:off x="6012019" y="2625402"/>
            <a:ext cx="1218121" cy="1549142"/>
          </a:xfrm>
          <a:prstGeom prst="rect">
            <a:avLst/>
          </a:prstGeom>
          <a:noFill/>
          <a:ln w="25400" cap="flat">
            <a:noFill/>
            <a:prstDash val="solid"/>
            <a:miter/>
          </a:ln>
        </p:spPr>
        <p:txBody>
          <a:bodyPr lIns="0" tIns="0" rIns="0" bIns="0" rtlCol="0" anchor="t">
            <a:spAutoFit/>
          </a:bodyPr>
          <a:lstStyle/>
          <a:p>
            <a:pPr marL="47625" algn="ctr" defTabSz="914378">
              <a:spcAft>
                <a:spcPts val="200"/>
              </a:spcAft>
              <a:defRPr/>
            </a:pPr>
            <a:r>
              <a:rPr lang="en-US" sz="900" b="1" kern="0">
                <a:solidFill>
                  <a:prstClr val="white"/>
                </a:solidFill>
                <a:latin typeface="+mj-lt"/>
                <a:cs typeface="Arial" panose="020B0604020202020204" pitchFamily="34" charset="0"/>
              </a:rPr>
              <a:t>Enterprise governance framework</a:t>
            </a:r>
          </a:p>
          <a:p>
            <a:pPr marL="47625" algn="ctr" defTabSz="914378">
              <a:spcAft>
                <a:spcPts val="200"/>
              </a:spcAft>
              <a:defRPr/>
            </a:pPr>
            <a:r>
              <a:rPr lang="en-US" sz="900" kern="0">
                <a:solidFill>
                  <a:prstClr val="white"/>
                </a:solidFill>
                <a:latin typeface="+mn-lt"/>
                <a:cs typeface="Arial" panose="020B0604020202020204" pitchFamily="34" charset="0"/>
              </a:rPr>
              <a:t>Define a unified governance model that aligns business, technology, and risk teams around a shared, scalable approach to responsible AI.</a:t>
            </a:r>
          </a:p>
        </p:txBody>
      </p:sp>
      <p:pic>
        <p:nvPicPr>
          <p:cNvPr id="51" name="leadership_5">
            <a:extLst>
              <a:ext uri="{FF2B5EF4-FFF2-40B4-BE49-F238E27FC236}">
                <a16:creationId xmlns:a16="http://schemas.microsoft.com/office/drawing/2014/main" id="{C4E1E3D4-373A-A820-30DA-42D1DC3D5120}"/>
              </a:ext>
            </a:extLst>
          </p:cNvPr>
          <p:cNvPicPr preferRelativeResize="0">
            <a:picLocks/>
          </p:cNvPicPr>
          <p:nvPr>
            <p:custDataLst>
              <p:tags r:id="rId2"/>
            </p:custDataLst>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7311" y="2025014"/>
            <a:ext cx="507536" cy="507536"/>
          </a:xfrm>
          <a:prstGeom prst="rect">
            <a:avLst/>
          </a:prstGeom>
        </p:spPr>
      </p:pic>
      <p:sp>
        <p:nvSpPr>
          <p:cNvPr id="52" name="Freeform: Shape 31">
            <a:extLst>
              <a:ext uri="{FF2B5EF4-FFF2-40B4-BE49-F238E27FC236}">
                <a16:creationId xmlns:a16="http://schemas.microsoft.com/office/drawing/2014/main" id="{B0D60706-A2D9-3A04-4F0A-5E306190A929}"/>
              </a:ext>
            </a:extLst>
          </p:cNvPr>
          <p:cNvSpPr/>
          <p:nvPr/>
        </p:nvSpPr>
        <p:spPr>
          <a:xfrm>
            <a:off x="1931187" y="2625402"/>
            <a:ext cx="1238078" cy="1133644"/>
          </a:xfrm>
          <a:prstGeom prst="rect">
            <a:avLst/>
          </a:prstGeom>
          <a:noFill/>
          <a:ln w="25400" cap="flat">
            <a:noFill/>
            <a:prstDash val="solid"/>
            <a:miter/>
          </a:ln>
        </p:spPr>
        <p:txBody>
          <a:bodyPr lIns="0" tIns="0" rIns="0" bIns="0" rtlCol="0" anchor="t">
            <a:spAutoFit/>
          </a:bodyPr>
          <a:lstStyle/>
          <a:p>
            <a:pPr marL="47625" algn="ctr" defTabSz="914378">
              <a:spcAft>
                <a:spcPts val="200"/>
              </a:spcAft>
              <a:defRPr/>
            </a:pPr>
            <a:r>
              <a:rPr lang="en-US" sz="900" kern="0">
                <a:solidFill>
                  <a:prstClr val="white"/>
                </a:solidFill>
                <a:latin typeface="+mj-lt"/>
                <a:cs typeface="Arial" panose="020B0604020202020204" pitchFamily="34" charset="0"/>
              </a:rPr>
              <a:t>Risk-tiering</a:t>
            </a:r>
          </a:p>
          <a:p>
            <a:pPr marL="47625" algn="ctr" defTabSz="914378">
              <a:spcAft>
                <a:spcPts val="200"/>
              </a:spcAft>
              <a:defRPr/>
            </a:pPr>
            <a:r>
              <a:rPr lang="en-US" sz="900" kern="0">
                <a:solidFill>
                  <a:prstClr val="white"/>
                </a:solidFill>
                <a:latin typeface="+mn-lt"/>
                <a:cs typeface="Arial" panose="020B0604020202020204" pitchFamily="34" charset="0"/>
              </a:rPr>
              <a:t>Define a structured approach for evaluating AI use </a:t>
            </a:r>
            <a:br>
              <a:rPr lang="en-US" sz="900" kern="0">
                <a:solidFill>
                  <a:prstClr val="white"/>
                </a:solidFill>
                <a:latin typeface="+mn-lt"/>
                <a:cs typeface="Arial" panose="020B0604020202020204" pitchFamily="34" charset="0"/>
              </a:rPr>
            </a:br>
            <a:r>
              <a:rPr lang="en-US" sz="900" kern="0">
                <a:solidFill>
                  <a:prstClr val="white"/>
                </a:solidFill>
                <a:latin typeface="+mn-lt"/>
                <a:cs typeface="Arial" panose="020B0604020202020204" pitchFamily="34" charset="0"/>
              </a:rPr>
              <a:t>cases based on technical, operational, ethical, and </a:t>
            </a:r>
            <a:br>
              <a:rPr lang="en-US" sz="900" kern="0">
                <a:solidFill>
                  <a:prstClr val="white"/>
                </a:solidFill>
                <a:latin typeface="+mn-lt"/>
                <a:cs typeface="Arial" panose="020B0604020202020204" pitchFamily="34" charset="0"/>
              </a:rPr>
            </a:br>
            <a:r>
              <a:rPr lang="en-US" sz="900" kern="0">
                <a:solidFill>
                  <a:prstClr val="white"/>
                </a:solidFill>
                <a:latin typeface="+mn-lt"/>
                <a:cs typeface="Arial" panose="020B0604020202020204" pitchFamily="34" charset="0"/>
              </a:rPr>
              <a:t>compliance risk.</a:t>
            </a:r>
            <a:endParaRPr lang="en-US" sz="900" b="1" kern="0">
              <a:solidFill>
                <a:prstClr val="white"/>
              </a:solidFill>
              <a:latin typeface="+mn-lt"/>
              <a:cs typeface="Arial" panose="020B0604020202020204" pitchFamily="34" charset="0"/>
            </a:endParaRPr>
          </a:p>
        </p:txBody>
      </p:sp>
      <p:sp>
        <p:nvSpPr>
          <p:cNvPr id="53" name="check list">
            <a:extLst>
              <a:ext uri="{FF2B5EF4-FFF2-40B4-BE49-F238E27FC236}">
                <a16:creationId xmlns:a16="http://schemas.microsoft.com/office/drawing/2014/main" id="{F6FC61A4-5D7F-28A1-CBC3-31F1DCEA125B}"/>
              </a:ext>
            </a:extLst>
          </p:cNvPr>
          <p:cNvSpPr>
            <a:spLocks noChangeAspect="1"/>
          </p:cNvSpPr>
          <p:nvPr>
            <p:custDataLst>
              <p:tags r:id="rId3"/>
            </p:custDataLst>
          </p:nvPr>
        </p:nvSpPr>
        <p:spPr>
          <a:xfrm>
            <a:off x="2296458" y="2025014"/>
            <a:ext cx="507536" cy="507536"/>
          </a:xfrm>
          <a:custGeom>
            <a:avLst/>
            <a:gdLst>
              <a:gd name="connsiteX0" fmla="*/ 378380 w 741261"/>
              <a:gd name="connsiteY0" fmla="*/ 435932 h 741261"/>
              <a:gd name="connsiteX1" fmla="*/ 465861 w 741261"/>
              <a:gd name="connsiteY1" fmla="*/ 435932 h 741261"/>
              <a:gd name="connsiteX2" fmla="*/ 477747 w 741261"/>
              <a:gd name="connsiteY2" fmla="*/ 447818 h 741261"/>
              <a:gd name="connsiteX3" fmla="*/ 465861 w 741261"/>
              <a:gd name="connsiteY3" fmla="*/ 459704 h 741261"/>
              <a:gd name="connsiteX4" fmla="*/ 378380 w 741261"/>
              <a:gd name="connsiteY4" fmla="*/ 459704 h 741261"/>
              <a:gd name="connsiteX5" fmla="*/ 366494 w 741261"/>
              <a:gd name="connsiteY5" fmla="*/ 447818 h 741261"/>
              <a:gd name="connsiteX6" fmla="*/ 378380 w 741261"/>
              <a:gd name="connsiteY6" fmla="*/ 435932 h 741261"/>
              <a:gd name="connsiteX7" fmla="*/ 327889 w 741261"/>
              <a:gd name="connsiteY7" fmla="*/ 418698 h 741261"/>
              <a:gd name="connsiteX8" fmla="*/ 344743 w 741261"/>
              <a:gd name="connsiteY8" fmla="*/ 418983 h 741261"/>
              <a:gd name="connsiteX9" fmla="*/ 344458 w 741261"/>
              <a:gd name="connsiteY9" fmla="*/ 435790 h 741261"/>
              <a:gd name="connsiteX10" fmla="*/ 301858 w 741261"/>
              <a:gd name="connsiteY10" fmla="*/ 476963 h 741261"/>
              <a:gd name="connsiteX11" fmla="*/ 293586 w 741261"/>
              <a:gd name="connsiteY11" fmla="*/ 480315 h 741261"/>
              <a:gd name="connsiteX12" fmla="*/ 285313 w 741261"/>
              <a:gd name="connsiteY12" fmla="*/ 476963 h 741261"/>
              <a:gd name="connsiteX13" fmla="*/ 266129 w 741261"/>
              <a:gd name="connsiteY13" fmla="*/ 458421 h 741261"/>
              <a:gd name="connsiteX14" fmla="*/ 265844 w 741261"/>
              <a:gd name="connsiteY14" fmla="*/ 441614 h 741261"/>
              <a:gd name="connsiteX15" fmla="*/ 282650 w 741261"/>
              <a:gd name="connsiteY15" fmla="*/ 441329 h 741261"/>
              <a:gd name="connsiteX16" fmla="*/ 293562 w 741261"/>
              <a:gd name="connsiteY16" fmla="*/ 451883 h 741261"/>
              <a:gd name="connsiteX17" fmla="*/ 378380 w 741261"/>
              <a:gd name="connsiteY17" fmla="*/ 363879 h 741261"/>
              <a:gd name="connsiteX18" fmla="*/ 465861 w 741261"/>
              <a:gd name="connsiteY18" fmla="*/ 363879 h 741261"/>
              <a:gd name="connsiteX19" fmla="*/ 477747 w 741261"/>
              <a:gd name="connsiteY19" fmla="*/ 375765 h 741261"/>
              <a:gd name="connsiteX20" fmla="*/ 465861 w 741261"/>
              <a:gd name="connsiteY20" fmla="*/ 387651 h 741261"/>
              <a:gd name="connsiteX21" fmla="*/ 378380 w 741261"/>
              <a:gd name="connsiteY21" fmla="*/ 387651 h 741261"/>
              <a:gd name="connsiteX22" fmla="*/ 366494 w 741261"/>
              <a:gd name="connsiteY22" fmla="*/ 375765 h 741261"/>
              <a:gd name="connsiteX23" fmla="*/ 378380 w 741261"/>
              <a:gd name="connsiteY23" fmla="*/ 363879 h 741261"/>
              <a:gd name="connsiteX24" fmla="*/ 327889 w 741261"/>
              <a:gd name="connsiteY24" fmla="*/ 346621 h 741261"/>
              <a:gd name="connsiteX25" fmla="*/ 344743 w 741261"/>
              <a:gd name="connsiteY25" fmla="*/ 346906 h 741261"/>
              <a:gd name="connsiteX26" fmla="*/ 344458 w 741261"/>
              <a:gd name="connsiteY26" fmla="*/ 363713 h 741261"/>
              <a:gd name="connsiteX27" fmla="*/ 301858 w 741261"/>
              <a:gd name="connsiteY27" fmla="*/ 404886 h 741261"/>
              <a:gd name="connsiteX28" fmla="*/ 293586 w 741261"/>
              <a:gd name="connsiteY28" fmla="*/ 408238 h 741261"/>
              <a:gd name="connsiteX29" fmla="*/ 285313 w 741261"/>
              <a:gd name="connsiteY29" fmla="*/ 404886 h 741261"/>
              <a:gd name="connsiteX30" fmla="*/ 266129 w 741261"/>
              <a:gd name="connsiteY30" fmla="*/ 386344 h 741261"/>
              <a:gd name="connsiteX31" fmla="*/ 265844 w 741261"/>
              <a:gd name="connsiteY31" fmla="*/ 369537 h 741261"/>
              <a:gd name="connsiteX32" fmla="*/ 282650 w 741261"/>
              <a:gd name="connsiteY32" fmla="*/ 369252 h 741261"/>
              <a:gd name="connsiteX33" fmla="*/ 293562 w 741261"/>
              <a:gd name="connsiteY33" fmla="*/ 379806 h 741261"/>
              <a:gd name="connsiteX34" fmla="*/ 378356 w 741261"/>
              <a:gd name="connsiteY34" fmla="*/ 291802 h 741261"/>
              <a:gd name="connsiteX35" fmla="*/ 465861 w 741261"/>
              <a:gd name="connsiteY35" fmla="*/ 291802 h 741261"/>
              <a:gd name="connsiteX36" fmla="*/ 477747 w 741261"/>
              <a:gd name="connsiteY36" fmla="*/ 303688 h 741261"/>
              <a:gd name="connsiteX37" fmla="*/ 465861 w 741261"/>
              <a:gd name="connsiteY37" fmla="*/ 315574 h 741261"/>
              <a:gd name="connsiteX38" fmla="*/ 378356 w 741261"/>
              <a:gd name="connsiteY38" fmla="*/ 315574 h 741261"/>
              <a:gd name="connsiteX39" fmla="*/ 366470 w 741261"/>
              <a:gd name="connsiteY39" fmla="*/ 303688 h 741261"/>
              <a:gd name="connsiteX40" fmla="*/ 378356 w 741261"/>
              <a:gd name="connsiteY40" fmla="*/ 291802 h 741261"/>
              <a:gd name="connsiteX41" fmla="*/ 327912 w 741261"/>
              <a:gd name="connsiteY41" fmla="*/ 274568 h 741261"/>
              <a:gd name="connsiteX42" fmla="*/ 344719 w 741261"/>
              <a:gd name="connsiteY42" fmla="*/ 274853 h 741261"/>
              <a:gd name="connsiteX43" fmla="*/ 344433 w 741261"/>
              <a:gd name="connsiteY43" fmla="*/ 291660 h 741261"/>
              <a:gd name="connsiteX44" fmla="*/ 301834 w 741261"/>
              <a:gd name="connsiteY44" fmla="*/ 332833 h 741261"/>
              <a:gd name="connsiteX45" fmla="*/ 293561 w 741261"/>
              <a:gd name="connsiteY45" fmla="*/ 336185 h 741261"/>
              <a:gd name="connsiteX46" fmla="*/ 285288 w 741261"/>
              <a:gd name="connsiteY46" fmla="*/ 332833 h 741261"/>
              <a:gd name="connsiteX47" fmla="*/ 266152 w 741261"/>
              <a:gd name="connsiteY47" fmla="*/ 314291 h 741261"/>
              <a:gd name="connsiteX48" fmla="*/ 265867 w 741261"/>
              <a:gd name="connsiteY48" fmla="*/ 297484 h 741261"/>
              <a:gd name="connsiteX49" fmla="*/ 282673 w 741261"/>
              <a:gd name="connsiteY49" fmla="*/ 297199 h 741261"/>
              <a:gd name="connsiteX50" fmla="*/ 293585 w 741261"/>
              <a:gd name="connsiteY50" fmla="*/ 307753 h 741261"/>
              <a:gd name="connsiteX51" fmla="*/ 235819 w 741261"/>
              <a:gd name="connsiteY51" fmla="*/ 197189 h 741261"/>
              <a:gd name="connsiteX52" fmla="*/ 235819 w 741261"/>
              <a:gd name="connsiteY52" fmla="*/ 544047 h 741261"/>
              <a:gd name="connsiteX53" fmla="*/ 505442 w 741261"/>
              <a:gd name="connsiteY53" fmla="*/ 544047 h 741261"/>
              <a:gd name="connsiteX54" fmla="*/ 505466 w 741261"/>
              <a:gd name="connsiteY54" fmla="*/ 544047 h 741261"/>
              <a:gd name="connsiteX55" fmla="*/ 505466 w 741261"/>
              <a:gd name="connsiteY55" fmla="*/ 197189 h 741261"/>
              <a:gd name="connsiteX56" fmla="*/ 223933 w 741261"/>
              <a:gd name="connsiteY56" fmla="*/ 173417 h 741261"/>
              <a:gd name="connsiteX57" fmla="*/ 517328 w 741261"/>
              <a:gd name="connsiteY57" fmla="*/ 173417 h 741261"/>
              <a:gd name="connsiteX58" fmla="*/ 529238 w 741261"/>
              <a:gd name="connsiteY58" fmla="*/ 185303 h 741261"/>
              <a:gd name="connsiteX59" fmla="*/ 529238 w 741261"/>
              <a:gd name="connsiteY59" fmla="*/ 555933 h 741261"/>
              <a:gd name="connsiteX60" fmla="*/ 517352 w 741261"/>
              <a:gd name="connsiteY60" fmla="*/ 567819 h 741261"/>
              <a:gd name="connsiteX61" fmla="*/ 223933 w 741261"/>
              <a:gd name="connsiteY61" fmla="*/ 567819 h 741261"/>
              <a:gd name="connsiteX62" fmla="*/ 212047 w 741261"/>
              <a:gd name="connsiteY62" fmla="*/ 555933 h 741261"/>
              <a:gd name="connsiteX63" fmla="*/ 212047 w 741261"/>
              <a:gd name="connsiteY63" fmla="*/ 185303 h 741261"/>
              <a:gd name="connsiteX64" fmla="*/ 223933 w 741261"/>
              <a:gd name="connsiteY64" fmla="*/ 173417 h 741261"/>
              <a:gd name="connsiteX65" fmla="*/ 370630 w 741261"/>
              <a:gd name="connsiteY65" fmla="*/ 23772 h 741261"/>
              <a:gd name="connsiteX66" fmla="*/ 125374 w 741261"/>
              <a:gd name="connsiteY66" fmla="*/ 125350 h 741261"/>
              <a:gd name="connsiteX67" fmla="*/ 23796 w 741261"/>
              <a:gd name="connsiteY67" fmla="*/ 370607 h 741261"/>
              <a:gd name="connsiteX68" fmla="*/ 125374 w 741261"/>
              <a:gd name="connsiteY68" fmla="*/ 615863 h 741261"/>
              <a:gd name="connsiteX69" fmla="*/ 370630 w 741261"/>
              <a:gd name="connsiteY69" fmla="*/ 717441 h 741261"/>
              <a:gd name="connsiteX70" fmla="*/ 615887 w 741261"/>
              <a:gd name="connsiteY70" fmla="*/ 615863 h 741261"/>
              <a:gd name="connsiteX71" fmla="*/ 717465 w 741261"/>
              <a:gd name="connsiteY71" fmla="*/ 370607 h 741261"/>
              <a:gd name="connsiteX72" fmla="*/ 615887 w 741261"/>
              <a:gd name="connsiteY72" fmla="*/ 125350 h 741261"/>
              <a:gd name="connsiteX73" fmla="*/ 370630 w 741261"/>
              <a:gd name="connsiteY73" fmla="*/ 23772 h 741261"/>
              <a:gd name="connsiteX74" fmla="*/ 370630 w 741261"/>
              <a:gd name="connsiteY74" fmla="*/ 0 h 741261"/>
              <a:gd name="connsiteX75" fmla="*/ 741261 w 741261"/>
              <a:gd name="connsiteY75" fmla="*/ 370630 h 741261"/>
              <a:gd name="connsiteX76" fmla="*/ 370630 w 741261"/>
              <a:gd name="connsiteY76" fmla="*/ 741261 h 741261"/>
              <a:gd name="connsiteX77" fmla="*/ 0 w 741261"/>
              <a:gd name="connsiteY77" fmla="*/ 370630 h 741261"/>
              <a:gd name="connsiteX78" fmla="*/ 370630 w 741261"/>
              <a:gd name="connsiteY78" fmla="*/ 0 h 74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41261" h="741261">
                <a:moveTo>
                  <a:pt x="378380" y="435932"/>
                </a:moveTo>
                <a:lnTo>
                  <a:pt x="465861" y="435932"/>
                </a:lnTo>
                <a:cubicBezTo>
                  <a:pt x="472422" y="435932"/>
                  <a:pt x="477747" y="441257"/>
                  <a:pt x="477747" y="447818"/>
                </a:cubicBezTo>
                <a:cubicBezTo>
                  <a:pt x="477747" y="454379"/>
                  <a:pt x="472422" y="459704"/>
                  <a:pt x="465861" y="459704"/>
                </a:cubicBezTo>
                <a:lnTo>
                  <a:pt x="378380" y="459704"/>
                </a:lnTo>
                <a:cubicBezTo>
                  <a:pt x="371819" y="459704"/>
                  <a:pt x="366494" y="454379"/>
                  <a:pt x="366494" y="447818"/>
                </a:cubicBezTo>
                <a:cubicBezTo>
                  <a:pt x="366494" y="441257"/>
                  <a:pt x="371819" y="435932"/>
                  <a:pt x="378380" y="435932"/>
                </a:cubicBezTo>
                <a:close/>
                <a:moveTo>
                  <a:pt x="327889" y="418698"/>
                </a:moveTo>
                <a:cubicBezTo>
                  <a:pt x="332619" y="414133"/>
                  <a:pt x="340179" y="414252"/>
                  <a:pt x="344743" y="418983"/>
                </a:cubicBezTo>
                <a:cubicBezTo>
                  <a:pt x="349307" y="423713"/>
                  <a:pt x="349188" y="431225"/>
                  <a:pt x="344458" y="435790"/>
                </a:cubicBezTo>
                <a:lnTo>
                  <a:pt x="301858" y="476963"/>
                </a:lnTo>
                <a:cubicBezTo>
                  <a:pt x="299552" y="479197"/>
                  <a:pt x="296581" y="480315"/>
                  <a:pt x="293586" y="480315"/>
                </a:cubicBezTo>
                <a:cubicBezTo>
                  <a:pt x="290590" y="480315"/>
                  <a:pt x="287619" y="479197"/>
                  <a:pt x="285313" y="476963"/>
                </a:cubicBezTo>
                <a:lnTo>
                  <a:pt x="266129" y="458421"/>
                </a:lnTo>
                <a:cubicBezTo>
                  <a:pt x="261398" y="453856"/>
                  <a:pt x="261279" y="446345"/>
                  <a:pt x="265844" y="441614"/>
                </a:cubicBezTo>
                <a:cubicBezTo>
                  <a:pt x="270408" y="436883"/>
                  <a:pt x="277920" y="436764"/>
                  <a:pt x="282650" y="441329"/>
                </a:cubicBezTo>
                <a:lnTo>
                  <a:pt x="293562" y="451883"/>
                </a:lnTo>
                <a:close/>
                <a:moveTo>
                  <a:pt x="378380" y="363879"/>
                </a:moveTo>
                <a:lnTo>
                  <a:pt x="465861" y="363879"/>
                </a:lnTo>
                <a:cubicBezTo>
                  <a:pt x="472422" y="363879"/>
                  <a:pt x="477747" y="369204"/>
                  <a:pt x="477747" y="375765"/>
                </a:cubicBezTo>
                <a:cubicBezTo>
                  <a:pt x="477747" y="382326"/>
                  <a:pt x="472422" y="387651"/>
                  <a:pt x="465861" y="387651"/>
                </a:cubicBezTo>
                <a:lnTo>
                  <a:pt x="378380" y="387651"/>
                </a:lnTo>
                <a:cubicBezTo>
                  <a:pt x="371819" y="387651"/>
                  <a:pt x="366494" y="382326"/>
                  <a:pt x="366494" y="375765"/>
                </a:cubicBezTo>
                <a:cubicBezTo>
                  <a:pt x="366494" y="369204"/>
                  <a:pt x="371819" y="363879"/>
                  <a:pt x="378380" y="363879"/>
                </a:cubicBezTo>
                <a:close/>
                <a:moveTo>
                  <a:pt x="327889" y="346621"/>
                </a:moveTo>
                <a:cubicBezTo>
                  <a:pt x="332619" y="342056"/>
                  <a:pt x="340179" y="342175"/>
                  <a:pt x="344743" y="346906"/>
                </a:cubicBezTo>
                <a:cubicBezTo>
                  <a:pt x="349307" y="351636"/>
                  <a:pt x="349165" y="359148"/>
                  <a:pt x="344458" y="363713"/>
                </a:cubicBezTo>
                <a:lnTo>
                  <a:pt x="301858" y="404886"/>
                </a:lnTo>
                <a:cubicBezTo>
                  <a:pt x="299552" y="407121"/>
                  <a:pt x="296581" y="408238"/>
                  <a:pt x="293586" y="408238"/>
                </a:cubicBezTo>
                <a:cubicBezTo>
                  <a:pt x="290590" y="408238"/>
                  <a:pt x="287619" y="407121"/>
                  <a:pt x="285313" y="404886"/>
                </a:cubicBezTo>
                <a:lnTo>
                  <a:pt x="266129" y="386344"/>
                </a:lnTo>
                <a:cubicBezTo>
                  <a:pt x="261398" y="381779"/>
                  <a:pt x="261279" y="374268"/>
                  <a:pt x="265844" y="369537"/>
                </a:cubicBezTo>
                <a:cubicBezTo>
                  <a:pt x="270408" y="364806"/>
                  <a:pt x="277920" y="364687"/>
                  <a:pt x="282650" y="369252"/>
                </a:cubicBezTo>
                <a:lnTo>
                  <a:pt x="293562" y="379806"/>
                </a:lnTo>
                <a:close/>
                <a:moveTo>
                  <a:pt x="378356" y="291802"/>
                </a:moveTo>
                <a:lnTo>
                  <a:pt x="465861" y="291802"/>
                </a:lnTo>
                <a:cubicBezTo>
                  <a:pt x="472422" y="291802"/>
                  <a:pt x="477747" y="297127"/>
                  <a:pt x="477747" y="303688"/>
                </a:cubicBezTo>
                <a:cubicBezTo>
                  <a:pt x="477747" y="310249"/>
                  <a:pt x="472422" y="315574"/>
                  <a:pt x="465861" y="315574"/>
                </a:cubicBezTo>
                <a:lnTo>
                  <a:pt x="378356" y="315574"/>
                </a:lnTo>
                <a:cubicBezTo>
                  <a:pt x="371795" y="315574"/>
                  <a:pt x="366470" y="310249"/>
                  <a:pt x="366470" y="303688"/>
                </a:cubicBezTo>
                <a:cubicBezTo>
                  <a:pt x="366470" y="297127"/>
                  <a:pt x="371795" y="291802"/>
                  <a:pt x="378356" y="291802"/>
                </a:cubicBezTo>
                <a:close/>
                <a:moveTo>
                  <a:pt x="327912" y="274568"/>
                </a:moveTo>
                <a:cubicBezTo>
                  <a:pt x="332619" y="270003"/>
                  <a:pt x="340154" y="270122"/>
                  <a:pt x="344719" y="274853"/>
                </a:cubicBezTo>
                <a:cubicBezTo>
                  <a:pt x="349283" y="279583"/>
                  <a:pt x="349140" y="287095"/>
                  <a:pt x="344433" y="291660"/>
                </a:cubicBezTo>
                <a:lnTo>
                  <a:pt x="301834" y="332833"/>
                </a:lnTo>
                <a:cubicBezTo>
                  <a:pt x="299528" y="335067"/>
                  <a:pt x="296556" y="336185"/>
                  <a:pt x="293561" y="336185"/>
                </a:cubicBezTo>
                <a:cubicBezTo>
                  <a:pt x="290566" y="336185"/>
                  <a:pt x="287594" y="335067"/>
                  <a:pt x="285288" y="332833"/>
                </a:cubicBezTo>
                <a:lnTo>
                  <a:pt x="266152" y="314291"/>
                </a:lnTo>
                <a:cubicBezTo>
                  <a:pt x="261421" y="309726"/>
                  <a:pt x="261302" y="302215"/>
                  <a:pt x="265867" y="297484"/>
                </a:cubicBezTo>
                <a:cubicBezTo>
                  <a:pt x="270431" y="292753"/>
                  <a:pt x="277967" y="292634"/>
                  <a:pt x="282673" y="297199"/>
                </a:cubicBezTo>
                <a:lnTo>
                  <a:pt x="293585" y="307753"/>
                </a:lnTo>
                <a:close/>
                <a:moveTo>
                  <a:pt x="235819" y="197189"/>
                </a:moveTo>
                <a:lnTo>
                  <a:pt x="235819" y="544047"/>
                </a:lnTo>
                <a:lnTo>
                  <a:pt x="505442" y="544047"/>
                </a:lnTo>
                <a:lnTo>
                  <a:pt x="505466" y="544047"/>
                </a:lnTo>
                <a:lnTo>
                  <a:pt x="505466" y="197189"/>
                </a:lnTo>
                <a:close/>
                <a:moveTo>
                  <a:pt x="223933" y="173417"/>
                </a:moveTo>
                <a:lnTo>
                  <a:pt x="517328" y="173417"/>
                </a:lnTo>
                <a:cubicBezTo>
                  <a:pt x="523913" y="173417"/>
                  <a:pt x="529214" y="178742"/>
                  <a:pt x="529238" y="185303"/>
                </a:cubicBezTo>
                <a:lnTo>
                  <a:pt x="529238" y="555933"/>
                </a:lnTo>
                <a:cubicBezTo>
                  <a:pt x="529238" y="562494"/>
                  <a:pt x="523913" y="567819"/>
                  <a:pt x="517352" y="567819"/>
                </a:cubicBezTo>
                <a:lnTo>
                  <a:pt x="223933" y="567819"/>
                </a:lnTo>
                <a:cubicBezTo>
                  <a:pt x="217372" y="567819"/>
                  <a:pt x="212047" y="562494"/>
                  <a:pt x="212047" y="555933"/>
                </a:cubicBezTo>
                <a:lnTo>
                  <a:pt x="212047" y="185303"/>
                </a:lnTo>
                <a:cubicBezTo>
                  <a:pt x="212047" y="178742"/>
                  <a:pt x="217372" y="173417"/>
                  <a:pt x="223933" y="173417"/>
                </a:cubicBezTo>
                <a:close/>
                <a:moveTo>
                  <a:pt x="370630" y="23772"/>
                </a:moveTo>
                <a:cubicBezTo>
                  <a:pt x="277991" y="23772"/>
                  <a:pt x="190890" y="59834"/>
                  <a:pt x="125374" y="125350"/>
                </a:cubicBezTo>
                <a:cubicBezTo>
                  <a:pt x="59882" y="190866"/>
                  <a:pt x="23796" y="277967"/>
                  <a:pt x="23796" y="370607"/>
                </a:cubicBezTo>
                <a:cubicBezTo>
                  <a:pt x="23796" y="463246"/>
                  <a:pt x="59858" y="550347"/>
                  <a:pt x="125374" y="615863"/>
                </a:cubicBezTo>
                <a:cubicBezTo>
                  <a:pt x="190890" y="681355"/>
                  <a:pt x="277991" y="717441"/>
                  <a:pt x="370630" y="717441"/>
                </a:cubicBezTo>
                <a:cubicBezTo>
                  <a:pt x="463270" y="717441"/>
                  <a:pt x="550371" y="681379"/>
                  <a:pt x="615887" y="615863"/>
                </a:cubicBezTo>
                <a:cubicBezTo>
                  <a:pt x="681403" y="550371"/>
                  <a:pt x="717489" y="463270"/>
                  <a:pt x="717465" y="370607"/>
                </a:cubicBezTo>
                <a:cubicBezTo>
                  <a:pt x="717465" y="277967"/>
                  <a:pt x="681403" y="190866"/>
                  <a:pt x="615887" y="125350"/>
                </a:cubicBezTo>
                <a:cubicBezTo>
                  <a:pt x="550371" y="59858"/>
                  <a:pt x="463270" y="23772"/>
                  <a:pt x="370630" y="23772"/>
                </a:cubicBezTo>
                <a:close/>
                <a:moveTo>
                  <a:pt x="370630" y="0"/>
                </a:moveTo>
                <a:cubicBezTo>
                  <a:pt x="575332" y="0"/>
                  <a:pt x="741261" y="165929"/>
                  <a:pt x="741261" y="370630"/>
                </a:cubicBezTo>
                <a:cubicBezTo>
                  <a:pt x="741261" y="575332"/>
                  <a:pt x="575332" y="741261"/>
                  <a:pt x="370630" y="741261"/>
                </a:cubicBezTo>
                <a:cubicBezTo>
                  <a:pt x="165929" y="741261"/>
                  <a:pt x="0" y="575332"/>
                  <a:pt x="0" y="370630"/>
                </a:cubicBezTo>
                <a:cubicBezTo>
                  <a:pt x="0" y="165929"/>
                  <a:pt x="165953" y="0"/>
                  <a:pt x="370630" y="0"/>
                </a:cubicBezTo>
                <a:close/>
              </a:path>
            </a:pathLst>
          </a:custGeom>
          <a:solidFill>
            <a:schemeClr val="bg1"/>
          </a:solidFill>
          <a:ln w="2360" cap="flat">
            <a:noFill/>
            <a:prstDash val="solid"/>
            <a:miter/>
          </a:ln>
        </p:spPr>
        <p:txBody>
          <a:bodyPr wrap="square" rtlCol="0" anchor="ctr">
            <a:noAutofit/>
          </a:bodyPr>
          <a:lstStyle/>
          <a:p>
            <a:pPr defTabSz="914378"/>
            <a:endParaRPr lang="en-US">
              <a:solidFill>
                <a:prstClr val="black"/>
              </a:solidFill>
            </a:endParaRPr>
          </a:p>
        </p:txBody>
      </p:sp>
      <p:sp>
        <p:nvSpPr>
          <p:cNvPr id="54" name="Freeform: Shape 31">
            <a:extLst>
              <a:ext uri="{FF2B5EF4-FFF2-40B4-BE49-F238E27FC236}">
                <a16:creationId xmlns:a16="http://schemas.microsoft.com/office/drawing/2014/main" id="{BE9C2F50-32B4-892B-C551-08CD5A4BC6C2}"/>
              </a:ext>
            </a:extLst>
          </p:cNvPr>
          <p:cNvSpPr/>
          <p:nvPr/>
        </p:nvSpPr>
        <p:spPr>
          <a:xfrm>
            <a:off x="4753705" y="2625402"/>
            <a:ext cx="1117288" cy="1549142"/>
          </a:xfrm>
          <a:prstGeom prst="rect">
            <a:avLst/>
          </a:prstGeom>
          <a:noFill/>
          <a:ln w="25400" cap="flat">
            <a:noFill/>
            <a:prstDash val="solid"/>
            <a:miter/>
          </a:ln>
        </p:spPr>
        <p:txBody>
          <a:bodyPr lIns="0" tIns="0" rIns="0" bIns="0" rtlCol="0" anchor="t">
            <a:spAutoFit/>
          </a:bodyPr>
          <a:lstStyle/>
          <a:p>
            <a:pPr marL="47625" algn="ctr" defTabSz="914378">
              <a:spcAft>
                <a:spcPts val="200"/>
              </a:spcAft>
              <a:defRPr/>
            </a:pPr>
            <a:r>
              <a:rPr lang="en-US" sz="900" b="1" kern="0">
                <a:solidFill>
                  <a:prstClr val="white"/>
                </a:solidFill>
                <a:latin typeface="+mj-lt"/>
                <a:cs typeface="Arial" panose="020B0604020202020204" pitchFamily="34" charset="0"/>
              </a:rPr>
              <a:t>Monitoring and auditability standards</a:t>
            </a:r>
          </a:p>
          <a:p>
            <a:pPr marL="47625" algn="ctr" defTabSz="914378">
              <a:spcAft>
                <a:spcPts val="200"/>
              </a:spcAft>
              <a:defRPr/>
            </a:pPr>
            <a:r>
              <a:rPr lang="en-US" sz="900" kern="0">
                <a:solidFill>
                  <a:prstClr val="white"/>
                </a:solidFill>
                <a:latin typeface="+mn-lt"/>
                <a:cs typeface="Arial" panose="020B0604020202020204" pitchFamily="34" charset="0"/>
              </a:rPr>
              <a:t>Define the mechanisms and review cadences needed to track AI performance, detect drift, and maintain ongoing compliance.</a:t>
            </a:r>
          </a:p>
        </p:txBody>
      </p:sp>
      <p:sp>
        <p:nvSpPr>
          <p:cNvPr id="55" name="diploma">
            <a:extLst>
              <a:ext uri="{FF2B5EF4-FFF2-40B4-BE49-F238E27FC236}">
                <a16:creationId xmlns:a16="http://schemas.microsoft.com/office/drawing/2014/main" id="{1E5D369D-7403-D14C-7B5C-41A6C227BCAD}"/>
              </a:ext>
            </a:extLst>
          </p:cNvPr>
          <p:cNvSpPr>
            <a:spLocks noChangeAspect="1"/>
          </p:cNvSpPr>
          <p:nvPr>
            <p:custDataLst>
              <p:tags r:id="rId4"/>
            </p:custDataLst>
          </p:nvPr>
        </p:nvSpPr>
        <p:spPr>
          <a:xfrm>
            <a:off x="5058603" y="2025014"/>
            <a:ext cx="507492" cy="507492"/>
          </a:xfrm>
          <a:custGeom>
            <a:avLst/>
            <a:gdLst>
              <a:gd name="connsiteX0" fmla="*/ 477704 w 741244"/>
              <a:gd name="connsiteY0" fmla="*/ 498429 h 741237"/>
              <a:gd name="connsiteX1" fmla="*/ 477704 w 741244"/>
              <a:gd name="connsiteY1" fmla="*/ 543833 h 741237"/>
              <a:gd name="connsiteX2" fmla="*/ 498837 w 741244"/>
              <a:gd name="connsiteY2" fmla="*/ 532565 h 741237"/>
              <a:gd name="connsiteX3" fmla="*/ 510034 w 741244"/>
              <a:gd name="connsiteY3" fmla="*/ 532565 h 741237"/>
              <a:gd name="connsiteX4" fmla="*/ 531144 w 741244"/>
              <a:gd name="connsiteY4" fmla="*/ 543821 h 741237"/>
              <a:gd name="connsiteX5" fmla="*/ 531144 w 741244"/>
              <a:gd name="connsiteY5" fmla="*/ 543833 h 741237"/>
              <a:gd name="connsiteX6" fmla="*/ 531167 w 741244"/>
              <a:gd name="connsiteY6" fmla="*/ 543833 h 741237"/>
              <a:gd name="connsiteX7" fmla="*/ 531144 w 741244"/>
              <a:gd name="connsiteY7" fmla="*/ 543821 h 741237"/>
              <a:gd name="connsiteX8" fmla="*/ 531144 w 741244"/>
              <a:gd name="connsiteY8" fmla="*/ 498429 h 741237"/>
              <a:gd name="connsiteX9" fmla="*/ 504424 w 741244"/>
              <a:gd name="connsiteY9" fmla="*/ 503468 h 741237"/>
              <a:gd name="connsiteX10" fmla="*/ 477704 w 741244"/>
              <a:gd name="connsiteY10" fmla="*/ 498429 h 741237"/>
              <a:gd name="connsiteX11" fmla="*/ 504424 w 741244"/>
              <a:gd name="connsiteY11" fmla="*/ 379949 h 741237"/>
              <a:gd name="connsiteX12" fmla="*/ 454550 w 741244"/>
              <a:gd name="connsiteY12" fmla="*/ 429822 h 741237"/>
              <a:gd name="connsiteX13" fmla="*/ 477752 w 741244"/>
              <a:gd name="connsiteY13" fmla="*/ 471970 h 741237"/>
              <a:gd name="connsiteX14" fmla="*/ 504448 w 741244"/>
              <a:gd name="connsiteY14" fmla="*/ 479696 h 741237"/>
              <a:gd name="connsiteX15" fmla="*/ 554298 w 741244"/>
              <a:gd name="connsiteY15" fmla="*/ 429822 h 741237"/>
              <a:gd name="connsiteX16" fmla="*/ 504424 w 741244"/>
              <a:gd name="connsiteY16" fmla="*/ 379949 h 741237"/>
              <a:gd name="connsiteX17" fmla="*/ 275380 w 741244"/>
              <a:gd name="connsiteY17" fmla="*/ 353586 h 741237"/>
              <a:gd name="connsiteX18" fmla="*/ 370635 w 741244"/>
              <a:gd name="connsiteY18" fmla="*/ 353586 h 741237"/>
              <a:gd name="connsiteX19" fmla="*/ 382521 w 741244"/>
              <a:gd name="connsiteY19" fmla="*/ 365472 h 741237"/>
              <a:gd name="connsiteX20" fmla="*/ 370635 w 741244"/>
              <a:gd name="connsiteY20" fmla="*/ 377358 h 741237"/>
              <a:gd name="connsiteX21" fmla="*/ 275380 w 741244"/>
              <a:gd name="connsiteY21" fmla="*/ 377358 h 741237"/>
              <a:gd name="connsiteX22" fmla="*/ 263494 w 741244"/>
              <a:gd name="connsiteY22" fmla="*/ 365472 h 741237"/>
              <a:gd name="connsiteX23" fmla="*/ 275380 w 741244"/>
              <a:gd name="connsiteY23" fmla="*/ 353586 h 741237"/>
              <a:gd name="connsiteX24" fmla="*/ 275380 w 741244"/>
              <a:gd name="connsiteY24" fmla="*/ 302119 h 741237"/>
              <a:gd name="connsiteX25" fmla="*/ 465842 w 741244"/>
              <a:gd name="connsiteY25" fmla="*/ 302119 h 741237"/>
              <a:gd name="connsiteX26" fmla="*/ 477728 w 741244"/>
              <a:gd name="connsiteY26" fmla="*/ 314005 h 741237"/>
              <a:gd name="connsiteX27" fmla="*/ 465842 w 741244"/>
              <a:gd name="connsiteY27" fmla="*/ 325891 h 741237"/>
              <a:gd name="connsiteX28" fmla="*/ 275380 w 741244"/>
              <a:gd name="connsiteY28" fmla="*/ 325891 h 741237"/>
              <a:gd name="connsiteX29" fmla="*/ 263494 w 741244"/>
              <a:gd name="connsiteY29" fmla="*/ 314005 h 741237"/>
              <a:gd name="connsiteX30" fmla="*/ 275380 w 741244"/>
              <a:gd name="connsiteY30" fmla="*/ 302119 h 741237"/>
              <a:gd name="connsiteX31" fmla="*/ 210078 w 741244"/>
              <a:gd name="connsiteY31" fmla="*/ 230660 h 741237"/>
              <a:gd name="connsiteX32" fmla="*/ 210078 w 741244"/>
              <a:gd name="connsiteY32" fmla="*/ 509292 h 741237"/>
              <a:gd name="connsiteX33" fmla="*/ 453979 w 741244"/>
              <a:gd name="connsiteY33" fmla="*/ 509292 h 741237"/>
              <a:gd name="connsiteX34" fmla="*/ 453979 w 741244"/>
              <a:gd name="connsiteY34" fmla="*/ 483452 h 741237"/>
              <a:gd name="connsiteX35" fmla="*/ 430825 w 741244"/>
              <a:gd name="connsiteY35" fmla="*/ 429799 h 741237"/>
              <a:gd name="connsiteX36" fmla="*/ 504471 w 741244"/>
              <a:gd name="connsiteY36" fmla="*/ 356153 h 741237"/>
              <a:gd name="connsiteX37" fmla="*/ 531191 w 741244"/>
              <a:gd name="connsiteY37" fmla="*/ 361192 h 741237"/>
              <a:gd name="connsiteX38" fmla="*/ 531191 w 741244"/>
              <a:gd name="connsiteY38" fmla="*/ 230660 h 741237"/>
              <a:gd name="connsiteX39" fmla="*/ 198192 w 741244"/>
              <a:gd name="connsiteY39" fmla="*/ 206888 h 741237"/>
              <a:gd name="connsiteX40" fmla="*/ 543077 w 741244"/>
              <a:gd name="connsiteY40" fmla="*/ 206888 h 741237"/>
              <a:gd name="connsiteX41" fmla="*/ 554963 w 741244"/>
              <a:gd name="connsiteY41" fmla="*/ 218774 h 741237"/>
              <a:gd name="connsiteX42" fmla="*/ 554963 w 741244"/>
              <a:gd name="connsiteY42" fmla="*/ 376264 h 741237"/>
              <a:gd name="connsiteX43" fmla="*/ 578117 w 741244"/>
              <a:gd name="connsiteY43" fmla="*/ 429799 h 741237"/>
              <a:gd name="connsiteX44" fmla="*/ 554963 w 741244"/>
              <a:gd name="connsiteY44" fmla="*/ 483357 h 741237"/>
              <a:gd name="connsiteX45" fmla="*/ 554963 w 741244"/>
              <a:gd name="connsiteY45" fmla="*/ 563635 h 741237"/>
              <a:gd name="connsiteX46" fmla="*/ 549187 w 741244"/>
              <a:gd name="connsiteY46" fmla="*/ 573834 h 741237"/>
              <a:gd name="connsiteX47" fmla="*/ 543077 w 741244"/>
              <a:gd name="connsiteY47" fmla="*/ 575521 h 741237"/>
              <a:gd name="connsiteX48" fmla="*/ 537491 w 741244"/>
              <a:gd name="connsiteY48" fmla="*/ 574119 h 741237"/>
              <a:gd name="connsiteX49" fmla="*/ 504471 w 741244"/>
              <a:gd name="connsiteY49" fmla="*/ 556504 h 741237"/>
              <a:gd name="connsiteX50" fmla="*/ 471452 w 741244"/>
              <a:gd name="connsiteY50" fmla="*/ 574119 h 741237"/>
              <a:gd name="connsiteX51" fmla="*/ 459756 w 741244"/>
              <a:gd name="connsiteY51" fmla="*/ 573834 h 741237"/>
              <a:gd name="connsiteX52" fmla="*/ 453979 w 741244"/>
              <a:gd name="connsiteY52" fmla="*/ 563635 h 741237"/>
              <a:gd name="connsiteX53" fmla="*/ 453979 w 741244"/>
              <a:gd name="connsiteY53" fmla="*/ 533065 h 741237"/>
              <a:gd name="connsiteX54" fmla="*/ 198192 w 741244"/>
              <a:gd name="connsiteY54" fmla="*/ 533065 h 741237"/>
              <a:gd name="connsiteX55" fmla="*/ 186306 w 741244"/>
              <a:gd name="connsiteY55" fmla="*/ 521178 h 741237"/>
              <a:gd name="connsiteX56" fmla="*/ 186306 w 741244"/>
              <a:gd name="connsiteY56" fmla="*/ 218774 h 741237"/>
              <a:gd name="connsiteX57" fmla="*/ 198192 w 741244"/>
              <a:gd name="connsiteY57" fmla="*/ 206888 h 741237"/>
              <a:gd name="connsiteX58" fmla="*/ 370444 w 741244"/>
              <a:gd name="connsiteY58" fmla="*/ 23772 h 741237"/>
              <a:gd name="connsiteX59" fmla="*/ 128326 w 741244"/>
              <a:gd name="connsiteY59" fmla="*/ 122426 h 741237"/>
              <a:gd name="connsiteX60" fmla="*/ 23847 w 741244"/>
              <a:gd name="connsiteY60" fmla="*/ 362667 h 741237"/>
              <a:gd name="connsiteX61" fmla="*/ 119791 w 741244"/>
              <a:gd name="connsiteY61" fmla="*/ 610181 h 741237"/>
              <a:gd name="connsiteX62" fmla="*/ 362647 w 741244"/>
              <a:gd name="connsiteY62" fmla="*/ 717370 h 741237"/>
              <a:gd name="connsiteX63" fmla="*/ 370777 w 741244"/>
              <a:gd name="connsiteY63" fmla="*/ 717465 h 741237"/>
              <a:gd name="connsiteX64" fmla="*/ 612895 w 741244"/>
              <a:gd name="connsiteY64" fmla="*/ 618811 h 741237"/>
              <a:gd name="connsiteX65" fmla="*/ 717374 w 741244"/>
              <a:gd name="connsiteY65" fmla="*/ 378570 h 741237"/>
              <a:gd name="connsiteX66" fmla="*/ 621406 w 741244"/>
              <a:gd name="connsiteY66" fmla="*/ 131055 h 741237"/>
              <a:gd name="connsiteX67" fmla="*/ 378550 w 741244"/>
              <a:gd name="connsiteY67" fmla="*/ 23867 h 741237"/>
              <a:gd name="connsiteX68" fmla="*/ 370444 w 741244"/>
              <a:gd name="connsiteY68" fmla="*/ 23772 h 741237"/>
              <a:gd name="connsiteX69" fmla="*/ 370468 w 741244"/>
              <a:gd name="connsiteY69" fmla="*/ 0 h 741237"/>
              <a:gd name="connsiteX70" fmla="*/ 379121 w 741244"/>
              <a:gd name="connsiteY70" fmla="*/ 95 h 741237"/>
              <a:gd name="connsiteX71" fmla="*/ 741146 w 741244"/>
              <a:gd name="connsiteY71" fmla="*/ 379117 h 741237"/>
              <a:gd name="connsiteX72" fmla="*/ 370777 w 741244"/>
              <a:gd name="connsiteY72" fmla="*/ 741237 h 741237"/>
              <a:gd name="connsiteX73" fmla="*/ 362124 w 741244"/>
              <a:gd name="connsiteY73" fmla="*/ 741142 h 741237"/>
              <a:gd name="connsiteX74" fmla="*/ 99 w 741244"/>
              <a:gd name="connsiteY74" fmla="*/ 362120 h 741237"/>
              <a:gd name="connsiteX75" fmla="*/ 370468 w 741244"/>
              <a:gd name="connsiteY75" fmla="*/ 0 h 74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41244" h="741237">
                <a:moveTo>
                  <a:pt x="477704" y="498429"/>
                </a:moveTo>
                <a:lnTo>
                  <a:pt x="477704" y="543833"/>
                </a:lnTo>
                <a:lnTo>
                  <a:pt x="498837" y="532565"/>
                </a:lnTo>
                <a:cubicBezTo>
                  <a:pt x="502356" y="530711"/>
                  <a:pt x="506540" y="530711"/>
                  <a:pt x="510034" y="532565"/>
                </a:cubicBezTo>
                <a:lnTo>
                  <a:pt x="531144" y="543821"/>
                </a:lnTo>
                <a:lnTo>
                  <a:pt x="531144" y="543833"/>
                </a:lnTo>
                <a:lnTo>
                  <a:pt x="531167" y="543833"/>
                </a:lnTo>
                <a:lnTo>
                  <a:pt x="531144" y="543821"/>
                </a:lnTo>
                <a:lnTo>
                  <a:pt x="531144" y="498429"/>
                </a:lnTo>
                <a:cubicBezTo>
                  <a:pt x="522847" y="501662"/>
                  <a:pt x="513838" y="503468"/>
                  <a:pt x="504424" y="503468"/>
                </a:cubicBezTo>
                <a:cubicBezTo>
                  <a:pt x="495200" y="503468"/>
                  <a:pt x="486167" y="501733"/>
                  <a:pt x="477704" y="498429"/>
                </a:cubicBezTo>
                <a:close/>
                <a:moveTo>
                  <a:pt x="504424" y="379949"/>
                </a:moveTo>
                <a:cubicBezTo>
                  <a:pt x="476920" y="379949"/>
                  <a:pt x="454550" y="402318"/>
                  <a:pt x="454550" y="429822"/>
                </a:cubicBezTo>
                <a:cubicBezTo>
                  <a:pt x="454550" y="446986"/>
                  <a:pt x="463227" y="462747"/>
                  <a:pt x="477752" y="471970"/>
                </a:cubicBezTo>
                <a:cubicBezTo>
                  <a:pt x="485739" y="477034"/>
                  <a:pt x="494963" y="479696"/>
                  <a:pt x="504448" y="479696"/>
                </a:cubicBezTo>
                <a:cubicBezTo>
                  <a:pt x="531952" y="479696"/>
                  <a:pt x="554345" y="457327"/>
                  <a:pt x="554298" y="429822"/>
                </a:cubicBezTo>
                <a:cubicBezTo>
                  <a:pt x="554298" y="402318"/>
                  <a:pt x="531928" y="379949"/>
                  <a:pt x="504424" y="379949"/>
                </a:cubicBezTo>
                <a:close/>
                <a:moveTo>
                  <a:pt x="275380" y="353586"/>
                </a:moveTo>
                <a:lnTo>
                  <a:pt x="370635" y="353586"/>
                </a:lnTo>
                <a:cubicBezTo>
                  <a:pt x="377196" y="353586"/>
                  <a:pt x="382521" y="358911"/>
                  <a:pt x="382521" y="365472"/>
                </a:cubicBezTo>
                <a:cubicBezTo>
                  <a:pt x="382521" y="372033"/>
                  <a:pt x="377196" y="377358"/>
                  <a:pt x="370635" y="377358"/>
                </a:cubicBezTo>
                <a:lnTo>
                  <a:pt x="275380" y="377358"/>
                </a:lnTo>
                <a:cubicBezTo>
                  <a:pt x="268819" y="377358"/>
                  <a:pt x="263494" y="372033"/>
                  <a:pt x="263494" y="365472"/>
                </a:cubicBezTo>
                <a:cubicBezTo>
                  <a:pt x="263494" y="358911"/>
                  <a:pt x="268819" y="353586"/>
                  <a:pt x="275380" y="353586"/>
                </a:cubicBezTo>
                <a:close/>
                <a:moveTo>
                  <a:pt x="275380" y="302119"/>
                </a:moveTo>
                <a:lnTo>
                  <a:pt x="465842" y="302119"/>
                </a:lnTo>
                <a:cubicBezTo>
                  <a:pt x="472403" y="302119"/>
                  <a:pt x="477728" y="307444"/>
                  <a:pt x="477728" y="314005"/>
                </a:cubicBezTo>
                <a:cubicBezTo>
                  <a:pt x="477728" y="320566"/>
                  <a:pt x="472403" y="325891"/>
                  <a:pt x="465842" y="325891"/>
                </a:cubicBezTo>
                <a:lnTo>
                  <a:pt x="275380" y="325891"/>
                </a:lnTo>
                <a:cubicBezTo>
                  <a:pt x="268819" y="325891"/>
                  <a:pt x="263494" y="320566"/>
                  <a:pt x="263494" y="314005"/>
                </a:cubicBezTo>
                <a:cubicBezTo>
                  <a:pt x="263494" y="307444"/>
                  <a:pt x="268819" y="302119"/>
                  <a:pt x="275380" y="302119"/>
                </a:cubicBezTo>
                <a:close/>
                <a:moveTo>
                  <a:pt x="210078" y="230660"/>
                </a:moveTo>
                <a:lnTo>
                  <a:pt x="210078" y="509292"/>
                </a:lnTo>
                <a:lnTo>
                  <a:pt x="453979" y="509292"/>
                </a:lnTo>
                <a:lnTo>
                  <a:pt x="453979" y="483452"/>
                </a:lnTo>
                <a:cubicBezTo>
                  <a:pt x="439288" y="469664"/>
                  <a:pt x="430825" y="450433"/>
                  <a:pt x="430825" y="429799"/>
                </a:cubicBezTo>
                <a:cubicBezTo>
                  <a:pt x="430825" y="389196"/>
                  <a:pt x="463869" y="356153"/>
                  <a:pt x="504471" y="356153"/>
                </a:cubicBezTo>
                <a:cubicBezTo>
                  <a:pt x="513885" y="356153"/>
                  <a:pt x="522895" y="357959"/>
                  <a:pt x="531191" y="361192"/>
                </a:cubicBezTo>
                <a:lnTo>
                  <a:pt x="531191" y="230660"/>
                </a:lnTo>
                <a:close/>
                <a:moveTo>
                  <a:pt x="198192" y="206888"/>
                </a:moveTo>
                <a:lnTo>
                  <a:pt x="543077" y="206888"/>
                </a:lnTo>
                <a:cubicBezTo>
                  <a:pt x="549638" y="206888"/>
                  <a:pt x="554963" y="212213"/>
                  <a:pt x="554963" y="218774"/>
                </a:cubicBezTo>
                <a:lnTo>
                  <a:pt x="554963" y="376264"/>
                </a:lnTo>
                <a:cubicBezTo>
                  <a:pt x="569203" y="389695"/>
                  <a:pt x="578117" y="408737"/>
                  <a:pt x="578117" y="429799"/>
                </a:cubicBezTo>
                <a:cubicBezTo>
                  <a:pt x="578117" y="450884"/>
                  <a:pt x="569203" y="469926"/>
                  <a:pt x="554963" y="483357"/>
                </a:cubicBezTo>
                <a:lnTo>
                  <a:pt x="554963" y="563635"/>
                </a:lnTo>
                <a:cubicBezTo>
                  <a:pt x="554963" y="567819"/>
                  <a:pt x="552776" y="571694"/>
                  <a:pt x="549187" y="573834"/>
                </a:cubicBezTo>
                <a:cubicBezTo>
                  <a:pt x="547309" y="574951"/>
                  <a:pt x="545193" y="575521"/>
                  <a:pt x="543077" y="575521"/>
                </a:cubicBezTo>
                <a:cubicBezTo>
                  <a:pt x="541152" y="575521"/>
                  <a:pt x="539250" y="575046"/>
                  <a:pt x="537491" y="574119"/>
                </a:cubicBezTo>
                <a:lnTo>
                  <a:pt x="504471" y="556504"/>
                </a:lnTo>
                <a:lnTo>
                  <a:pt x="471452" y="574119"/>
                </a:lnTo>
                <a:cubicBezTo>
                  <a:pt x="467791" y="576092"/>
                  <a:pt x="463346" y="575973"/>
                  <a:pt x="459756" y="573834"/>
                </a:cubicBezTo>
                <a:cubicBezTo>
                  <a:pt x="456166" y="571670"/>
                  <a:pt x="453979" y="567819"/>
                  <a:pt x="453979" y="563635"/>
                </a:cubicBezTo>
                <a:lnTo>
                  <a:pt x="453979" y="533065"/>
                </a:lnTo>
                <a:lnTo>
                  <a:pt x="198192" y="533065"/>
                </a:lnTo>
                <a:cubicBezTo>
                  <a:pt x="191631" y="533065"/>
                  <a:pt x="186306" y="527740"/>
                  <a:pt x="186306" y="521178"/>
                </a:cubicBezTo>
                <a:lnTo>
                  <a:pt x="186306" y="218774"/>
                </a:lnTo>
                <a:cubicBezTo>
                  <a:pt x="186306" y="212213"/>
                  <a:pt x="191631" y="206888"/>
                  <a:pt x="198192" y="206888"/>
                </a:cubicBezTo>
                <a:close/>
                <a:moveTo>
                  <a:pt x="370444" y="23772"/>
                </a:moveTo>
                <a:cubicBezTo>
                  <a:pt x="279492" y="23772"/>
                  <a:pt x="193509" y="58812"/>
                  <a:pt x="128326" y="122426"/>
                </a:cubicBezTo>
                <a:cubicBezTo>
                  <a:pt x="63047" y="186135"/>
                  <a:pt x="25939" y="271453"/>
                  <a:pt x="23847" y="362667"/>
                </a:cubicBezTo>
                <a:cubicBezTo>
                  <a:pt x="21732" y="455283"/>
                  <a:pt x="55797" y="543192"/>
                  <a:pt x="119791" y="610181"/>
                </a:cubicBezTo>
                <a:cubicBezTo>
                  <a:pt x="183786" y="677171"/>
                  <a:pt x="270031" y="715254"/>
                  <a:pt x="362647" y="717370"/>
                </a:cubicBezTo>
                <a:cubicBezTo>
                  <a:pt x="365357" y="717441"/>
                  <a:pt x="368091" y="717465"/>
                  <a:pt x="370777" y="717465"/>
                </a:cubicBezTo>
                <a:cubicBezTo>
                  <a:pt x="461729" y="717465"/>
                  <a:pt x="547712" y="682425"/>
                  <a:pt x="612895" y="618811"/>
                </a:cubicBezTo>
                <a:cubicBezTo>
                  <a:pt x="678173" y="555102"/>
                  <a:pt x="715282" y="469784"/>
                  <a:pt x="717374" y="378570"/>
                </a:cubicBezTo>
                <a:cubicBezTo>
                  <a:pt x="719513" y="285954"/>
                  <a:pt x="685424" y="198045"/>
                  <a:pt x="621406" y="131055"/>
                </a:cubicBezTo>
                <a:cubicBezTo>
                  <a:pt x="557411" y="64066"/>
                  <a:pt x="471166" y="25983"/>
                  <a:pt x="378550" y="23867"/>
                </a:cubicBezTo>
                <a:cubicBezTo>
                  <a:pt x="375840" y="23796"/>
                  <a:pt x="373130" y="23772"/>
                  <a:pt x="370444" y="23772"/>
                </a:cubicBezTo>
                <a:close/>
                <a:moveTo>
                  <a:pt x="370468" y="0"/>
                </a:moveTo>
                <a:cubicBezTo>
                  <a:pt x="373344" y="0"/>
                  <a:pt x="376221" y="24"/>
                  <a:pt x="379121" y="95"/>
                </a:cubicBezTo>
                <a:cubicBezTo>
                  <a:pt x="583751" y="4778"/>
                  <a:pt x="745829" y="174487"/>
                  <a:pt x="741146" y="379117"/>
                </a:cubicBezTo>
                <a:cubicBezTo>
                  <a:pt x="736510" y="580847"/>
                  <a:pt x="571508" y="741237"/>
                  <a:pt x="370777" y="741237"/>
                </a:cubicBezTo>
                <a:cubicBezTo>
                  <a:pt x="367900" y="741237"/>
                  <a:pt x="365024" y="741213"/>
                  <a:pt x="362124" y="741142"/>
                </a:cubicBezTo>
                <a:cubicBezTo>
                  <a:pt x="157494" y="736459"/>
                  <a:pt x="-4584" y="566750"/>
                  <a:pt x="99" y="362120"/>
                </a:cubicBezTo>
                <a:cubicBezTo>
                  <a:pt x="4735" y="160390"/>
                  <a:pt x="169736" y="0"/>
                  <a:pt x="370468" y="0"/>
                </a:cubicBezTo>
                <a:close/>
              </a:path>
            </a:pathLst>
          </a:custGeom>
          <a:solidFill>
            <a:schemeClr val="bg1"/>
          </a:solidFill>
          <a:ln w="2367" cap="flat">
            <a:noFill/>
            <a:prstDash val="solid"/>
            <a:miter/>
          </a:ln>
        </p:spPr>
        <p:txBody>
          <a:bodyPr wrap="square" rtlCol="0" anchor="ctr">
            <a:noAutofit/>
          </a:bodyPr>
          <a:lstStyle/>
          <a:p>
            <a:endParaRPr lang="en-GB" sz="2100"/>
          </a:p>
        </p:txBody>
      </p:sp>
    </p:spTree>
    <p:extLst>
      <p:ext uri="{BB962C8B-B14F-4D97-AF65-F5344CB8AC3E}">
        <p14:creationId xmlns:p14="http://schemas.microsoft.com/office/powerpoint/2010/main" val="849602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15AB0B-747E-FC79-3059-69ED4523812A}"/>
              </a:ext>
            </a:extLst>
          </p:cNvPr>
          <p:cNvSpPr txBox="1">
            <a:spLocks/>
          </p:cNvSpPr>
          <p:nvPr/>
        </p:nvSpPr>
        <p:spPr>
          <a:xfrm>
            <a:off x="464696" y="410684"/>
            <a:ext cx="8387334"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kern="0" dirty="0"/>
              <a:t>AI governance operating model </a:t>
            </a:r>
          </a:p>
        </p:txBody>
      </p:sp>
      <p:pic>
        <p:nvPicPr>
          <p:cNvPr id="4" name="Picture Placeholder 11">
            <a:extLst>
              <a:ext uri="{FF2B5EF4-FFF2-40B4-BE49-F238E27FC236}">
                <a16:creationId xmlns:a16="http://schemas.microsoft.com/office/drawing/2014/main" id="{D8ACB60F-1AC3-F592-751A-D59E0FB1C3E0}"/>
              </a:ext>
            </a:extLst>
          </p:cNvPr>
          <p:cNvPicPr>
            <a:picLocks noChangeAspect="1"/>
          </p:cNvPicPr>
          <p:nvPr/>
        </p:nvPicPr>
        <p:blipFill>
          <a:blip r:embed="rId2" cstate="hqprint">
            <a:extLst>
              <a:ext uri="{28A0092B-C50C-407E-A947-70E740481C1C}">
                <a14:useLocalDpi xmlns:a14="http://schemas.microsoft.com/office/drawing/2010/main"/>
              </a:ext>
            </a:extLst>
          </a:blip>
          <a:srcRect t="39" b="39"/>
          <a:stretch/>
        </p:blipFill>
        <p:spPr>
          <a:xfrm>
            <a:off x="6039398" y="0"/>
            <a:ext cx="3104602" cy="4629150"/>
          </a:xfrm>
          <a:custGeom>
            <a:avLst/>
            <a:gdLst>
              <a:gd name="connsiteX0" fmla="*/ 0 w 3104602"/>
              <a:gd name="connsiteY0" fmla="*/ 0 h 4629150"/>
              <a:gd name="connsiteX1" fmla="*/ 3104602 w 3104602"/>
              <a:gd name="connsiteY1" fmla="*/ 0 h 4629150"/>
              <a:gd name="connsiteX2" fmla="*/ 3104602 w 3104602"/>
              <a:gd name="connsiteY2" fmla="*/ 4629150 h 4629150"/>
              <a:gd name="connsiteX3" fmla="*/ 2308798 w 3104602"/>
              <a:gd name="connsiteY3" fmla="*/ 4629150 h 4629150"/>
              <a:gd name="connsiteX4" fmla="*/ 1185159 w 3104602"/>
              <a:gd name="connsiteY4" fmla="*/ 4629150 h 4629150"/>
              <a:gd name="connsiteX5" fmla="*/ 0 w 3104602"/>
              <a:gd name="connsiteY5" fmla="*/ 3443991 h 46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4602" h="4629150">
                <a:moveTo>
                  <a:pt x="0" y="0"/>
                </a:moveTo>
                <a:lnTo>
                  <a:pt x="3104602" y="0"/>
                </a:lnTo>
                <a:lnTo>
                  <a:pt x="3104602" y="4629150"/>
                </a:lnTo>
                <a:lnTo>
                  <a:pt x="2308798" y="4629150"/>
                </a:lnTo>
                <a:lnTo>
                  <a:pt x="1185159" y="4629150"/>
                </a:lnTo>
                <a:cubicBezTo>
                  <a:pt x="530614" y="4629150"/>
                  <a:pt x="0" y="4098537"/>
                  <a:pt x="0" y="3443991"/>
                </a:cubicBezTo>
                <a:close/>
              </a:path>
            </a:pathLst>
          </a:custGeom>
        </p:spPr>
      </p:pic>
      <p:sp>
        <p:nvSpPr>
          <p:cNvPr id="23" name="TextBox 22">
            <a:extLst>
              <a:ext uri="{FF2B5EF4-FFF2-40B4-BE49-F238E27FC236}">
                <a16:creationId xmlns:a16="http://schemas.microsoft.com/office/drawing/2014/main" id="{F30D216F-D9D9-8BF1-0DA7-FF903ECEC8AB}"/>
              </a:ext>
            </a:extLst>
          </p:cNvPr>
          <p:cNvSpPr txBox="1"/>
          <p:nvPr/>
        </p:nvSpPr>
        <p:spPr>
          <a:xfrm>
            <a:off x="464695" y="1010292"/>
            <a:ext cx="5440805" cy="646331"/>
          </a:xfrm>
          <a:prstGeom prst="rect">
            <a:avLst/>
          </a:prstGeom>
          <a:noFill/>
        </p:spPr>
        <p:txBody>
          <a:bodyPr wrap="square" lIns="0" tIns="0" rIns="0" bIns="0">
            <a:spAutoFit/>
          </a:bodyPr>
          <a:lstStyle/>
          <a:p>
            <a:pPr>
              <a:defRPr/>
            </a:pPr>
            <a:r>
              <a:rPr lang="en-US" sz="1400">
                <a:solidFill>
                  <a:srgbClr val="000000"/>
                </a:solidFill>
                <a:latin typeface="GT Walsheim Light"/>
                <a:cs typeface="Arial" panose="020B0604020202020204" pitchFamily="34" charset="0"/>
              </a:rPr>
              <a:t>A structured governance model ensures consistent accountability across the enterprise. The following illustrates an AI governance model that replaces ad-hoc committees with durable ownership.</a:t>
            </a:r>
          </a:p>
        </p:txBody>
      </p:sp>
      <p:cxnSp>
        <p:nvCxnSpPr>
          <p:cNvPr id="24" name="Straight Connector 23">
            <a:extLst>
              <a:ext uri="{FF2B5EF4-FFF2-40B4-BE49-F238E27FC236}">
                <a16:creationId xmlns:a16="http://schemas.microsoft.com/office/drawing/2014/main" id="{9A324089-B0A8-E8C0-9D60-67D21CCBA8A9}"/>
              </a:ext>
            </a:extLst>
          </p:cNvPr>
          <p:cNvCxnSpPr>
            <a:cxnSpLocks/>
          </p:cNvCxnSpPr>
          <p:nvPr/>
        </p:nvCxnSpPr>
        <p:spPr>
          <a:xfrm flipH="1">
            <a:off x="3350202" y="3954522"/>
            <a:ext cx="924061" cy="0"/>
          </a:xfrm>
          <a:prstGeom prst="line">
            <a:avLst/>
          </a:prstGeom>
          <a:noFill/>
          <a:ln w="12700" cap="rnd" cmpd="sng" algn="ctr">
            <a:solidFill>
              <a:srgbClr val="000000"/>
            </a:solidFill>
            <a:prstDash val="solid"/>
            <a:tailEnd type="oval"/>
          </a:ln>
          <a:effectLst/>
        </p:spPr>
      </p:cxnSp>
      <p:cxnSp>
        <p:nvCxnSpPr>
          <p:cNvPr id="25" name="Straight Connector 24">
            <a:extLst>
              <a:ext uri="{FF2B5EF4-FFF2-40B4-BE49-F238E27FC236}">
                <a16:creationId xmlns:a16="http://schemas.microsoft.com/office/drawing/2014/main" id="{B75CF514-8128-9826-B634-F2A8C77DC6DB}"/>
              </a:ext>
            </a:extLst>
          </p:cNvPr>
          <p:cNvCxnSpPr>
            <a:cxnSpLocks/>
          </p:cNvCxnSpPr>
          <p:nvPr/>
        </p:nvCxnSpPr>
        <p:spPr>
          <a:xfrm flipH="1">
            <a:off x="2829253" y="3122301"/>
            <a:ext cx="835748" cy="0"/>
          </a:xfrm>
          <a:prstGeom prst="line">
            <a:avLst/>
          </a:prstGeom>
          <a:noFill/>
          <a:ln w="12700" cap="rnd" cmpd="sng" algn="ctr">
            <a:solidFill>
              <a:srgbClr val="000000"/>
            </a:solidFill>
            <a:prstDash val="solid"/>
            <a:tailEnd type="oval"/>
          </a:ln>
          <a:effectLst/>
        </p:spPr>
      </p:cxnSp>
      <p:cxnSp>
        <p:nvCxnSpPr>
          <p:cNvPr id="26" name="Straight Connector 25">
            <a:extLst>
              <a:ext uri="{FF2B5EF4-FFF2-40B4-BE49-F238E27FC236}">
                <a16:creationId xmlns:a16="http://schemas.microsoft.com/office/drawing/2014/main" id="{9409EF2D-ADD6-8ECA-2FD8-0CD9A207358E}"/>
              </a:ext>
            </a:extLst>
          </p:cNvPr>
          <p:cNvCxnSpPr>
            <a:cxnSpLocks/>
          </p:cNvCxnSpPr>
          <p:nvPr/>
        </p:nvCxnSpPr>
        <p:spPr>
          <a:xfrm flipH="1">
            <a:off x="2306760" y="2287006"/>
            <a:ext cx="1232081" cy="0"/>
          </a:xfrm>
          <a:prstGeom prst="line">
            <a:avLst/>
          </a:prstGeom>
          <a:noFill/>
          <a:ln w="12700" cap="rnd" cmpd="sng" algn="ctr">
            <a:solidFill>
              <a:srgbClr val="000000"/>
            </a:solidFill>
            <a:prstDash val="solid"/>
            <a:tailEnd type="oval"/>
          </a:ln>
          <a:effectLst/>
        </p:spPr>
      </p:cxnSp>
      <p:grpSp>
        <p:nvGrpSpPr>
          <p:cNvPr id="27" name="Group 26">
            <a:extLst>
              <a:ext uri="{FF2B5EF4-FFF2-40B4-BE49-F238E27FC236}">
                <a16:creationId xmlns:a16="http://schemas.microsoft.com/office/drawing/2014/main" id="{532D5B59-8D1A-163B-BBD7-C89ACB19A132}"/>
              </a:ext>
            </a:extLst>
          </p:cNvPr>
          <p:cNvGrpSpPr/>
          <p:nvPr/>
        </p:nvGrpSpPr>
        <p:grpSpPr>
          <a:xfrm>
            <a:off x="464692" y="1917984"/>
            <a:ext cx="3051888" cy="2475797"/>
            <a:chOff x="464692" y="1917984"/>
            <a:chExt cx="3051888" cy="2475797"/>
          </a:xfrm>
        </p:grpSpPr>
        <p:sp>
          <p:nvSpPr>
            <p:cNvPr id="28" name="Freeform 3">
              <a:extLst>
                <a:ext uri="{FF2B5EF4-FFF2-40B4-BE49-F238E27FC236}">
                  <a16:creationId xmlns:a16="http://schemas.microsoft.com/office/drawing/2014/main" id="{498A876D-4C70-9CE3-E918-55AFD8F9D901}"/>
                </a:ext>
              </a:extLst>
            </p:cNvPr>
            <p:cNvSpPr>
              <a:spLocks noChangeAspect="1"/>
            </p:cNvSpPr>
            <p:nvPr/>
          </p:nvSpPr>
          <p:spPr bwMode="gray">
            <a:xfrm>
              <a:off x="1521771" y="1917984"/>
              <a:ext cx="937731" cy="757670"/>
            </a:xfrm>
            <a:custGeom>
              <a:avLst/>
              <a:gdLst>
                <a:gd name="T0" fmla="*/ 177289969 w 1375"/>
                <a:gd name="T1" fmla="*/ 0 h 1188"/>
                <a:gd name="T2" fmla="*/ 0 w 1375"/>
                <a:gd name="T3" fmla="*/ 245227338 h 1188"/>
                <a:gd name="T4" fmla="*/ 354838001 w 1375"/>
                <a:gd name="T5" fmla="*/ 245227338 h 1188"/>
                <a:gd name="T6" fmla="*/ 177289969 w 1375"/>
                <a:gd name="T7" fmla="*/ 0 h 1188"/>
                <a:gd name="T8" fmla="*/ 0 60000 65536"/>
                <a:gd name="T9" fmla="*/ 0 60000 65536"/>
                <a:gd name="T10" fmla="*/ 0 60000 65536"/>
                <a:gd name="T11" fmla="*/ 0 60000 65536"/>
                <a:gd name="T12" fmla="*/ 0 w 1375"/>
                <a:gd name="T13" fmla="*/ 0 h 1188"/>
                <a:gd name="T14" fmla="*/ 1375 w 1375"/>
                <a:gd name="T15" fmla="*/ 1188 h 1188"/>
              </a:gdLst>
              <a:ahLst/>
              <a:cxnLst>
                <a:cxn ang="T8">
                  <a:pos x="T0" y="T1"/>
                </a:cxn>
                <a:cxn ang="T9">
                  <a:pos x="T2" y="T3"/>
                </a:cxn>
                <a:cxn ang="T10">
                  <a:pos x="T4" y="T5"/>
                </a:cxn>
                <a:cxn ang="T11">
                  <a:pos x="T6" y="T7"/>
                </a:cxn>
              </a:cxnLst>
              <a:rect l="T12" t="T13" r="T14" b="T15"/>
              <a:pathLst>
                <a:path w="1375" h="1188">
                  <a:moveTo>
                    <a:pt x="687" y="0"/>
                  </a:moveTo>
                  <a:lnTo>
                    <a:pt x="0" y="1188"/>
                  </a:lnTo>
                  <a:lnTo>
                    <a:pt x="1375" y="1188"/>
                  </a:lnTo>
                  <a:lnTo>
                    <a:pt x="687" y="0"/>
                  </a:lnTo>
                  <a:close/>
                </a:path>
              </a:pathLst>
            </a:custGeom>
            <a:noFill/>
            <a:ln w="25400" cap="rnd">
              <a:gradFill flip="none" rotWithShape="1">
                <a:gsLst>
                  <a:gs pos="23000">
                    <a:srgbClr val="4F2D7F"/>
                  </a:gs>
                  <a:gs pos="100000">
                    <a:srgbClr val="A06DFF"/>
                  </a:gs>
                </a:gsLst>
                <a:lin ang="16200000" scaled="1"/>
                <a:tileRect/>
              </a:gradFill>
              <a:round/>
              <a:headEnd/>
              <a:tailEnd/>
            </a:ln>
          </p:spPr>
          <p:txBody>
            <a:bodyPr tIns="91440" bIns="9144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GT Walsheim Light" panose="02000503030000020003" pitchFamily="50" charset="0"/>
                <a:cs typeface="Arial" panose="020B0604020202020204" pitchFamily="34" charset="0"/>
              </a:endParaRPr>
            </a:p>
          </p:txBody>
        </p:sp>
        <p:sp>
          <p:nvSpPr>
            <p:cNvPr id="29" name="Freeform 4">
              <a:extLst>
                <a:ext uri="{FF2B5EF4-FFF2-40B4-BE49-F238E27FC236}">
                  <a16:creationId xmlns:a16="http://schemas.microsoft.com/office/drawing/2014/main" id="{27E421F4-A27E-4A88-74C6-AD151C885785}"/>
                </a:ext>
              </a:extLst>
            </p:cNvPr>
            <p:cNvSpPr>
              <a:spLocks noChangeAspect="1"/>
            </p:cNvSpPr>
            <p:nvPr/>
          </p:nvSpPr>
          <p:spPr bwMode="gray">
            <a:xfrm>
              <a:off x="991101" y="2778161"/>
              <a:ext cx="1996940" cy="759899"/>
            </a:xfrm>
            <a:custGeom>
              <a:avLst/>
              <a:gdLst>
                <a:gd name="T0" fmla="*/ 0 w 2937"/>
                <a:gd name="T1" fmla="*/ 245844669 h 1192"/>
                <a:gd name="T2" fmla="*/ 753359749 w 2937"/>
                <a:gd name="T3" fmla="*/ 245844669 h 1192"/>
                <a:gd name="T4" fmla="*/ 576883175 w 2937"/>
                <a:gd name="T5" fmla="*/ 0 h 1192"/>
                <a:gd name="T6" fmla="*/ 176476637 w 2937"/>
                <a:gd name="T7" fmla="*/ 0 h 1192"/>
                <a:gd name="T8" fmla="*/ 0 w 2937"/>
                <a:gd name="T9" fmla="*/ 245844669 h 1192"/>
                <a:gd name="T10" fmla="*/ 0 60000 65536"/>
                <a:gd name="T11" fmla="*/ 0 60000 65536"/>
                <a:gd name="T12" fmla="*/ 0 60000 65536"/>
                <a:gd name="T13" fmla="*/ 0 60000 65536"/>
                <a:gd name="T14" fmla="*/ 0 60000 65536"/>
                <a:gd name="T15" fmla="*/ 0 w 2937"/>
                <a:gd name="T16" fmla="*/ 0 h 1192"/>
                <a:gd name="T17" fmla="*/ 2937 w 2937"/>
                <a:gd name="T18" fmla="*/ 1192 h 1192"/>
              </a:gdLst>
              <a:ahLst/>
              <a:cxnLst>
                <a:cxn ang="T10">
                  <a:pos x="T0" y="T1"/>
                </a:cxn>
                <a:cxn ang="T11">
                  <a:pos x="T2" y="T3"/>
                </a:cxn>
                <a:cxn ang="T12">
                  <a:pos x="T4" y="T5"/>
                </a:cxn>
                <a:cxn ang="T13">
                  <a:pos x="T6" y="T7"/>
                </a:cxn>
                <a:cxn ang="T14">
                  <a:pos x="T8" y="T9"/>
                </a:cxn>
              </a:cxnLst>
              <a:rect l="T15" t="T16" r="T17" b="T18"/>
              <a:pathLst>
                <a:path w="2937" h="1192">
                  <a:moveTo>
                    <a:pt x="0" y="1192"/>
                  </a:moveTo>
                  <a:lnTo>
                    <a:pt x="2937" y="1192"/>
                  </a:lnTo>
                  <a:lnTo>
                    <a:pt x="2249" y="0"/>
                  </a:lnTo>
                  <a:lnTo>
                    <a:pt x="688" y="0"/>
                  </a:lnTo>
                  <a:lnTo>
                    <a:pt x="0" y="1192"/>
                  </a:lnTo>
                  <a:close/>
                </a:path>
              </a:pathLst>
            </a:custGeom>
            <a:noFill/>
            <a:ln w="25400" cap="rnd">
              <a:gradFill flip="none" rotWithShape="1">
                <a:gsLst>
                  <a:gs pos="23000">
                    <a:srgbClr val="4F2D7F"/>
                  </a:gs>
                  <a:gs pos="100000">
                    <a:srgbClr val="A06DFF"/>
                  </a:gs>
                </a:gsLst>
                <a:lin ang="16200000" scaled="1"/>
                <a:tileRect/>
              </a:gradFill>
              <a:round/>
              <a:headEnd/>
              <a:tailEnd/>
            </a:ln>
          </p:spPr>
          <p:txBody>
            <a:bodyPr tIns="91440" bIns="9144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GT Walsheim Light" panose="02000503030000020003" pitchFamily="50" charset="0"/>
                <a:cs typeface="Arial" panose="020B0604020202020204" pitchFamily="34" charset="0"/>
              </a:endParaRPr>
            </a:p>
          </p:txBody>
        </p:sp>
        <p:sp>
          <p:nvSpPr>
            <p:cNvPr id="30" name="Freeform 5">
              <a:extLst>
                <a:ext uri="{FF2B5EF4-FFF2-40B4-BE49-F238E27FC236}">
                  <a16:creationId xmlns:a16="http://schemas.microsoft.com/office/drawing/2014/main" id="{BD6CB4CD-EF22-2665-EE22-A60C0029EB06}"/>
                </a:ext>
              </a:extLst>
            </p:cNvPr>
            <p:cNvSpPr>
              <a:spLocks noChangeAspect="1"/>
            </p:cNvSpPr>
            <p:nvPr/>
          </p:nvSpPr>
          <p:spPr bwMode="gray">
            <a:xfrm>
              <a:off x="464692" y="3640569"/>
              <a:ext cx="3051888" cy="753212"/>
            </a:xfrm>
            <a:custGeom>
              <a:avLst/>
              <a:gdLst>
                <a:gd name="T0" fmla="*/ 0 w 4491"/>
                <a:gd name="T1" fmla="*/ 243581003 h 1182"/>
                <a:gd name="T2" fmla="*/ 1150722092 w 4491"/>
                <a:gd name="T3" fmla="*/ 243581003 h 1182"/>
                <a:gd name="T4" fmla="*/ 975461672 w 4491"/>
                <a:gd name="T5" fmla="*/ 0 h 1182"/>
                <a:gd name="T6" fmla="*/ 175260230 w 4491"/>
                <a:gd name="T7" fmla="*/ 0 h 1182"/>
                <a:gd name="T8" fmla="*/ 0 w 4491"/>
                <a:gd name="T9" fmla="*/ 243581003 h 1182"/>
                <a:gd name="T10" fmla="*/ 0 60000 65536"/>
                <a:gd name="T11" fmla="*/ 0 60000 65536"/>
                <a:gd name="T12" fmla="*/ 0 60000 65536"/>
                <a:gd name="T13" fmla="*/ 0 60000 65536"/>
                <a:gd name="T14" fmla="*/ 0 60000 65536"/>
                <a:gd name="T15" fmla="*/ 0 w 4491"/>
                <a:gd name="T16" fmla="*/ 0 h 1182"/>
                <a:gd name="T17" fmla="*/ 4491 w 4491"/>
                <a:gd name="T18" fmla="*/ 1182 h 1182"/>
              </a:gdLst>
              <a:ahLst/>
              <a:cxnLst>
                <a:cxn ang="T10">
                  <a:pos x="T0" y="T1"/>
                </a:cxn>
                <a:cxn ang="T11">
                  <a:pos x="T2" y="T3"/>
                </a:cxn>
                <a:cxn ang="T12">
                  <a:pos x="T4" y="T5"/>
                </a:cxn>
                <a:cxn ang="T13">
                  <a:pos x="T6" y="T7"/>
                </a:cxn>
                <a:cxn ang="T14">
                  <a:pos x="T8" y="T9"/>
                </a:cxn>
              </a:cxnLst>
              <a:rect l="T15" t="T16" r="T17" b="T18"/>
              <a:pathLst>
                <a:path w="4491" h="1182">
                  <a:moveTo>
                    <a:pt x="0" y="1182"/>
                  </a:moveTo>
                  <a:lnTo>
                    <a:pt x="4491" y="1182"/>
                  </a:lnTo>
                  <a:lnTo>
                    <a:pt x="3807" y="0"/>
                  </a:lnTo>
                  <a:lnTo>
                    <a:pt x="684" y="0"/>
                  </a:lnTo>
                  <a:lnTo>
                    <a:pt x="0" y="1182"/>
                  </a:lnTo>
                  <a:close/>
                </a:path>
              </a:pathLst>
            </a:custGeom>
            <a:noFill/>
            <a:ln w="25400" cap="rnd">
              <a:gradFill flip="none" rotWithShape="1">
                <a:gsLst>
                  <a:gs pos="23000">
                    <a:srgbClr val="4F2D7F"/>
                  </a:gs>
                  <a:gs pos="100000">
                    <a:srgbClr val="A06DFF"/>
                  </a:gs>
                </a:gsLst>
                <a:lin ang="16200000" scaled="1"/>
                <a:tileRect/>
              </a:gradFill>
              <a:round/>
              <a:headEnd/>
              <a:tailEnd/>
            </a:ln>
          </p:spPr>
          <p:txBody>
            <a:bodyPr tIns="91440" bIns="9144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GT Walsheim Light" panose="02000503030000020003" pitchFamily="50" charset="0"/>
                <a:cs typeface="Arial" panose="020B0604020202020204" pitchFamily="34" charset="0"/>
              </a:endParaRPr>
            </a:p>
          </p:txBody>
        </p:sp>
        <p:sp>
          <p:nvSpPr>
            <p:cNvPr id="31" name="Freeform 6">
              <a:extLst>
                <a:ext uri="{FF2B5EF4-FFF2-40B4-BE49-F238E27FC236}">
                  <a16:creationId xmlns:a16="http://schemas.microsoft.com/office/drawing/2014/main" id="{DD10EC35-ADEF-C126-F59D-37C02059EBC1}"/>
                </a:ext>
              </a:extLst>
            </p:cNvPr>
            <p:cNvSpPr>
              <a:spLocks noChangeAspect="1"/>
            </p:cNvSpPr>
            <p:nvPr/>
          </p:nvSpPr>
          <p:spPr bwMode="gray">
            <a:xfrm>
              <a:off x="931427" y="3640567"/>
              <a:ext cx="2118419" cy="0"/>
            </a:xfrm>
            <a:custGeom>
              <a:avLst/>
              <a:gdLst>
                <a:gd name="T0" fmla="*/ 0 w 3123"/>
                <a:gd name="T1" fmla="*/ 797311915 w 3123"/>
                <a:gd name="T2" fmla="*/ 0 w 3123"/>
                <a:gd name="T3" fmla="*/ 0 60000 65536"/>
                <a:gd name="T4" fmla="*/ 0 60000 65536"/>
                <a:gd name="T5" fmla="*/ 0 60000 65536"/>
                <a:gd name="T6" fmla="*/ 0 w 3123"/>
                <a:gd name="T7" fmla="*/ 3123 w 3123"/>
              </a:gdLst>
              <a:ahLst/>
              <a:cxnLst>
                <a:cxn ang="T3">
                  <a:pos x="T0" y="0"/>
                </a:cxn>
                <a:cxn ang="T4">
                  <a:pos x="T1" y="0"/>
                </a:cxn>
                <a:cxn ang="T5">
                  <a:pos x="T2" y="0"/>
                </a:cxn>
              </a:cxnLst>
              <a:rect l="T6" t="0" r="T7" b="0"/>
              <a:pathLst>
                <a:path w="3123">
                  <a:moveTo>
                    <a:pt x="0" y="0"/>
                  </a:moveTo>
                  <a:lnTo>
                    <a:pt x="3123" y="0"/>
                  </a:lnTo>
                  <a:lnTo>
                    <a:pt x="0" y="0"/>
                  </a:lnTo>
                  <a:close/>
                </a:path>
              </a:pathLst>
            </a:custGeom>
            <a:noFill/>
            <a:ln w="25400" cap="rnd">
              <a:gradFill flip="none" rotWithShape="1">
                <a:gsLst>
                  <a:gs pos="23000">
                    <a:srgbClr val="4F2D7F"/>
                  </a:gs>
                  <a:gs pos="100000">
                    <a:srgbClr val="A06DFF"/>
                  </a:gs>
                </a:gsLst>
                <a:lin ang="16200000" scaled="1"/>
                <a:tileRect/>
              </a:gradFill>
              <a:round/>
              <a:headEnd/>
              <a:tailEnd/>
            </a:ln>
          </p:spPr>
          <p:txBody>
            <a:bodyPr tIns="91440" bIns="9144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GT Walsheim Light" panose="02000503030000020003" pitchFamily="50" charset="0"/>
                <a:cs typeface="Arial" panose="020B0604020202020204" pitchFamily="34" charset="0"/>
              </a:endParaRPr>
            </a:p>
          </p:txBody>
        </p:sp>
        <p:sp>
          <p:nvSpPr>
            <p:cNvPr id="32" name="Line 7">
              <a:extLst>
                <a:ext uri="{FF2B5EF4-FFF2-40B4-BE49-F238E27FC236}">
                  <a16:creationId xmlns:a16="http://schemas.microsoft.com/office/drawing/2014/main" id="{17D63727-42B8-CD7E-8F57-D27BF5C59688}"/>
                </a:ext>
              </a:extLst>
            </p:cNvPr>
            <p:cNvSpPr>
              <a:spLocks noChangeAspect="1" noChangeShapeType="1"/>
            </p:cNvSpPr>
            <p:nvPr/>
          </p:nvSpPr>
          <p:spPr bwMode="gray">
            <a:xfrm>
              <a:off x="931427" y="3640567"/>
              <a:ext cx="2118419" cy="0"/>
            </a:xfrm>
            <a:prstGeom prst="line">
              <a:avLst/>
            </a:prstGeom>
            <a:noFill/>
            <a:ln w="25400" cap="rnd">
              <a:gradFill flip="none" rotWithShape="1">
                <a:gsLst>
                  <a:gs pos="23000">
                    <a:srgbClr val="4F2D7F"/>
                  </a:gs>
                  <a:gs pos="100000">
                    <a:srgbClr val="A06DFF"/>
                  </a:gs>
                </a:gsLst>
                <a:lin ang="16200000" scaled="1"/>
                <a:tileRect/>
              </a:gradFill>
              <a:round/>
              <a:headEnd/>
              <a:tailEnd/>
            </a:ln>
          </p:spPr>
          <p:txBody>
            <a:bodyPr tIns="91440" bIns="9144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GT Walsheim Light" panose="02000503030000020003" pitchFamily="50" charset="0"/>
                <a:cs typeface="Arial" panose="020B0604020202020204" pitchFamily="34" charset="0"/>
              </a:endParaRPr>
            </a:p>
          </p:txBody>
        </p:sp>
        <p:sp>
          <p:nvSpPr>
            <p:cNvPr id="33" name="Freeform 8">
              <a:extLst>
                <a:ext uri="{FF2B5EF4-FFF2-40B4-BE49-F238E27FC236}">
                  <a16:creationId xmlns:a16="http://schemas.microsoft.com/office/drawing/2014/main" id="{095E71CB-8098-083F-1CBB-C484BB257339}"/>
                </a:ext>
              </a:extLst>
            </p:cNvPr>
            <p:cNvSpPr>
              <a:spLocks noChangeAspect="1"/>
            </p:cNvSpPr>
            <p:nvPr/>
          </p:nvSpPr>
          <p:spPr bwMode="gray">
            <a:xfrm>
              <a:off x="991101" y="3538060"/>
              <a:ext cx="1996940" cy="0"/>
            </a:xfrm>
            <a:custGeom>
              <a:avLst/>
              <a:gdLst>
                <a:gd name="T0" fmla="*/ 753359749 w 2937"/>
                <a:gd name="T1" fmla="*/ 0 w 2937"/>
                <a:gd name="T2" fmla="*/ 753359749 w 2937"/>
                <a:gd name="T3" fmla="*/ 0 60000 65536"/>
                <a:gd name="T4" fmla="*/ 0 60000 65536"/>
                <a:gd name="T5" fmla="*/ 0 60000 65536"/>
                <a:gd name="T6" fmla="*/ 0 w 2937"/>
                <a:gd name="T7" fmla="*/ 2937 w 2937"/>
              </a:gdLst>
              <a:ahLst/>
              <a:cxnLst>
                <a:cxn ang="T3">
                  <a:pos x="T0" y="0"/>
                </a:cxn>
                <a:cxn ang="T4">
                  <a:pos x="T1" y="0"/>
                </a:cxn>
                <a:cxn ang="T5">
                  <a:pos x="T2" y="0"/>
                </a:cxn>
              </a:cxnLst>
              <a:rect l="T6" t="0" r="T7" b="0"/>
              <a:pathLst>
                <a:path w="2937">
                  <a:moveTo>
                    <a:pt x="2937" y="0"/>
                  </a:moveTo>
                  <a:lnTo>
                    <a:pt x="0" y="0"/>
                  </a:lnTo>
                  <a:lnTo>
                    <a:pt x="2937" y="0"/>
                  </a:lnTo>
                  <a:close/>
                </a:path>
              </a:pathLst>
            </a:custGeom>
            <a:noFill/>
            <a:ln w="25400" cap="rnd">
              <a:gradFill flip="none" rotWithShape="1">
                <a:gsLst>
                  <a:gs pos="23000">
                    <a:srgbClr val="4F2D7F"/>
                  </a:gs>
                  <a:gs pos="100000">
                    <a:srgbClr val="A06DFF"/>
                  </a:gs>
                </a:gsLst>
                <a:lin ang="16200000" scaled="1"/>
                <a:tileRect/>
              </a:gradFill>
              <a:round/>
              <a:headEnd/>
              <a:tailEnd/>
            </a:ln>
          </p:spPr>
          <p:txBody>
            <a:bodyPr tIns="91440" bIns="9144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GT Walsheim Light" panose="02000503030000020003" pitchFamily="50" charset="0"/>
                <a:cs typeface="Arial" panose="020B0604020202020204" pitchFamily="34" charset="0"/>
              </a:endParaRPr>
            </a:p>
          </p:txBody>
        </p:sp>
        <p:sp>
          <p:nvSpPr>
            <p:cNvPr id="34" name="Line 9">
              <a:extLst>
                <a:ext uri="{FF2B5EF4-FFF2-40B4-BE49-F238E27FC236}">
                  <a16:creationId xmlns:a16="http://schemas.microsoft.com/office/drawing/2014/main" id="{44FC56CC-E95A-9CE4-BFA1-F64A4A2F4C5C}"/>
                </a:ext>
              </a:extLst>
            </p:cNvPr>
            <p:cNvSpPr>
              <a:spLocks noChangeAspect="1" noChangeShapeType="1"/>
            </p:cNvSpPr>
            <p:nvPr/>
          </p:nvSpPr>
          <p:spPr bwMode="gray">
            <a:xfrm flipH="1">
              <a:off x="991101" y="3538060"/>
              <a:ext cx="1996940" cy="0"/>
            </a:xfrm>
            <a:prstGeom prst="line">
              <a:avLst/>
            </a:prstGeom>
            <a:noFill/>
            <a:ln w="25400" cap="rnd">
              <a:gradFill flip="none" rotWithShape="1">
                <a:gsLst>
                  <a:gs pos="23000">
                    <a:srgbClr val="4F2D7F"/>
                  </a:gs>
                  <a:gs pos="100000">
                    <a:srgbClr val="A06DFF"/>
                  </a:gs>
                </a:gsLst>
                <a:lin ang="16200000" scaled="1"/>
                <a:tileRect/>
              </a:gradFill>
              <a:round/>
              <a:headEnd/>
              <a:tailEnd/>
            </a:ln>
          </p:spPr>
          <p:txBody>
            <a:bodyPr tIns="91440" bIns="9144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GT Walsheim Light" panose="02000503030000020003" pitchFamily="50" charset="0"/>
                <a:cs typeface="Arial" panose="020B0604020202020204" pitchFamily="34" charset="0"/>
              </a:endParaRPr>
            </a:p>
          </p:txBody>
        </p:sp>
      </p:grpSp>
      <p:sp>
        <p:nvSpPr>
          <p:cNvPr id="35" name="TextBox 34">
            <a:extLst>
              <a:ext uri="{FF2B5EF4-FFF2-40B4-BE49-F238E27FC236}">
                <a16:creationId xmlns:a16="http://schemas.microsoft.com/office/drawing/2014/main" id="{385711F2-8168-5B40-3C1A-13DF2378FE46}"/>
              </a:ext>
            </a:extLst>
          </p:cNvPr>
          <p:cNvSpPr txBox="1"/>
          <p:nvPr/>
        </p:nvSpPr>
        <p:spPr>
          <a:xfrm>
            <a:off x="1696649" y="3876227"/>
            <a:ext cx="587984" cy="184666"/>
          </a:xfrm>
          <a:prstGeom prst="rect">
            <a:avLst/>
          </a:prstGeom>
          <a:noFill/>
        </p:spPr>
        <p:txBody>
          <a:bodyPr wrap="square" lIns="0" tIns="0" rIns="0" bIns="0">
            <a:spAutoFit/>
          </a:bodyPr>
          <a:lstStyle/>
          <a:p>
            <a:pPr algn="ctr">
              <a:defRPr/>
            </a:pPr>
            <a:r>
              <a:rPr lang="en-US" sz="1200" b="1">
                <a:solidFill>
                  <a:srgbClr val="A06DFF"/>
                </a:solidFill>
                <a:latin typeface="GT Walsheim Bold"/>
                <a:cs typeface="Arial" panose="020B0604020202020204" pitchFamily="34" charset="0"/>
              </a:rPr>
              <a:t>1</a:t>
            </a:r>
            <a:r>
              <a:rPr lang="en-US" sz="1200" b="1" baseline="30000">
                <a:solidFill>
                  <a:srgbClr val="A06DFF"/>
                </a:solidFill>
                <a:latin typeface="GT Walsheim Bold"/>
                <a:cs typeface="Arial" panose="020B0604020202020204" pitchFamily="34" charset="0"/>
              </a:rPr>
              <a:t>st</a:t>
            </a:r>
            <a:r>
              <a:rPr lang="en-US" sz="1200" b="1">
                <a:solidFill>
                  <a:srgbClr val="A06DFF"/>
                </a:solidFill>
                <a:latin typeface="GT Walsheim Bold"/>
                <a:cs typeface="Arial" panose="020B0604020202020204" pitchFamily="34" charset="0"/>
              </a:rPr>
              <a:t> line</a:t>
            </a:r>
          </a:p>
        </p:txBody>
      </p:sp>
      <p:sp>
        <p:nvSpPr>
          <p:cNvPr id="36" name="TextBox 35">
            <a:extLst>
              <a:ext uri="{FF2B5EF4-FFF2-40B4-BE49-F238E27FC236}">
                <a16:creationId xmlns:a16="http://schemas.microsoft.com/office/drawing/2014/main" id="{C6A65F2A-D238-ECFC-D823-A07774BB925B}"/>
              </a:ext>
            </a:extLst>
          </p:cNvPr>
          <p:cNvSpPr txBox="1"/>
          <p:nvPr/>
        </p:nvSpPr>
        <p:spPr>
          <a:xfrm>
            <a:off x="1695583" y="3098888"/>
            <a:ext cx="587984" cy="184666"/>
          </a:xfrm>
          <a:prstGeom prst="rect">
            <a:avLst/>
          </a:prstGeom>
          <a:noFill/>
        </p:spPr>
        <p:txBody>
          <a:bodyPr wrap="square" lIns="0" tIns="0" rIns="0" bIns="0">
            <a:spAutoFit/>
          </a:bodyPr>
          <a:lstStyle/>
          <a:p>
            <a:pPr algn="ctr">
              <a:defRPr/>
            </a:pPr>
            <a:r>
              <a:rPr lang="en-US" sz="1200" b="1">
                <a:solidFill>
                  <a:srgbClr val="A06DFF"/>
                </a:solidFill>
                <a:latin typeface="GT Walsheim Bold"/>
                <a:cs typeface="Arial" panose="020B0604020202020204" pitchFamily="34" charset="0"/>
              </a:rPr>
              <a:t>2</a:t>
            </a:r>
            <a:r>
              <a:rPr lang="en-US" sz="1200" b="1" baseline="30000">
                <a:solidFill>
                  <a:srgbClr val="A06DFF"/>
                </a:solidFill>
                <a:latin typeface="GT Walsheim Bold"/>
                <a:cs typeface="Arial" panose="020B0604020202020204" pitchFamily="34" charset="0"/>
              </a:rPr>
              <a:t>nd</a:t>
            </a:r>
            <a:r>
              <a:rPr lang="en-US" sz="1200" b="1">
                <a:solidFill>
                  <a:srgbClr val="A06DFF"/>
                </a:solidFill>
                <a:latin typeface="GT Walsheim Bold"/>
                <a:cs typeface="Arial" panose="020B0604020202020204" pitchFamily="34" charset="0"/>
              </a:rPr>
              <a:t> line</a:t>
            </a:r>
          </a:p>
        </p:txBody>
      </p:sp>
      <p:sp>
        <p:nvSpPr>
          <p:cNvPr id="37" name="TextBox 36">
            <a:extLst>
              <a:ext uri="{FF2B5EF4-FFF2-40B4-BE49-F238E27FC236}">
                <a16:creationId xmlns:a16="http://schemas.microsoft.com/office/drawing/2014/main" id="{4DD9CABA-E8DE-1082-2A09-79CD0A349A92}"/>
              </a:ext>
            </a:extLst>
          </p:cNvPr>
          <p:cNvSpPr txBox="1"/>
          <p:nvPr/>
        </p:nvSpPr>
        <p:spPr>
          <a:xfrm>
            <a:off x="1702389" y="2422811"/>
            <a:ext cx="587984" cy="184666"/>
          </a:xfrm>
          <a:prstGeom prst="rect">
            <a:avLst/>
          </a:prstGeom>
          <a:noFill/>
        </p:spPr>
        <p:txBody>
          <a:bodyPr wrap="square" lIns="0" tIns="0" rIns="0" bIns="0">
            <a:spAutoFit/>
          </a:bodyPr>
          <a:lstStyle/>
          <a:p>
            <a:pPr algn="ctr">
              <a:defRPr/>
            </a:pPr>
            <a:r>
              <a:rPr lang="en-US" sz="1200" b="1">
                <a:solidFill>
                  <a:srgbClr val="A06DFF"/>
                </a:solidFill>
                <a:latin typeface="GT Walsheim Bold"/>
                <a:cs typeface="Arial" panose="020B0604020202020204" pitchFamily="34" charset="0"/>
              </a:rPr>
              <a:t>3</a:t>
            </a:r>
            <a:r>
              <a:rPr lang="en-US" sz="1200" b="1" baseline="30000">
                <a:solidFill>
                  <a:srgbClr val="A06DFF"/>
                </a:solidFill>
                <a:latin typeface="GT Walsheim Bold"/>
                <a:cs typeface="Arial" panose="020B0604020202020204" pitchFamily="34" charset="0"/>
              </a:rPr>
              <a:t>rd</a:t>
            </a:r>
            <a:r>
              <a:rPr lang="en-US" sz="1200" b="1">
                <a:solidFill>
                  <a:srgbClr val="A06DFF"/>
                </a:solidFill>
                <a:latin typeface="GT Walsheim Bold"/>
                <a:cs typeface="Arial" panose="020B0604020202020204" pitchFamily="34" charset="0"/>
              </a:rPr>
              <a:t> line</a:t>
            </a:r>
          </a:p>
        </p:txBody>
      </p:sp>
      <p:sp>
        <p:nvSpPr>
          <p:cNvPr id="38" name="Rectangle: Rounded Corners 37">
            <a:extLst>
              <a:ext uri="{FF2B5EF4-FFF2-40B4-BE49-F238E27FC236}">
                <a16:creationId xmlns:a16="http://schemas.microsoft.com/office/drawing/2014/main" id="{3B7291D8-5F00-BDD7-994A-CB15015B8163}"/>
              </a:ext>
            </a:extLst>
          </p:cNvPr>
          <p:cNvSpPr>
            <a:spLocks/>
          </p:cNvSpPr>
          <p:nvPr/>
        </p:nvSpPr>
        <p:spPr>
          <a:xfrm>
            <a:off x="3579264" y="3653556"/>
            <a:ext cx="2326236" cy="619096"/>
          </a:xfrm>
          <a:prstGeom prst="roundRect">
            <a:avLst>
              <a:gd name="adj" fmla="val 8254"/>
            </a:avLst>
          </a:prstGeom>
          <a:gradFill>
            <a:gsLst>
              <a:gs pos="19000">
                <a:srgbClr val="CCC4BD">
                  <a:lumMod val="40000"/>
                  <a:lumOff val="60000"/>
                </a:srgbClr>
              </a:gs>
              <a:gs pos="100000">
                <a:srgbClr val="FFFFFF"/>
              </a:gs>
            </a:gsLst>
            <a:lin ang="18900000" scaled="1"/>
          </a:gradFill>
          <a:ln w="25400" cap="flat" cmpd="sng" algn="ctr">
            <a:noFill/>
            <a:prstDash val="solid"/>
          </a:ln>
          <a:effectLst/>
        </p:spPr>
        <p:txBody>
          <a:bodyPr lIns="91440" tIns="91440" rIns="91440" bIns="91440" rtlCol="0" anchor="ctr"/>
          <a:lstStyle/>
          <a:p>
            <a:pPr marL="0" marR="0" lvl="0" indent="0" defTabSz="457200" eaLnBrk="1" fontAlgn="auto" latinLnBrk="0" hangingPunct="1">
              <a:lnSpc>
                <a:spcPct val="100000"/>
              </a:lnSpc>
              <a:spcBef>
                <a:spcPts val="0"/>
              </a:spcBef>
              <a:spcAft>
                <a:spcPts val="200"/>
              </a:spcAft>
              <a:buClrTx/>
              <a:buSzTx/>
              <a:buFontTx/>
              <a:buNone/>
              <a:tabLst/>
              <a:defRPr/>
            </a:pPr>
            <a:r>
              <a:rPr kumimoji="0" lang="en-US" sz="900" b="0" i="0" u="none" strike="noStrike" kern="0" cap="none" spc="100" normalizeH="0" baseline="0" noProof="0">
                <a:ln>
                  <a:noFill/>
                </a:ln>
                <a:solidFill>
                  <a:srgbClr val="4F2D7F"/>
                </a:solidFill>
                <a:effectLst/>
                <a:uLnTx/>
                <a:uFillTx/>
                <a:latin typeface="GT Walsheim Medium" panose="02000603040000020003" pitchFamily="50" charset="0"/>
                <a:ea typeface="+mn-ea"/>
                <a:cs typeface="Arial" panose="020B0604020202020204" pitchFamily="34" charset="0"/>
              </a:rPr>
              <a:t>BUSINESS &amp; TECHNOLOGY</a:t>
            </a:r>
          </a:p>
          <a:p>
            <a:pPr marL="0" marR="0" lvl="0" indent="0" defTabSz="457200" eaLnBrk="1" fontAlgn="auto" latinLnBrk="0" hangingPunct="1">
              <a:lnSpc>
                <a:spcPct val="100000"/>
              </a:lnSpc>
              <a:spcBef>
                <a:spcPts val="0"/>
              </a:spcBef>
              <a:spcAft>
                <a:spcPts val="200"/>
              </a:spcAft>
              <a:buClrTx/>
              <a:buSzTx/>
              <a:buFontTx/>
              <a:buNone/>
              <a:tabLst/>
              <a:defRPr/>
            </a:pPr>
            <a:r>
              <a:rPr kumimoji="0" lang="en-US" sz="900" b="0" i="0" u="none" strike="noStrike" kern="0" cap="none" spc="0" normalizeH="0" baseline="0" noProof="0">
                <a:ln>
                  <a:noFill/>
                </a:ln>
                <a:solidFill>
                  <a:srgbClr val="000000"/>
                </a:solidFill>
                <a:effectLst/>
                <a:uLnTx/>
                <a:uFillTx/>
                <a:latin typeface="GT Walsheim Light"/>
                <a:ea typeface="+mn-ea"/>
                <a:cs typeface="Arial" panose="020B0604020202020204" pitchFamily="34" charset="0"/>
              </a:rPr>
              <a:t>Use, build, and implement AI responsibly.</a:t>
            </a:r>
            <a:endParaRPr kumimoji="0" lang="pt-BR" sz="900" b="0" i="0" u="none" strike="noStrike" kern="0" cap="none" spc="0" normalizeH="0" baseline="0" noProof="0">
              <a:ln>
                <a:noFill/>
              </a:ln>
              <a:solidFill>
                <a:srgbClr val="000000"/>
              </a:solidFill>
              <a:effectLst/>
              <a:uLnTx/>
              <a:uFillTx/>
              <a:latin typeface="GT Walsheim Light"/>
              <a:ea typeface="+mn-ea"/>
              <a:cs typeface="Arial" panose="020B0604020202020204" pitchFamily="34" charset="0"/>
            </a:endParaRPr>
          </a:p>
        </p:txBody>
      </p:sp>
      <p:sp>
        <p:nvSpPr>
          <p:cNvPr id="39" name="Rectangle: Rounded Corners 38">
            <a:extLst>
              <a:ext uri="{FF2B5EF4-FFF2-40B4-BE49-F238E27FC236}">
                <a16:creationId xmlns:a16="http://schemas.microsoft.com/office/drawing/2014/main" id="{275FAD29-37CB-2C8D-ADC0-46DE1FA781D6}"/>
              </a:ext>
            </a:extLst>
          </p:cNvPr>
          <p:cNvSpPr>
            <a:spLocks/>
          </p:cNvSpPr>
          <p:nvPr/>
        </p:nvSpPr>
        <p:spPr>
          <a:xfrm>
            <a:off x="3579264" y="2830236"/>
            <a:ext cx="2326236" cy="619096"/>
          </a:xfrm>
          <a:prstGeom prst="roundRect">
            <a:avLst>
              <a:gd name="adj" fmla="val 8254"/>
            </a:avLst>
          </a:prstGeom>
          <a:gradFill>
            <a:gsLst>
              <a:gs pos="19000">
                <a:srgbClr val="CCC4BD">
                  <a:lumMod val="40000"/>
                  <a:lumOff val="60000"/>
                </a:srgbClr>
              </a:gs>
              <a:gs pos="100000">
                <a:srgbClr val="FFFFFF"/>
              </a:gs>
            </a:gsLst>
            <a:lin ang="18900000" scaled="1"/>
          </a:gradFill>
          <a:ln w="25400" cap="flat" cmpd="sng" algn="ctr">
            <a:noFill/>
            <a:prstDash val="solid"/>
          </a:ln>
          <a:effectLst/>
        </p:spPr>
        <p:txBody>
          <a:bodyPr lIns="91440" tIns="91440" rIns="91440" bIns="91440" rtlCol="0" anchor="ctr"/>
          <a:lstStyle/>
          <a:p>
            <a:pPr marL="0" marR="0" lvl="0" indent="0" defTabSz="457200" eaLnBrk="1" fontAlgn="auto" latinLnBrk="0" hangingPunct="1">
              <a:lnSpc>
                <a:spcPct val="100000"/>
              </a:lnSpc>
              <a:spcBef>
                <a:spcPts val="0"/>
              </a:spcBef>
              <a:spcAft>
                <a:spcPts val="200"/>
              </a:spcAft>
              <a:buClrTx/>
              <a:buSzTx/>
              <a:buFontTx/>
              <a:buNone/>
              <a:tabLst/>
              <a:defRPr/>
            </a:pPr>
            <a:r>
              <a:rPr kumimoji="0" lang="en-US" sz="900" b="0" i="0" u="none" strike="noStrike" kern="0" cap="none" spc="100" normalizeH="0" baseline="0" noProof="0">
                <a:ln>
                  <a:noFill/>
                </a:ln>
                <a:solidFill>
                  <a:srgbClr val="4F2D7F"/>
                </a:solidFill>
                <a:effectLst/>
                <a:uLnTx/>
                <a:uFillTx/>
                <a:latin typeface="GT Walsheim Medium" panose="02000603040000020003" pitchFamily="50" charset="0"/>
                <a:ea typeface="+mn-ea"/>
                <a:cs typeface="Arial" panose="020B0604020202020204" pitchFamily="34" charset="0"/>
              </a:rPr>
              <a:t>GOVERNANCE FUNCTIONS</a:t>
            </a:r>
          </a:p>
          <a:p>
            <a:pPr marL="0" marR="0" lvl="0" indent="0" defTabSz="457200" eaLnBrk="1" fontAlgn="auto" latinLnBrk="0" hangingPunct="1">
              <a:lnSpc>
                <a:spcPct val="100000"/>
              </a:lnSpc>
              <a:spcBef>
                <a:spcPts val="0"/>
              </a:spcBef>
              <a:spcAft>
                <a:spcPts val="200"/>
              </a:spcAft>
              <a:buClrTx/>
              <a:buSzTx/>
              <a:buFontTx/>
              <a:buNone/>
              <a:tabLst/>
              <a:defRPr/>
            </a:pPr>
            <a:r>
              <a:rPr kumimoji="0" lang="en-US" sz="900" b="0" i="0" u="none" strike="noStrike" kern="0" cap="none" spc="0" normalizeH="0" baseline="0" noProof="0">
                <a:ln>
                  <a:noFill/>
                </a:ln>
                <a:solidFill>
                  <a:srgbClr val="000000"/>
                </a:solidFill>
                <a:effectLst/>
                <a:uLnTx/>
                <a:uFillTx/>
                <a:latin typeface="GT Walsheim Light"/>
                <a:ea typeface="+mn-ea"/>
                <a:cs typeface="Arial" panose="020B0604020202020204" pitchFamily="34" charset="0"/>
              </a:rPr>
              <a:t>Risk, legal, privacy, security, data, and governance at runtime.</a:t>
            </a:r>
            <a:endParaRPr kumimoji="0" lang="pt-BR" sz="900" b="0" i="0" u="none" strike="noStrike" kern="0" cap="none" spc="0" normalizeH="0" baseline="0" noProof="0">
              <a:ln>
                <a:noFill/>
              </a:ln>
              <a:solidFill>
                <a:srgbClr val="000000"/>
              </a:solidFill>
              <a:effectLst/>
              <a:uLnTx/>
              <a:uFillTx/>
              <a:latin typeface="GT Walsheim Light"/>
              <a:ea typeface="+mn-ea"/>
              <a:cs typeface="Arial" panose="020B0604020202020204" pitchFamily="34" charset="0"/>
            </a:endParaRPr>
          </a:p>
        </p:txBody>
      </p:sp>
      <p:sp>
        <p:nvSpPr>
          <p:cNvPr id="40" name="Rectangle: Rounded Corners 39">
            <a:extLst>
              <a:ext uri="{FF2B5EF4-FFF2-40B4-BE49-F238E27FC236}">
                <a16:creationId xmlns:a16="http://schemas.microsoft.com/office/drawing/2014/main" id="{FA698B53-2469-3B93-CC71-0B9E39923176}"/>
              </a:ext>
            </a:extLst>
          </p:cNvPr>
          <p:cNvSpPr>
            <a:spLocks/>
          </p:cNvSpPr>
          <p:nvPr/>
        </p:nvSpPr>
        <p:spPr>
          <a:xfrm>
            <a:off x="3579264" y="2006915"/>
            <a:ext cx="2326236" cy="619096"/>
          </a:xfrm>
          <a:prstGeom prst="roundRect">
            <a:avLst>
              <a:gd name="adj" fmla="val 8254"/>
            </a:avLst>
          </a:prstGeom>
          <a:gradFill>
            <a:gsLst>
              <a:gs pos="19000">
                <a:srgbClr val="CCC4BD">
                  <a:lumMod val="40000"/>
                  <a:lumOff val="60000"/>
                </a:srgbClr>
              </a:gs>
              <a:gs pos="100000">
                <a:srgbClr val="FFFFFF"/>
              </a:gs>
            </a:gsLst>
            <a:lin ang="18900000" scaled="1"/>
          </a:gradFill>
          <a:ln w="25400" cap="flat" cmpd="sng" algn="ctr">
            <a:noFill/>
            <a:prstDash val="solid"/>
          </a:ln>
          <a:effectLst/>
        </p:spPr>
        <p:txBody>
          <a:bodyPr lIns="91440" tIns="91440" rIns="91440" bIns="91440" rtlCol="0" anchor="ctr"/>
          <a:lstStyle/>
          <a:p>
            <a:pPr marL="0" marR="0" lvl="0" indent="0" defTabSz="457200" eaLnBrk="1" fontAlgn="auto" latinLnBrk="0" hangingPunct="1">
              <a:lnSpc>
                <a:spcPct val="100000"/>
              </a:lnSpc>
              <a:spcBef>
                <a:spcPts val="0"/>
              </a:spcBef>
              <a:spcAft>
                <a:spcPts val="200"/>
              </a:spcAft>
              <a:buClrTx/>
              <a:buSzTx/>
              <a:buFontTx/>
              <a:buNone/>
              <a:tabLst/>
              <a:defRPr/>
            </a:pPr>
            <a:r>
              <a:rPr kumimoji="0" lang="en-US" sz="900" b="0" i="0" u="none" strike="noStrike" kern="0" cap="none" spc="100" normalizeH="0" baseline="0" noProof="0">
                <a:ln>
                  <a:noFill/>
                </a:ln>
                <a:solidFill>
                  <a:srgbClr val="4F2D7F"/>
                </a:solidFill>
                <a:effectLst/>
                <a:uLnTx/>
                <a:uFillTx/>
                <a:latin typeface="GT Walsheim Medium" panose="02000603040000020003" pitchFamily="50" charset="0"/>
                <a:ea typeface="+mn-ea"/>
                <a:cs typeface="Arial" panose="020B0604020202020204" pitchFamily="34" charset="0"/>
              </a:rPr>
              <a:t>INTERNAL AUDIT</a:t>
            </a:r>
          </a:p>
          <a:p>
            <a:pPr marL="0" marR="0" lvl="0" indent="0" defTabSz="457200" eaLnBrk="1" fontAlgn="auto" latinLnBrk="0" hangingPunct="1">
              <a:lnSpc>
                <a:spcPct val="100000"/>
              </a:lnSpc>
              <a:spcBef>
                <a:spcPts val="0"/>
              </a:spcBef>
              <a:spcAft>
                <a:spcPts val="200"/>
              </a:spcAft>
              <a:buClrTx/>
              <a:buSzTx/>
              <a:buFontTx/>
              <a:buNone/>
              <a:tabLst/>
              <a:defRPr/>
            </a:pPr>
            <a:r>
              <a:rPr kumimoji="0" lang="en-US" sz="900" b="0" i="0" u="none" strike="noStrike" kern="0" cap="none" spc="0" normalizeH="0" baseline="0" noProof="0">
                <a:ln>
                  <a:noFill/>
                </a:ln>
                <a:solidFill>
                  <a:srgbClr val="000000"/>
                </a:solidFill>
                <a:effectLst/>
                <a:uLnTx/>
                <a:uFillTx/>
                <a:latin typeface="GT Walsheim Light"/>
                <a:ea typeface="+mn-ea"/>
                <a:cs typeface="Arial" panose="020B0604020202020204" pitchFamily="34" charset="0"/>
              </a:rPr>
              <a:t>Independent evaluation and assurance.</a:t>
            </a:r>
            <a:endParaRPr kumimoji="0" lang="pt-BR" sz="900" b="0" i="0" u="none" strike="noStrike" kern="0" cap="none" spc="0" normalizeH="0" baseline="0" noProof="0">
              <a:ln>
                <a:noFill/>
              </a:ln>
              <a:solidFill>
                <a:srgbClr val="000000"/>
              </a:solidFill>
              <a:effectLst/>
              <a:uLnTx/>
              <a:uFillTx/>
              <a:latin typeface="GT Walsheim Light"/>
              <a:ea typeface="+mn-ea"/>
              <a:cs typeface="Arial" panose="020B0604020202020204" pitchFamily="34" charset="0"/>
            </a:endParaRPr>
          </a:p>
        </p:txBody>
      </p:sp>
    </p:spTree>
    <p:extLst>
      <p:ext uri="{BB962C8B-B14F-4D97-AF65-F5344CB8AC3E}">
        <p14:creationId xmlns:p14="http://schemas.microsoft.com/office/powerpoint/2010/main" val="322769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75446-0A08-256A-FD2E-397D10923BC9}"/>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3963B5E4-F7D2-3D81-687A-190CD087ECF8}"/>
              </a:ext>
            </a:extLst>
          </p:cNvPr>
          <p:cNvGrpSpPr/>
          <p:nvPr/>
        </p:nvGrpSpPr>
        <p:grpSpPr>
          <a:xfrm>
            <a:off x="4930957" y="1719730"/>
            <a:ext cx="1877966" cy="923172"/>
            <a:chOff x="4892782" y="1154522"/>
            <a:chExt cx="1877966" cy="923172"/>
          </a:xfrm>
        </p:grpSpPr>
        <p:sp>
          <p:nvSpPr>
            <p:cNvPr id="13" name="Rectangle 12">
              <a:extLst>
                <a:ext uri="{FF2B5EF4-FFF2-40B4-BE49-F238E27FC236}">
                  <a16:creationId xmlns:a16="http://schemas.microsoft.com/office/drawing/2014/main" id="{BB1F94A1-436E-6F10-C860-4919A0BD2399}"/>
                </a:ext>
              </a:extLst>
            </p:cNvPr>
            <p:cNvSpPr/>
            <p:nvPr/>
          </p:nvSpPr>
          <p:spPr>
            <a:xfrm>
              <a:off x="4892782" y="1154522"/>
              <a:ext cx="1877966" cy="394072"/>
            </a:xfrm>
            <a:prstGeom prst="rect">
              <a:avLst/>
            </a:prstGeom>
            <a:solidFill>
              <a:srgbClr val="4F2D7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white"/>
                  </a:solidFill>
                  <a:effectLst/>
                  <a:uLnTx/>
                  <a:uFillTx/>
                  <a:latin typeface="+mn-lt"/>
                  <a:ea typeface="+mn-ea"/>
                  <a:cs typeface="Arial"/>
                </a:rPr>
                <a:t>AI governance ownership</a:t>
              </a:r>
            </a:p>
          </p:txBody>
        </p:sp>
        <p:sp>
          <p:nvSpPr>
            <p:cNvPr id="14" name="TextBox 13">
              <a:extLst>
                <a:ext uri="{FF2B5EF4-FFF2-40B4-BE49-F238E27FC236}">
                  <a16:creationId xmlns:a16="http://schemas.microsoft.com/office/drawing/2014/main" id="{F2B93C80-00E8-3A8E-BF4F-52C5E0F4D017}"/>
                </a:ext>
              </a:extLst>
            </p:cNvPr>
            <p:cNvSpPr txBox="1"/>
            <p:nvPr/>
          </p:nvSpPr>
          <p:spPr>
            <a:xfrm>
              <a:off x="4892782" y="1569863"/>
              <a:ext cx="1877966" cy="507831"/>
            </a:xfrm>
            <a:prstGeom prst="rect">
              <a:avLst/>
            </a:prstGeom>
            <a:solidFill>
              <a:srgbClr val="F4F2EF"/>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900">
                  <a:solidFill>
                    <a:prstClr val="black"/>
                  </a:solidFill>
                  <a:latin typeface="+mn-lt"/>
                </a:rPr>
                <a:t>Fragmented and unclear between business, IT, and control functions </a:t>
              </a:r>
              <a:endParaRPr kumimoji="0" lang="en-US" sz="900" i="0" u="none" strike="noStrike" kern="1200" cap="none" spc="0" normalizeH="0" baseline="0" noProof="0">
                <a:ln>
                  <a:noFill/>
                </a:ln>
                <a:solidFill>
                  <a:prstClr val="black"/>
                </a:solidFill>
                <a:effectLst/>
                <a:uLnTx/>
                <a:uFillTx/>
                <a:latin typeface="+mn-lt"/>
                <a:ea typeface="+mn-ea"/>
                <a:cs typeface="+mn-cs"/>
              </a:endParaRPr>
            </a:p>
          </p:txBody>
        </p:sp>
      </p:grpSp>
      <p:grpSp>
        <p:nvGrpSpPr>
          <p:cNvPr id="15" name="Group 14">
            <a:extLst>
              <a:ext uri="{FF2B5EF4-FFF2-40B4-BE49-F238E27FC236}">
                <a16:creationId xmlns:a16="http://schemas.microsoft.com/office/drawing/2014/main" id="{7D55455E-69E5-BD57-CAD3-89EEC9A81AC4}"/>
              </a:ext>
            </a:extLst>
          </p:cNvPr>
          <p:cNvGrpSpPr/>
          <p:nvPr/>
        </p:nvGrpSpPr>
        <p:grpSpPr>
          <a:xfrm>
            <a:off x="6900274" y="1727566"/>
            <a:ext cx="1877966" cy="923172"/>
            <a:chOff x="4892782" y="1154522"/>
            <a:chExt cx="1877966" cy="923172"/>
          </a:xfrm>
        </p:grpSpPr>
        <p:sp>
          <p:nvSpPr>
            <p:cNvPr id="16" name="Rectangle 15">
              <a:extLst>
                <a:ext uri="{FF2B5EF4-FFF2-40B4-BE49-F238E27FC236}">
                  <a16:creationId xmlns:a16="http://schemas.microsoft.com/office/drawing/2014/main" id="{B267E8B5-CECD-0FAE-AFBA-814D34D4F6F8}"/>
                </a:ext>
              </a:extLst>
            </p:cNvPr>
            <p:cNvSpPr/>
            <p:nvPr/>
          </p:nvSpPr>
          <p:spPr>
            <a:xfrm>
              <a:off x="4892782" y="1154522"/>
              <a:ext cx="1877966" cy="394072"/>
            </a:xfrm>
            <a:prstGeom prst="rect">
              <a:avLst/>
            </a:prstGeom>
            <a:solidFill>
              <a:srgbClr val="4F2D7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white"/>
                  </a:solidFill>
                  <a:effectLst/>
                  <a:uLnTx/>
                  <a:uFillTx/>
                  <a:latin typeface="GT Walsheim Light"/>
                  <a:ea typeface="+mn-ea"/>
                  <a:cs typeface="Arial"/>
                </a:rPr>
                <a:t>Review speed bottleneck</a:t>
              </a:r>
            </a:p>
          </p:txBody>
        </p:sp>
        <p:sp>
          <p:nvSpPr>
            <p:cNvPr id="17" name="TextBox 16">
              <a:extLst>
                <a:ext uri="{FF2B5EF4-FFF2-40B4-BE49-F238E27FC236}">
                  <a16:creationId xmlns:a16="http://schemas.microsoft.com/office/drawing/2014/main" id="{75F02186-7871-F658-D913-E41AB1D6231B}"/>
                </a:ext>
              </a:extLst>
            </p:cNvPr>
            <p:cNvSpPr txBox="1"/>
            <p:nvPr/>
          </p:nvSpPr>
          <p:spPr>
            <a:xfrm>
              <a:off x="4892782" y="1569863"/>
              <a:ext cx="1877966" cy="507831"/>
            </a:xfrm>
            <a:prstGeom prst="rect">
              <a:avLst/>
            </a:prstGeom>
            <a:solidFill>
              <a:srgbClr val="F4F2EF"/>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900">
                  <a:solidFill>
                    <a:prstClr val="black"/>
                  </a:solidFill>
                  <a:latin typeface="+mn-lt"/>
                </a:rPr>
                <a:t>Duplicative and poor quality of AI info collection, multiple review steps, SME capacity limitation </a:t>
              </a:r>
              <a:endParaRPr kumimoji="0" lang="en-US" sz="900" i="0" u="none" strike="noStrike" kern="1200" cap="none" spc="0" normalizeH="0" baseline="0" noProof="0">
                <a:ln>
                  <a:noFill/>
                </a:ln>
                <a:solidFill>
                  <a:prstClr val="black"/>
                </a:solidFill>
                <a:effectLst/>
                <a:uLnTx/>
                <a:uFillTx/>
                <a:latin typeface="+mn-lt"/>
                <a:ea typeface="+mn-ea"/>
                <a:cs typeface="+mn-cs"/>
              </a:endParaRPr>
            </a:p>
          </p:txBody>
        </p:sp>
      </p:grpSp>
      <p:grpSp>
        <p:nvGrpSpPr>
          <p:cNvPr id="18" name="Group 17">
            <a:extLst>
              <a:ext uri="{FF2B5EF4-FFF2-40B4-BE49-F238E27FC236}">
                <a16:creationId xmlns:a16="http://schemas.microsoft.com/office/drawing/2014/main" id="{7ADD137F-DD39-BDFA-D1BC-D49128295EC8}"/>
              </a:ext>
            </a:extLst>
          </p:cNvPr>
          <p:cNvGrpSpPr/>
          <p:nvPr/>
        </p:nvGrpSpPr>
        <p:grpSpPr>
          <a:xfrm>
            <a:off x="4930957" y="2729515"/>
            <a:ext cx="1877966" cy="923172"/>
            <a:chOff x="4892782" y="1154522"/>
            <a:chExt cx="1877966" cy="923172"/>
          </a:xfrm>
        </p:grpSpPr>
        <p:sp>
          <p:nvSpPr>
            <p:cNvPr id="19" name="Rectangle 18">
              <a:extLst>
                <a:ext uri="{FF2B5EF4-FFF2-40B4-BE49-F238E27FC236}">
                  <a16:creationId xmlns:a16="http://schemas.microsoft.com/office/drawing/2014/main" id="{016E8AF9-8DB7-5585-B8E5-DA99190AC1E5}"/>
                </a:ext>
              </a:extLst>
            </p:cNvPr>
            <p:cNvSpPr/>
            <p:nvPr/>
          </p:nvSpPr>
          <p:spPr>
            <a:xfrm>
              <a:off x="4892782" y="1154522"/>
              <a:ext cx="1877966" cy="394072"/>
            </a:xfrm>
            <a:prstGeom prst="rect">
              <a:avLst/>
            </a:prstGeom>
            <a:solidFill>
              <a:srgbClr val="4F2D7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white"/>
                  </a:solidFill>
                  <a:effectLst/>
                  <a:uLnTx/>
                  <a:uFillTx/>
                  <a:latin typeface="+mn-lt"/>
                  <a:ea typeface="+mn-ea"/>
                  <a:cs typeface="Arial"/>
                </a:rPr>
                <a:t>Limited evidence validation</a:t>
              </a:r>
            </a:p>
          </p:txBody>
        </p:sp>
        <p:sp>
          <p:nvSpPr>
            <p:cNvPr id="26" name="TextBox 25">
              <a:extLst>
                <a:ext uri="{FF2B5EF4-FFF2-40B4-BE49-F238E27FC236}">
                  <a16:creationId xmlns:a16="http://schemas.microsoft.com/office/drawing/2014/main" id="{D5F12DCB-7756-8983-EDAA-872EDC35A380}"/>
                </a:ext>
              </a:extLst>
            </p:cNvPr>
            <p:cNvSpPr txBox="1"/>
            <p:nvPr/>
          </p:nvSpPr>
          <p:spPr>
            <a:xfrm>
              <a:off x="4892782" y="1569863"/>
              <a:ext cx="1877966" cy="507831"/>
            </a:xfrm>
            <a:prstGeom prst="rect">
              <a:avLst/>
            </a:prstGeom>
            <a:solidFill>
              <a:srgbClr val="F4F2EF"/>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900">
                  <a:solidFill>
                    <a:prstClr val="black"/>
                  </a:solidFill>
                  <a:latin typeface="+mn-lt"/>
                </a:rPr>
                <a:t>limited evidence-based validation and checking on operating telemetry</a:t>
              </a:r>
            </a:p>
          </p:txBody>
        </p:sp>
      </p:grpSp>
      <p:grpSp>
        <p:nvGrpSpPr>
          <p:cNvPr id="27" name="Group 26">
            <a:extLst>
              <a:ext uri="{FF2B5EF4-FFF2-40B4-BE49-F238E27FC236}">
                <a16:creationId xmlns:a16="http://schemas.microsoft.com/office/drawing/2014/main" id="{C6136C1B-B8D4-2194-AE9D-131380C0928F}"/>
              </a:ext>
            </a:extLst>
          </p:cNvPr>
          <p:cNvGrpSpPr/>
          <p:nvPr/>
        </p:nvGrpSpPr>
        <p:grpSpPr>
          <a:xfrm>
            <a:off x="6900274" y="2730022"/>
            <a:ext cx="1877966" cy="923172"/>
            <a:chOff x="4892782" y="1154522"/>
            <a:chExt cx="1877966" cy="923172"/>
          </a:xfrm>
        </p:grpSpPr>
        <p:sp>
          <p:nvSpPr>
            <p:cNvPr id="28" name="Rectangle 27">
              <a:extLst>
                <a:ext uri="{FF2B5EF4-FFF2-40B4-BE49-F238E27FC236}">
                  <a16:creationId xmlns:a16="http://schemas.microsoft.com/office/drawing/2014/main" id="{44666248-1F40-6A09-F064-E75F44DF2634}"/>
                </a:ext>
              </a:extLst>
            </p:cNvPr>
            <p:cNvSpPr/>
            <p:nvPr/>
          </p:nvSpPr>
          <p:spPr>
            <a:xfrm>
              <a:off x="4892782" y="1154522"/>
              <a:ext cx="1877966" cy="394072"/>
            </a:xfrm>
            <a:prstGeom prst="rect">
              <a:avLst/>
            </a:prstGeom>
            <a:solidFill>
              <a:srgbClr val="4F2D7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white"/>
                  </a:solidFill>
                  <a:effectLst/>
                  <a:uLnTx/>
                  <a:uFillTx/>
                  <a:latin typeface="+mn-lt"/>
                  <a:ea typeface="+mn-ea"/>
                  <a:cs typeface="Arial"/>
                </a:rPr>
                <a:t>Citizen development sprawls</a:t>
              </a:r>
            </a:p>
          </p:txBody>
        </p:sp>
        <p:sp>
          <p:nvSpPr>
            <p:cNvPr id="29" name="TextBox 28">
              <a:extLst>
                <a:ext uri="{FF2B5EF4-FFF2-40B4-BE49-F238E27FC236}">
                  <a16:creationId xmlns:a16="http://schemas.microsoft.com/office/drawing/2014/main" id="{6C646C2A-BECE-677C-40E0-1B66FFCEAC93}"/>
                </a:ext>
              </a:extLst>
            </p:cNvPr>
            <p:cNvSpPr txBox="1"/>
            <p:nvPr/>
          </p:nvSpPr>
          <p:spPr>
            <a:xfrm>
              <a:off x="4892782" y="1569863"/>
              <a:ext cx="1877966" cy="507831"/>
            </a:xfrm>
            <a:prstGeom prst="rect">
              <a:avLst/>
            </a:prstGeom>
            <a:solidFill>
              <a:srgbClr val="F4F2EF"/>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i="0" u="none" strike="noStrike" kern="1200" cap="none" spc="0" normalizeH="0" baseline="0" noProof="0">
                  <a:ln>
                    <a:noFill/>
                  </a:ln>
                  <a:solidFill>
                    <a:prstClr val="black"/>
                  </a:solidFill>
                  <a:effectLst/>
                  <a:uLnTx/>
                  <a:uFillTx/>
                  <a:latin typeface="+mn-lt"/>
                  <a:ea typeface="+mn-ea"/>
                  <a:cs typeface="+mn-cs"/>
                </a:rPr>
                <a:t>Non-tech builders create AI solutions without consistent development discipline</a:t>
              </a:r>
            </a:p>
          </p:txBody>
        </p:sp>
      </p:grpSp>
      <p:grpSp>
        <p:nvGrpSpPr>
          <p:cNvPr id="30" name="Group 29">
            <a:extLst>
              <a:ext uri="{FF2B5EF4-FFF2-40B4-BE49-F238E27FC236}">
                <a16:creationId xmlns:a16="http://schemas.microsoft.com/office/drawing/2014/main" id="{992C44AE-3CF1-89EF-51E2-C3660144C170}"/>
              </a:ext>
            </a:extLst>
          </p:cNvPr>
          <p:cNvGrpSpPr/>
          <p:nvPr/>
        </p:nvGrpSpPr>
        <p:grpSpPr>
          <a:xfrm>
            <a:off x="4930957" y="3740021"/>
            <a:ext cx="1877966" cy="923172"/>
            <a:chOff x="4892782" y="1154522"/>
            <a:chExt cx="1877966" cy="923172"/>
          </a:xfrm>
        </p:grpSpPr>
        <p:sp>
          <p:nvSpPr>
            <p:cNvPr id="31" name="Rectangle 30">
              <a:extLst>
                <a:ext uri="{FF2B5EF4-FFF2-40B4-BE49-F238E27FC236}">
                  <a16:creationId xmlns:a16="http://schemas.microsoft.com/office/drawing/2014/main" id="{3D55B9B3-9D67-0492-A776-468DFCF12563}"/>
                </a:ext>
              </a:extLst>
            </p:cNvPr>
            <p:cNvSpPr/>
            <p:nvPr/>
          </p:nvSpPr>
          <p:spPr>
            <a:xfrm>
              <a:off x="4892782" y="1154522"/>
              <a:ext cx="1877966" cy="394072"/>
            </a:xfrm>
            <a:prstGeom prst="rect">
              <a:avLst/>
            </a:prstGeom>
            <a:solidFill>
              <a:srgbClr val="4F2D7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white"/>
                  </a:solidFill>
                  <a:effectLst/>
                  <a:uLnTx/>
                  <a:uFillTx/>
                  <a:latin typeface="+mn-lt"/>
                  <a:ea typeface="+mn-ea"/>
                  <a:cs typeface="Arial"/>
                </a:rPr>
                <a:t>Third-party AI opacity</a:t>
              </a:r>
            </a:p>
          </p:txBody>
        </p:sp>
        <p:sp>
          <p:nvSpPr>
            <p:cNvPr id="32" name="TextBox 31">
              <a:extLst>
                <a:ext uri="{FF2B5EF4-FFF2-40B4-BE49-F238E27FC236}">
                  <a16:creationId xmlns:a16="http://schemas.microsoft.com/office/drawing/2014/main" id="{291ED1AB-3FA5-44D0-3805-39610AAB725E}"/>
                </a:ext>
              </a:extLst>
            </p:cNvPr>
            <p:cNvSpPr txBox="1"/>
            <p:nvPr/>
          </p:nvSpPr>
          <p:spPr>
            <a:xfrm>
              <a:off x="4892782" y="1569863"/>
              <a:ext cx="1877966" cy="507831"/>
            </a:xfrm>
            <a:prstGeom prst="rect">
              <a:avLst/>
            </a:prstGeom>
            <a:solidFill>
              <a:srgbClr val="F4F2EF"/>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900">
                  <a:solidFill>
                    <a:prstClr val="black"/>
                  </a:solidFill>
                  <a:latin typeface="+mn-lt"/>
                </a:rPr>
                <a:t>Vendor AI is embedded in SaaS, using black-box model, and difficult to test independently</a:t>
              </a:r>
            </a:p>
          </p:txBody>
        </p:sp>
      </p:grpSp>
      <p:grpSp>
        <p:nvGrpSpPr>
          <p:cNvPr id="38" name="Group 37">
            <a:extLst>
              <a:ext uri="{FF2B5EF4-FFF2-40B4-BE49-F238E27FC236}">
                <a16:creationId xmlns:a16="http://schemas.microsoft.com/office/drawing/2014/main" id="{C178CF75-FF36-870D-B3E9-E681D8CF1689}"/>
              </a:ext>
            </a:extLst>
          </p:cNvPr>
          <p:cNvGrpSpPr/>
          <p:nvPr/>
        </p:nvGrpSpPr>
        <p:grpSpPr>
          <a:xfrm>
            <a:off x="6900274" y="3738279"/>
            <a:ext cx="1877966" cy="923172"/>
            <a:chOff x="4892782" y="1154522"/>
            <a:chExt cx="1877966" cy="923172"/>
          </a:xfrm>
        </p:grpSpPr>
        <p:sp>
          <p:nvSpPr>
            <p:cNvPr id="40" name="Rectangle 39">
              <a:extLst>
                <a:ext uri="{FF2B5EF4-FFF2-40B4-BE49-F238E27FC236}">
                  <a16:creationId xmlns:a16="http://schemas.microsoft.com/office/drawing/2014/main" id="{DFE85A41-E798-D7C5-31FA-F86F7EDB8021}"/>
                </a:ext>
              </a:extLst>
            </p:cNvPr>
            <p:cNvSpPr/>
            <p:nvPr/>
          </p:nvSpPr>
          <p:spPr>
            <a:xfrm>
              <a:off x="4892782" y="1154522"/>
              <a:ext cx="1877966" cy="394072"/>
            </a:xfrm>
            <a:prstGeom prst="rect">
              <a:avLst/>
            </a:prstGeom>
            <a:solidFill>
              <a:srgbClr val="4F2D7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white"/>
                  </a:solidFill>
                  <a:effectLst/>
                  <a:uLnTx/>
                  <a:uFillTx/>
                  <a:latin typeface="+mn-lt"/>
                  <a:ea typeface="+mn-ea"/>
                  <a:cs typeface="Arial"/>
                </a:rPr>
                <a:t>Lack of run-time monitoring</a:t>
              </a:r>
            </a:p>
          </p:txBody>
        </p:sp>
        <p:sp>
          <p:nvSpPr>
            <p:cNvPr id="42" name="TextBox 41">
              <a:extLst>
                <a:ext uri="{FF2B5EF4-FFF2-40B4-BE49-F238E27FC236}">
                  <a16:creationId xmlns:a16="http://schemas.microsoft.com/office/drawing/2014/main" id="{13C655B5-EAD7-35BA-E89D-54D359B4477A}"/>
                </a:ext>
              </a:extLst>
            </p:cNvPr>
            <p:cNvSpPr txBox="1"/>
            <p:nvPr/>
          </p:nvSpPr>
          <p:spPr>
            <a:xfrm>
              <a:off x="4892782" y="1569863"/>
              <a:ext cx="1877966" cy="507831"/>
            </a:xfrm>
            <a:prstGeom prst="rect">
              <a:avLst/>
            </a:prstGeom>
            <a:solidFill>
              <a:srgbClr val="F4F2EF"/>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i="0" u="none" strike="noStrike" kern="1200" cap="none" spc="0" normalizeH="0" baseline="0" noProof="0">
                  <a:ln>
                    <a:noFill/>
                  </a:ln>
                  <a:solidFill>
                    <a:prstClr val="black"/>
                  </a:solidFill>
                  <a:effectLst/>
                  <a:uLnTx/>
                  <a:uFillTx/>
                  <a:latin typeface="+mn-lt"/>
                  <a:ea typeface="+mn-ea"/>
                  <a:cs typeface="+mn-cs"/>
                </a:rPr>
                <a:t>Lack of monitoring of model and data drift and agent autonomy and permissions</a:t>
              </a:r>
            </a:p>
          </p:txBody>
        </p:sp>
      </p:grpSp>
      <p:sp>
        <p:nvSpPr>
          <p:cNvPr id="43" name="TextBox 42">
            <a:extLst>
              <a:ext uri="{FF2B5EF4-FFF2-40B4-BE49-F238E27FC236}">
                <a16:creationId xmlns:a16="http://schemas.microsoft.com/office/drawing/2014/main" id="{158F9BF5-5E6E-7410-8635-648B46CB6CB7}"/>
              </a:ext>
            </a:extLst>
          </p:cNvPr>
          <p:cNvSpPr txBox="1"/>
          <p:nvPr/>
        </p:nvSpPr>
        <p:spPr>
          <a:xfrm>
            <a:off x="787125" y="3928039"/>
            <a:ext cx="3784875" cy="596860"/>
          </a:xfrm>
          <a:prstGeom prst="roundRect">
            <a:avLst>
              <a:gd name="adj" fmla="val 12529"/>
            </a:avLst>
          </a:prstGeom>
          <a:solidFill>
            <a:srgbClr val="0D9488"/>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white"/>
                </a:solidFill>
                <a:effectLst/>
                <a:uLnTx/>
                <a:uFillTx/>
                <a:latin typeface="GT Walsheim Light"/>
                <a:ea typeface="+mn-ea"/>
                <a:cs typeface="Arial" panose="020B0604020202020204" pitchFamily="34" charset="0"/>
              </a:rPr>
              <a:t>An agile AI governance model is needed to improve ownership and visibility of AI benefits, costs, and risks as well as reduce the burden of layered reviews. </a:t>
            </a:r>
          </a:p>
        </p:txBody>
      </p:sp>
      <p:grpSp>
        <p:nvGrpSpPr>
          <p:cNvPr id="60" name="Group 59">
            <a:extLst>
              <a:ext uri="{FF2B5EF4-FFF2-40B4-BE49-F238E27FC236}">
                <a16:creationId xmlns:a16="http://schemas.microsoft.com/office/drawing/2014/main" id="{AC7E43A2-2319-8A74-3208-4E499CA135E9}"/>
              </a:ext>
            </a:extLst>
          </p:cNvPr>
          <p:cNvGrpSpPr/>
          <p:nvPr/>
        </p:nvGrpSpPr>
        <p:grpSpPr>
          <a:xfrm>
            <a:off x="126800" y="1247076"/>
            <a:ext cx="4445199" cy="2906544"/>
            <a:chOff x="-354070" y="1268469"/>
            <a:chExt cx="6234612" cy="4156673"/>
          </a:xfrm>
        </p:grpSpPr>
        <p:cxnSp>
          <p:nvCxnSpPr>
            <p:cNvPr id="61" name="Straight Arrow Connector 60">
              <a:extLst>
                <a:ext uri="{FF2B5EF4-FFF2-40B4-BE49-F238E27FC236}">
                  <a16:creationId xmlns:a16="http://schemas.microsoft.com/office/drawing/2014/main" id="{940C9951-47C4-304B-8AD7-845BF744B649}"/>
                </a:ext>
              </a:extLst>
            </p:cNvPr>
            <p:cNvCxnSpPr>
              <a:cxnSpLocks/>
            </p:cNvCxnSpPr>
            <p:nvPr/>
          </p:nvCxnSpPr>
          <p:spPr>
            <a:xfrm>
              <a:off x="1191184" y="4245428"/>
              <a:ext cx="4537246" cy="0"/>
            </a:xfrm>
            <a:prstGeom prst="straightConnector1">
              <a:avLst/>
            </a:prstGeom>
            <a:noFill/>
            <a:ln w="19050" cap="rnd" cmpd="sng" algn="ctr">
              <a:solidFill>
                <a:sysClr val="windowText" lastClr="000000"/>
              </a:solidFill>
              <a:prstDash val="solid"/>
              <a:miter lim="800000"/>
              <a:tailEnd type="triangle"/>
            </a:ln>
            <a:effectLst/>
          </p:spPr>
        </p:cxnSp>
        <p:sp>
          <p:nvSpPr>
            <p:cNvPr id="62" name="TextBox 61">
              <a:extLst>
                <a:ext uri="{FF2B5EF4-FFF2-40B4-BE49-F238E27FC236}">
                  <a16:creationId xmlns:a16="http://schemas.microsoft.com/office/drawing/2014/main" id="{F4DAC822-B1F9-AF12-191E-9043A62D6760}"/>
                </a:ext>
              </a:extLst>
            </p:cNvPr>
            <p:cNvSpPr txBox="1"/>
            <p:nvPr/>
          </p:nvSpPr>
          <p:spPr>
            <a:xfrm>
              <a:off x="1393391" y="4589659"/>
              <a:ext cx="4335039" cy="578774"/>
            </a:xfrm>
            <a:prstGeom prst="rect">
              <a:avLst/>
            </a:prstGeom>
            <a:noFill/>
            <a:ln>
              <a:noFill/>
            </a:ln>
          </p:spPr>
          <p:txBody>
            <a:bodyPr wrap="square" lIns="137160" tIns="137160" rIns="137160" bIns="137160" rtlCol="0">
              <a:spAutoFit/>
            </a:bodyPr>
            <a:lstStyle>
              <a:defPPr>
                <a:defRPr lang="en-US"/>
              </a:defPPr>
              <a:lvl1pPr algn="ctr">
                <a:defRPr sz="1120">
                  <a:latin typeface="+mj-lt"/>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mn-lt"/>
                </a:rPr>
                <a:t>AI Governance maturity</a:t>
              </a:r>
            </a:p>
          </p:txBody>
        </p:sp>
        <p:cxnSp>
          <p:nvCxnSpPr>
            <p:cNvPr id="63" name="Straight Arrow Connector 62">
              <a:extLst>
                <a:ext uri="{FF2B5EF4-FFF2-40B4-BE49-F238E27FC236}">
                  <a16:creationId xmlns:a16="http://schemas.microsoft.com/office/drawing/2014/main" id="{A1957C34-411A-6B41-88CA-137CD0ABC00A}"/>
                </a:ext>
              </a:extLst>
            </p:cNvPr>
            <p:cNvCxnSpPr>
              <a:cxnSpLocks/>
            </p:cNvCxnSpPr>
            <p:nvPr/>
          </p:nvCxnSpPr>
          <p:spPr>
            <a:xfrm flipV="1">
              <a:off x="1191184" y="2036459"/>
              <a:ext cx="0" cy="2208968"/>
            </a:xfrm>
            <a:prstGeom prst="straightConnector1">
              <a:avLst/>
            </a:prstGeom>
            <a:noFill/>
            <a:ln w="19050" cap="rnd" cmpd="sng" algn="ctr">
              <a:solidFill>
                <a:sysClr val="windowText" lastClr="000000"/>
              </a:solidFill>
              <a:prstDash val="solid"/>
              <a:miter lim="800000"/>
              <a:tailEnd type="triangle"/>
            </a:ln>
            <a:effectLst/>
          </p:spPr>
        </p:cxnSp>
        <p:sp>
          <p:nvSpPr>
            <p:cNvPr id="64" name="TextBox 63">
              <a:extLst>
                <a:ext uri="{FF2B5EF4-FFF2-40B4-BE49-F238E27FC236}">
                  <a16:creationId xmlns:a16="http://schemas.microsoft.com/office/drawing/2014/main" id="{00CD6C9E-FDE9-1996-07F2-D15990EC1F92}"/>
                </a:ext>
              </a:extLst>
            </p:cNvPr>
            <p:cNvSpPr txBox="1"/>
            <p:nvPr/>
          </p:nvSpPr>
          <p:spPr>
            <a:xfrm rot="16200000">
              <a:off x="-710251" y="2747080"/>
              <a:ext cx="1969995" cy="548756"/>
            </a:xfrm>
            <a:prstGeom prst="rect">
              <a:avLst/>
            </a:prstGeom>
            <a:noFill/>
            <a:ln>
              <a:noFill/>
            </a:ln>
          </p:spPr>
          <p:txBody>
            <a:bodyPr wrap="square" lIns="137160" tIns="137160" rIns="137160" bIns="13716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mn-lt"/>
                </a:rPr>
                <a:t>AI Adoption</a:t>
              </a:r>
            </a:p>
          </p:txBody>
        </p:sp>
        <p:sp>
          <p:nvSpPr>
            <p:cNvPr id="67" name="Rectangle 66">
              <a:extLst>
                <a:ext uri="{FF2B5EF4-FFF2-40B4-BE49-F238E27FC236}">
                  <a16:creationId xmlns:a16="http://schemas.microsoft.com/office/drawing/2014/main" id="{BB4E72CB-A91E-2F04-0622-BB1CBEDF4483}"/>
                </a:ext>
              </a:extLst>
            </p:cNvPr>
            <p:cNvSpPr/>
            <p:nvPr/>
          </p:nvSpPr>
          <p:spPr>
            <a:xfrm>
              <a:off x="705484" y="2352671"/>
              <a:ext cx="1045633" cy="377537"/>
            </a:xfrm>
            <a:prstGeom prst="rect">
              <a:avLst/>
            </a:prstGeom>
            <a:solidFill>
              <a:srgbClr val="4F2D7F"/>
            </a:solidFill>
            <a:ln w="28575" cap="flat" cmpd="sng" algn="ctr">
              <a:solidFill>
                <a:srgbClr val="4F2D7F"/>
              </a:solidFill>
              <a:prstDash val="solid"/>
              <a:miter lim="800000"/>
            </a:ln>
            <a:effectLst/>
          </p:spPr>
          <p:txBody>
            <a:bodyPr lIns="137160" tIns="137160" rIns="137160" bIns="1371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white"/>
                  </a:solidFill>
                  <a:effectLst/>
                  <a:uLnTx/>
                  <a:uFillTx/>
                  <a:latin typeface="+mn-lt"/>
                </a:rPr>
                <a:t>Scale</a:t>
              </a:r>
            </a:p>
          </p:txBody>
        </p:sp>
        <p:sp>
          <p:nvSpPr>
            <p:cNvPr id="68" name="Oval 67">
              <a:extLst>
                <a:ext uri="{FF2B5EF4-FFF2-40B4-BE49-F238E27FC236}">
                  <a16:creationId xmlns:a16="http://schemas.microsoft.com/office/drawing/2014/main" id="{2DF7CAB9-BFA0-1EF0-9AF0-4CC8F47CA468}"/>
                </a:ext>
              </a:extLst>
            </p:cNvPr>
            <p:cNvSpPr/>
            <p:nvPr/>
          </p:nvSpPr>
          <p:spPr>
            <a:xfrm>
              <a:off x="2022147" y="3954563"/>
              <a:ext cx="672977" cy="672979"/>
            </a:xfrm>
            <a:prstGeom prst="ellipse">
              <a:avLst/>
            </a:prstGeom>
            <a:solidFill>
              <a:srgbClr val="E0DCD7"/>
            </a:solidFill>
            <a:ln w="28575" cap="flat" cmpd="sng" algn="ctr">
              <a:noFill/>
              <a:prstDash val="solid"/>
              <a:miter lim="800000"/>
            </a:ln>
            <a:effectLst/>
          </p:spPr>
          <p:txBody>
            <a:bodyPr wrap="none" lIns="0" tIns="0" rIns="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50" b="1" i="0" u="none" strike="noStrike" kern="0" cap="none" spc="0" normalizeH="0" baseline="0" noProof="0">
                  <a:ln>
                    <a:noFill/>
                  </a:ln>
                  <a:effectLst/>
                  <a:uLnTx/>
                  <a:uFillTx/>
                  <a:latin typeface="+mn-lt"/>
                </a:rPr>
                <a:t>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a:ln>
                    <a:noFill/>
                  </a:ln>
                  <a:effectLst/>
                  <a:uLnTx/>
                  <a:uFillTx/>
                  <a:latin typeface="+mn-lt"/>
                </a:rPr>
                <a:t>Partial</a:t>
              </a:r>
              <a:endParaRPr kumimoji="0" lang="en-US" sz="650" b="1" i="0" u="none" strike="noStrike" kern="0" cap="none" spc="0" normalizeH="0" baseline="0" noProof="0">
                <a:ln>
                  <a:noFill/>
                </a:ln>
                <a:effectLst/>
                <a:uLnTx/>
                <a:uFillTx/>
                <a:latin typeface="+mn-lt"/>
              </a:endParaRPr>
            </a:p>
          </p:txBody>
        </p:sp>
        <p:sp>
          <p:nvSpPr>
            <p:cNvPr id="69" name="TextBox 68">
              <a:extLst>
                <a:ext uri="{FF2B5EF4-FFF2-40B4-BE49-F238E27FC236}">
                  <a16:creationId xmlns:a16="http://schemas.microsoft.com/office/drawing/2014/main" id="{137A74A5-7FF3-FDCD-C418-17C207E6ABA4}"/>
                </a:ext>
              </a:extLst>
            </p:cNvPr>
            <p:cNvSpPr txBox="1"/>
            <p:nvPr/>
          </p:nvSpPr>
          <p:spPr>
            <a:xfrm>
              <a:off x="1676886" y="1268469"/>
              <a:ext cx="3091340" cy="833432"/>
            </a:xfrm>
            <a:prstGeom prst="rect">
              <a:avLst/>
            </a:prstGeom>
            <a:noFill/>
            <a:ln>
              <a:noFill/>
            </a:ln>
          </p:spPr>
          <p:txBody>
            <a:bodyPr wrap="square" lIns="137160" tIns="137160" rIns="137160" bIns="137160" rtlCol="0">
              <a:spAutoFit/>
            </a:bodyPr>
            <a:lstStyle/>
            <a:p>
              <a:pPr algn="ctr"/>
              <a:r>
                <a:rPr lang="en-US" sz="1000" b="1">
                  <a:latin typeface="+mj-lt"/>
                </a:rPr>
                <a:t>AI governance gap widens</a:t>
              </a:r>
            </a:p>
            <a:p>
              <a:pPr algn="ctr"/>
              <a:endParaRPr lang="en-US" sz="800">
                <a:latin typeface="+mj-lt"/>
              </a:endParaRPr>
            </a:p>
          </p:txBody>
        </p:sp>
        <p:sp>
          <p:nvSpPr>
            <p:cNvPr id="70" name="Arc 69">
              <a:extLst>
                <a:ext uri="{FF2B5EF4-FFF2-40B4-BE49-F238E27FC236}">
                  <a16:creationId xmlns:a16="http://schemas.microsoft.com/office/drawing/2014/main" id="{6320A5D3-2C9C-6B5E-5793-746FFB60CEEA}"/>
                </a:ext>
              </a:extLst>
            </p:cNvPr>
            <p:cNvSpPr/>
            <p:nvPr/>
          </p:nvSpPr>
          <p:spPr>
            <a:xfrm>
              <a:off x="789275" y="2364459"/>
              <a:ext cx="2757289" cy="2986522"/>
            </a:xfrm>
            <a:prstGeom prst="arc">
              <a:avLst>
                <a:gd name="adj1" fmla="val 15974066"/>
                <a:gd name="adj2" fmla="val 21262738"/>
              </a:avLst>
            </a:prstGeom>
            <a:noFill/>
            <a:ln w="19050" cap="rnd" cmpd="sng" algn="ctr">
              <a:solidFill>
                <a:sysClr val="windowText" lastClr="000000"/>
              </a:solidFill>
              <a:prstDash val="solid"/>
              <a:miter lim="800000"/>
              <a:tailEnd type="arrow" w="lg" len="sm"/>
            </a:ln>
            <a:effectLst/>
            <a:scene3d>
              <a:camera prst="orthographicFront">
                <a:rot lat="10800000" lon="0"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mn-lt"/>
              </a:endParaRPr>
            </a:p>
          </p:txBody>
        </p:sp>
        <p:sp>
          <p:nvSpPr>
            <p:cNvPr id="71" name="TextBox 70">
              <a:extLst>
                <a:ext uri="{FF2B5EF4-FFF2-40B4-BE49-F238E27FC236}">
                  <a16:creationId xmlns:a16="http://schemas.microsoft.com/office/drawing/2014/main" id="{C9E2936C-C572-8FCE-219E-5F3E509E17DA}"/>
                </a:ext>
              </a:extLst>
            </p:cNvPr>
            <p:cNvSpPr txBox="1"/>
            <p:nvPr/>
          </p:nvSpPr>
          <p:spPr>
            <a:xfrm>
              <a:off x="2305668" y="2364418"/>
              <a:ext cx="1242007" cy="740830"/>
            </a:xfrm>
            <a:prstGeom prst="rect">
              <a:avLst/>
            </a:prstGeom>
            <a:noFill/>
            <a:ln>
              <a:noFill/>
            </a:ln>
          </p:spPr>
          <p:txBody>
            <a:bodyPr wrap="square" lIns="137160" tIns="137160" rIns="137160" bIns="137160" rtlCol="0">
              <a:spAutoFit/>
            </a:bodyPr>
            <a:lstStyle>
              <a:defPPr>
                <a:defRPr lang="en-US"/>
              </a:defPPr>
              <a:lvl1pPr algn="ctr">
                <a:defRPr sz="10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mn-lt"/>
                </a:rPr>
                <a:t>AI adoption curve</a:t>
              </a:r>
            </a:p>
          </p:txBody>
        </p:sp>
        <p:sp>
          <p:nvSpPr>
            <p:cNvPr id="72" name="TextBox 71">
              <a:extLst>
                <a:ext uri="{FF2B5EF4-FFF2-40B4-BE49-F238E27FC236}">
                  <a16:creationId xmlns:a16="http://schemas.microsoft.com/office/drawing/2014/main" id="{1599C29A-D5A2-2EAB-9491-7BBA8A06A530}"/>
                </a:ext>
              </a:extLst>
            </p:cNvPr>
            <p:cNvSpPr txBox="1"/>
            <p:nvPr/>
          </p:nvSpPr>
          <p:spPr>
            <a:xfrm>
              <a:off x="4489457" y="3030567"/>
              <a:ext cx="1391085" cy="740830"/>
            </a:xfrm>
            <a:prstGeom prst="rect">
              <a:avLst/>
            </a:prstGeom>
            <a:noFill/>
            <a:ln>
              <a:noFill/>
            </a:ln>
          </p:spPr>
          <p:txBody>
            <a:bodyPr wrap="square" lIns="137160" tIns="137160" rIns="137160" bIns="137160" rtlCol="0">
              <a:spAutoFit/>
            </a:bodyPr>
            <a:lstStyle>
              <a:defPPr>
                <a:defRPr lang="en-US"/>
              </a:defPPr>
              <a:lvl1pPr algn="ctr">
                <a:defRPr sz="10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mn-lt"/>
                </a:rPr>
                <a:t>AI </a:t>
              </a:r>
              <a:r>
                <a:rPr lang="en-US" sz="700" kern="0">
                  <a:solidFill>
                    <a:prstClr val="black"/>
                  </a:solidFill>
                  <a:latin typeface="+mn-lt"/>
                </a:rPr>
                <a:t>governance </a:t>
              </a:r>
              <a:r>
                <a:rPr kumimoji="0" lang="en-US" sz="700" b="0" i="0" u="none" strike="noStrike" kern="0" cap="none" spc="0" normalizeH="0" baseline="0" noProof="0">
                  <a:ln>
                    <a:noFill/>
                  </a:ln>
                  <a:solidFill>
                    <a:prstClr val="black"/>
                  </a:solidFill>
                  <a:effectLst/>
                  <a:uLnTx/>
                  <a:uFillTx/>
                  <a:latin typeface="+mn-lt"/>
                </a:rPr>
                <a:t> curve</a:t>
              </a:r>
            </a:p>
          </p:txBody>
        </p:sp>
        <p:cxnSp>
          <p:nvCxnSpPr>
            <p:cNvPr id="73" name="Straight Connector 72">
              <a:extLst>
                <a:ext uri="{FF2B5EF4-FFF2-40B4-BE49-F238E27FC236}">
                  <a16:creationId xmlns:a16="http://schemas.microsoft.com/office/drawing/2014/main" id="{0AD09DE3-55BD-6486-0B33-A2EF8F706E76}"/>
                </a:ext>
              </a:extLst>
            </p:cNvPr>
            <p:cNvCxnSpPr>
              <a:cxnSpLocks/>
            </p:cNvCxnSpPr>
            <p:nvPr/>
          </p:nvCxnSpPr>
          <p:spPr>
            <a:xfrm>
              <a:off x="2653069" y="3657167"/>
              <a:ext cx="52548" cy="68737"/>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74" name="Straight Connector 73">
              <a:extLst>
                <a:ext uri="{FF2B5EF4-FFF2-40B4-BE49-F238E27FC236}">
                  <a16:creationId xmlns:a16="http://schemas.microsoft.com/office/drawing/2014/main" id="{A75C3C2E-E591-A9A1-323C-50E693C8F140}"/>
                </a:ext>
              </a:extLst>
            </p:cNvPr>
            <p:cNvCxnSpPr>
              <a:cxnSpLocks/>
            </p:cNvCxnSpPr>
            <p:nvPr/>
          </p:nvCxnSpPr>
          <p:spPr>
            <a:xfrm>
              <a:off x="2788051" y="3600521"/>
              <a:ext cx="65645" cy="98469"/>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75" name="Straight Connector 74">
              <a:extLst>
                <a:ext uri="{FF2B5EF4-FFF2-40B4-BE49-F238E27FC236}">
                  <a16:creationId xmlns:a16="http://schemas.microsoft.com/office/drawing/2014/main" id="{1ADD4ADF-5161-D36C-187A-C75314AB9236}"/>
                </a:ext>
              </a:extLst>
            </p:cNvPr>
            <p:cNvCxnSpPr>
              <a:cxnSpLocks/>
            </p:cNvCxnSpPr>
            <p:nvPr/>
          </p:nvCxnSpPr>
          <p:spPr>
            <a:xfrm>
              <a:off x="2881117" y="3538570"/>
              <a:ext cx="117788" cy="158944"/>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76" name="Straight Connector 75">
              <a:extLst>
                <a:ext uri="{FF2B5EF4-FFF2-40B4-BE49-F238E27FC236}">
                  <a16:creationId xmlns:a16="http://schemas.microsoft.com/office/drawing/2014/main" id="{A8ED98EB-C7C1-5EFC-632E-C5E13DA52528}"/>
                </a:ext>
              </a:extLst>
            </p:cNvPr>
            <p:cNvCxnSpPr>
              <a:cxnSpLocks/>
            </p:cNvCxnSpPr>
            <p:nvPr/>
          </p:nvCxnSpPr>
          <p:spPr>
            <a:xfrm>
              <a:off x="3007879" y="3463246"/>
              <a:ext cx="165260" cy="218864"/>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77" name="Straight Connector 76">
              <a:extLst>
                <a:ext uri="{FF2B5EF4-FFF2-40B4-BE49-F238E27FC236}">
                  <a16:creationId xmlns:a16="http://schemas.microsoft.com/office/drawing/2014/main" id="{B44B32A5-1047-3950-F802-D5427614A3F0}"/>
                </a:ext>
              </a:extLst>
            </p:cNvPr>
            <p:cNvCxnSpPr>
              <a:cxnSpLocks/>
            </p:cNvCxnSpPr>
            <p:nvPr/>
          </p:nvCxnSpPr>
          <p:spPr>
            <a:xfrm>
              <a:off x="3137626" y="3342540"/>
              <a:ext cx="248872" cy="307101"/>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78" name="Straight Connector 77">
              <a:extLst>
                <a:ext uri="{FF2B5EF4-FFF2-40B4-BE49-F238E27FC236}">
                  <a16:creationId xmlns:a16="http://schemas.microsoft.com/office/drawing/2014/main" id="{4FCF258E-B281-638A-3F9E-E253A560C195}"/>
                </a:ext>
              </a:extLst>
            </p:cNvPr>
            <p:cNvCxnSpPr>
              <a:cxnSpLocks/>
            </p:cNvCxnSpPr>
            <p:nvPr/>
          </p:nvCxnSpPr>
          <p:spPr>
            <a:xfrm>
              <a:off x="3283009" y="3202175"/>
              <a:ext cx="324220" cy="372324"/>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79" name="Straight Connector 78">
              <a:extLst>
                <a:ext uri="{FF2B5EF4-FFF2-40B4-BE49-F238E27FC236}">
                  <a16:creationId xmlns:a16="http://schemas.microsoft.com/office/drawing/2014/main" id="{BD78FB05-10C9-C44E-E266-73ED4C535E8A}"/>
                </a:ext>
              </a:extLst>
            </p:cNvPr>
            <p:cNvCxnSpPr>
              <a:cxnSpLocks/>
            </p:cNvCxnSpPr>
            <p:nvPr/>
          </p:nvCxnSpPr>
          <p:spPr>
            <a:xfrm>
              <a:off x="3407272" y="2991689"/>
              <a:ext cx="454930" cy="524069"/>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80" name="Straight Connector 79">
              <a:extLst>
                <a:ext uri="{FF2B5EF4-FFF2-40B4-BE49-F238E27FC236}">
                  <a16:creationId xmlns:a16="http://schemas.microsoft.com/office/drawing/2014/main" id="{E6AAC03C-FB44-37AC-3CDD-684BF828A81D}"/>
                </a:ext>
              </a:extLst>
            </p:cNvPr>
            <p:cNvCxnSpPr>
              <a:cxnSpLocks/>
            </p:cNvCxnSpPr>
            <p:nvPr/>
          </p:nvCxnSpPr>
          <p:spPr>
            <a:xfrm>
              <a:off x="3525376" y="2719922"/>
              <a:ext cx="637311" cy="681023"/>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81" name="Straight Connector 80">
              <a:extLst>
                <a:ext uri="{FF2B5EF4-FFF2-40B4-BE49-F238E27FC236}">
                  <a16:creationId xmlns:a16="http://schemas.microsoft.com/office/drawing/2014/main" id="{6C0FF3A9-C72F-61C9-8AE5-32D113C4D96E}"/>
                </a:ext>
              </a:extLst>
            </p:cNvPr>
            <p:cNvCxnSpPr>
              <a:cxnSpLocks/>
            </p:cNvCxnSpPr>
            <p:nvPr/>
          </p:nvCxnSpPr>
          <p:spPr>
            <a:xfrm>
              <a:off x="3680368" y="2468455"/>
              <a:ext cx="779483" cy="803326"/>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82" name="Straight Connector 81">
              <a:extLst>
                <a:ext uri="{FF2B5EF4-FFF2-40B4-BE49-F238E27FC236}">
                  <a16:creationId xmlns:a16="http://schemas.microsoft.com/office/drawing/2014/main" id="{4EC82030-53BD-762A-D890-EBF5C3A1A1FF}"/>
                </a:ext>
              </a:extLst>
            </p:cNvPr>
            <p:cNvCxnSpPr>
              <a:cxnSpLocks/>
            </p:cNvCxnSpPr>
            <p:nvPr/>
          </p:nvCxnSpPr>
          <p:spPr>
            <a:xfrm>
              <a:off x="3908432" y="2420404"/>
              <a:ext cx="715697" cy="719268"/>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83" name="Straight Connector 82">
              <a:extLst>
                <a:ext uri="{FF2B5EF4-FFF2-40B4-BE49-F238E27FC236}">
                  <a16:creationId xmlns:a16="http://schemas.microsoft.com/office/drawing/2014/main" id="{03BAD5AF-FA22-EFD3-0011-9BA30A7AC678}"/>
                </a:ext>
              </a:extLst>
            </p:cNvPr>
            <p:cNvCxnSpPr>
              <a:cxnSpLocks/>
            </p:cNvCxnSpPr>
            <p:nvPr/>
          </p:nvCxnSpPr>
          <p:spPr>
            <a:xfrm>
              <a:off x="4166200" y="2380988"/>
              <a:ext cx="602029" cy="609548"/>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84" name="Straight Connector 83">
              <a:extLst>
                <a:ext uri="{FF2B5EF4-FFF2-40B4-BE49-F238E27FC236}">
                  <a16:creationId xmlns:a16="http://schemas.microsoft.com/office/drawing/2014/main" id="{CD6CB915-F837-25DB-FB3C-3AD8DF38FE55}"/>
                </a:ext>
              </a:extLst>
            </p:cNvPr>
            <p:cNvCxnSpPr>
              <a:cxnSpLocks/>
            </p:cNvCxnSpPr>
            <p:nvPr/>
          </p:nvCxnSpPr>
          <p:spPr>
            <a:xfrm>
              <a:off x="4396887" y="2342707"/>
              <a:ext cx="545213" cy="548621"/>
            </a:xfrm>
            <a:prstGeom prst="line">
              <a:avLst/>
            </a:prstGeom>
            <a:noFill/>
            <a:ln w="12700" cap="flat" cmpd="sng" algn="ctr">
              <a:solidFill>
                <a:sysClr val="windowText" lastClr="000000"/>
              </a:solidFill>
              <a:prstDash val="solid"/>
              <a:miter lim="800000"/>
              <a:headEnd type="none" w="med" len="med"/>
              <a:tailEnd type="none" w="med" len="med"/>
            </a:ln>
            <a:effectLst/>
          </p:spPr>
        </p:cxnSp>
        <p:cxnSp>
          <p:nvCxnSpPr>
            <p:cNvPr id="85" name="Straight Connector 84">
              <a:extLst>
                <a:ext uri="{FF2B5EF4-FFF2-40B4-BE49-F238E27FC236}">
                  <a16:creationId xmlns:a16="http://schemas.microsoft.com/office/drawing/2014/main" id="{C02D7C1F-6CE4-E3EF-DE78-ACF743619CF1}"/>
                </a:ext>
              </a:extLst>
            </p:cNvPr>
            <p:cNvCxnSpPr>
              <a:cxnSpLocks/>
            </p:cNvCxnSpPr>
            <p:nvPr/>
          </p:nvCxnSpPr>
          <p:spPr>
            <a:xfrm>
              <a:off x="4647071" y="2347034"/>
              <a:ext cx="380024" cy="363313"/>
            </a:xfrm>
            <a:prstGeom prst="line">
              <a:avLst/>
            </a:prstGeom>
            <a:noFill/>
            <a:ln w="12700" cap="flat" cmpd="sng" algn="ctr">
              <a:solidFill>
                <a:sysClr val="windowText" lastClr="000000"/>
              </a:solidFill>
              <a:prstDash val="solid"/>
              <a:miter lim="800000"/>
              <a:headEnd type="none" w="med" len="med"/>
              <a:tailEnd type="none" w="med" len="med"/>
            </a:ln>
            <a:effectLst/>
          </p:spPr>
        </p:cxnSp>
        <p:sp>
          <p:nvSpPr>
            <p:cNvPr id="86" name="Rectangle 85">
              <a:extLst>
                <a:ext uri="{FF2B5EF4-FFF2-40B4-BE49-F238E27FC236}">
                  <a16:creationId xmlns:a16="http://schemas.microsoft.com/office/drawing/2014/main" id="{45911EF4-EF67-5F32-7F14-67F853A8927F}"/>
                </a:ext>
              </a:extLst>
            </p:cNvPr>
            <p:cNvSpPr/>
            <p:nvPr/>
          </p:nvSpPr>
          <p:spPr>
            <a:xfrm>
              <a:off x="3728347" y="2920893"/>
              <a:ext cx="372774" cy="386354"/>
            </a:xfrm>
            <a:prstGeom prst="rect">
              <a:avLst/>
            </a:prstGeom>
            <a:solidFill>
              <a:sysClr val="window" lastClr="FFFFFF"/>
            </a:solidFill>
            <a:ln>
              <a:noFill/>
            </a:ln>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mn-lt"/>
                </a:rPr>
                <a:t>The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prstClr val="black"/>
                  </a:solidFill>
                  <a:effectLst/>
                  <a:uLnTx/>
                  <a:uFillTx/>
                  <a:latin typeface="+mn-lt"/>
                </a:rPr>
                <a:t>Gap</a:t>
              </a:r>
            </a:p>
          </p:txBody>
        </p:sp>
        <p:sp>
          <p:nvSpPr>
            <p:cNvPr id="87" name="Arc 86">
              <a:extLst>
                <a:ext uri="{FF2B5EF4-FFF2-40B4-BE49-F238E27FC236}">
                  <a16:creationId xmlns:a16="http://schemas.microsoft.com/office/drawing/2014/main" id="{D7D1E107-AB9E-D0E1-83AA-9D6051D1CD83}"/>
                </a:ext>
              </a:extLst>
            </p:cNvPr>
            <p:cNvSpPr/>
            <p:nvPr/>
          </p:nvSpPr>
          <p:spPr>
            <a:xfrm>
              <a:off x="-354070" y="2451552"/>
              <a:ext cx="5517987" cy="2973590"/>
            </a:xfrm>
            <a:prstGeom prst="arc">
              <a:avLst>
                <a:gd name="adj1" fmla="val 15598751"/>
                <a:gd name="adj2" fmla="val 21422561"/>
              </a:avLst>
            </a:prstGeom>
            <a:noFill/>
            <a:ln w="19050" cap="rnd" cmpd="sng" algn="ctr">
              <a:solidFill>
                <a:srgbClr val="0D9488"/>
              </a:solidFill>
              <a:prstDash val="dash"/>
              <a:miter lim="800000"/>
              <a:tailEnd type="arrow" w="lg" len="sm"/>
            </a:ln>
            <a:effectLst/>
            <a:scene3d>
              <a:camera prst="orthographicFront">
                <a:rot lat="10800000" lon="0"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mn-lt"/>
              </a:endParaRPr>
            </a:p>
          </p:txBody>
        </p:sp>
        <p:sp>
          <p:nvSpPr>
            <p:cNvPr id="88" name="Rectangle 87">
              <a:extLst>
                <a:ext uri="{FF2B5EF4-FFF2-40B4-BE49-F238E27FC236}">
                  <a16:creationId xmlns:a16="http://schemas.microsoft.com/office/drawing/2014/main" id="{ADA0499D-9E88-2BA3-FC12-6A3CD8B94B5F}"/>
                </a:ext>
              </a:extLst>
            </p:cNvPr>
            <p:cNvSpPr/>
            <p:nvPr/>
          </p:nvSpPr>
          <p:spPr>
            <a:xfrm>
              <a:off x="705484" y="2941959"/>
              <a:ext cx="1045633" cy="377537"/>
            </a:xfrm>
            <a:prstGeom prst="rect">
              <a:avLst/>
            </a:prstGeom>
            <a:solidFill>
              <a:srgbClr val="4F2D7F"/>
            </a:solidFill>
            <a:ln w="28575" cap="flat" cmpd="sng" algn="ctr">
              <a:solidFill>
                <a:srgbClr val="4F2D7F"/>
              </a:solidFill>
              <a:prstDash val="solid"/>
              <a:miter lim="800000"/>
            </a:ln>
            <a:effectLst/>
          </p:spPr>
          <p:txBody>
            <a:bodyPr lIns="137160" tIns="137160" rIns="137160" bIns="1371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white"/>
                  </a:solidFill>
                  <a:effectLst/>
                  <a:uLnTx/>
                  <a:uFillTx/>
                  <a:latin typeface="+mn-lt"/>
                </a:rPr>
                <a:t>Implement</a:t>
              </a:r>
            </a:p>
          </p:txBody>
        </p:sp>
        <p:sp>
          <p:nvSpPr>
            <p:cNvPr id="89" name="Rectangle 88">
              <a:extLst>
                <a:ext uri="{FF2B5EF4-FFF2-40B4-BE49-F238E27FC236}">
                  <a16:creationId xmlns:a16="http://schemas.microsoft.com/office/drawing/2014/main" id="{99ED0B10-BA78-5475-E4D1-857DA95A9413}"/>
                </a:ext>
              </a:extLst>
            </p:cNvPr>
            <p:cNvSpPr/>
            <p:nvPr/>
          </p:nvSpPr>
          <p:spPr>
            <a:xfrm>
              <a:off x="705484" y="3531248"/>
              <a:ext cx="1045633" cy="377537"/>
            </a:xfrm>
            <a:prstGeom prst="rect">
              <a:avLst/>
            </a:prstGeom>
            <a:solidFill>
              <a:srgbClr val="4F2D7F"/>
            </a:solidFill>
            <a:ln w="28575" cap="flat" cmpd="sng" algn="ctr">
              <a:solidFill>
                <a:srgbClr val="4F2D7F"/>
              </a:solidFill>
              <a:prstDash val="solid"/>
              <a:miter lim="800000"/>
            </a:ln>
            <a:effectLst/>
          </p:spPr>
          <p:txBody>
            <a:bodyPr lIns="137160" tIns="137160" rIns="137160" bIns="13716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white"/>
                  </a:solidFill>
                  <a:effectLst/>
                  <a:uLnTx/>
                  <a:uFillTx/>
                  <a:latin typeface="+mn-lt"/>
                </a:rPr>
                <a:t>Explore</a:t>
              </a:r>
            </a:p>
          </p:txBody>
        </p:sp>
        <p:sp>
          <p:nvSpPr>
            <p:cNvPr id="90" name="Oval 89">
              <a:extLst>
                <a:ext uri="{FF2B5EF4-FFF2-40B4-BE49-F238E27FC236}">
                  <a16:creationId xmlns:a16="http://schemas.microsoft.com/office/drawing/2014/main" id="{89EBFB5B-8E54-5F69-CB73-886974A82CF9}"/>
                </a:ext>
              </a:extLst>
            </p:cNvPr>
            <p:cNvSpPr/>
            <p:nvPr/>
          </p:nvSpPr>
          <p:spPr>
            <a:xfrm>
              <a:off x="2979046" y="3954563"/>
              <a:ext cx="672977" cy="672979"/>
            </a:xfrm>
            <a:prstGeom prst="ellipse">
              <a:avLst/>
            </a:prstGeom>
            <a:solidFill>
              <a:srgbClr val="E0DCD7"/>
            </a:solidFill>
            <a:ln w="28575" cap="flat" cmpd="sng" algn="ctr">
              <a:noFill/>
              <a:prstDash val="solid"/>
              <a:miter lim="800000"/>
            </a:ln>
            <a:effectLst/>
          </p:spPr>
          <p:txBody>
            <a:bodyPr wrap="none" lIns="0" tIns="0" rIns="0" bIns="45720" rtlCol="0" anchor="ctr"/>
            <a:lstStyle/>
            <a:p>
              <a:pPr algn="ctr" fontAlgn="auto">
                <a:spcBef>
                  <a:spcPts val="0"/>
                </a:spcBef>
                <a:spcAft>
                  <a:spcPts val="0"/>
                </a:spcAft>
              </a:pPr>
              <a:r>
                <a:rPr lang="en-US" sz="650" b="1" kern="0">
                  <a:latin typeface="+mn-lt"/>
                </a:rPr>
                <a:t>2</a:t>
              </a:r>
            </a:p>
            <a:p>
              <a:pPr algn="ctr" fontAlgn="auto">
                <a:spcBef>
                  <a:spcPts val="0"/>
                </a:spcBef>
                <a:spcAft>
                  <a:spcPts val="0"/>
                </a:spcAft>
              </a:pPr>
              <a:r>
                <a:rPr lang="en-US" sz="650" b="1" kern="0">
                  <a:latin typeface="+mn-lt"/>
                </a:rPr>
                <a:t>Risk </a:t>
              </a:r>
            </a:p>
            <a:p>
              <a:pPr algn="ctr" fontAlgn="auto">
                <a:spcBef>
                  <a:spcPts val="0"/>
                </a:spcBef>
                <a:spcAft>
                  <a:spcPts val="0"/>
                </a:spcAft>
              </a:pPr>
              <a:r>
                <a:rPr lang="en-US" sz="650" b="1" kern="0">
                  <a:latin typeface="+mn-lt"/>
                </a:rPr>
                <a:t>Informed</a:t>
              </a:r>
            </a:p>
          </p:txBody>
        </p:sp>
        <p:sp>
          <p:nvSpPr>
            <p:cNvPr id="91" name="Oval 90">
              <a:extLst>
                <a:ext uri="{FF2B5EF4-FFF2-40B4-BE49-F238E27FC236}">
                  <a16:creationId xmlns:a16="http://schemas.microsoft.com/office/drawing/2014/main" id="{D4465D8C-1566-2421-E286-4A4C1FB68BD7}"/>
                </a:ext>
              </a:extLst>
            </p:cNvPr>
            <p:cNvSpPr/>
            <p:nvPr/>
          </p:nvSpPr>
          <p:spPr>
            <a:xfrm>
              <a:off x="3962790" y="3954560"/>
              <a:ext cx="642584" cy="672979"/>
            </a:xfrm>
            <a:prstGeom prst="ellipse">
              <a:avLst/>
            </a:prstGeom>
            <a:solidFill>
              <a:srgbClr val="E0DCD7"/>
            </a:solidFill>
            <a:ln w="28575" cap="flat" cmpd="sng" algn="ctr">
              <a:noFill/>
              <a:prstDash val="solid"/>
              <a:miter lim="800000"/>
            </a:ln>
            <a:effectLst/>
          </p:spPr>
          <p:txBody>
            <a:bodyPr wrap="none" lIns="0" tIns="0" rIns="0" bIns="45720" rtlCol="0" anchor="ctr"/>
            <a:lstStyle/>
            <a:p>
              <a:pPr algn="ctr" fontAlgn="auto">
                <a:spcBef>
                  <a:spcPts val="0"/>
                </a:spcBef>
                <a:spcAft>
                  <a:spcPts val="0"/>
                </a:spcAft>
              </a:pPr>
              <a:r>
                <a:rPr lang="en-US" sz="650" b="1" kern="0" dirty="0">
                  <a:latin typeface="+mn-lt"/>
                </a:rPr>
                <a:t>3</a:t>
              </a:r>
            </a:p>
            <a:p>
              <a:pPr algn="ctr" fontAlgn="auto">
                <a:spcBef>
                  <a:spcPts val="0"/>
                </a:spcBef>
                <a:spcAft>
                  <a:spcPts val="0"/>
                </a:spcAft>
              </a:pPr>
              <a:r>
                <a:rPr lang="en-US" sz="650" b="1" kern="0" dirty="0">
                  <a:latin typeface="+mn-lt"/>
                </a:rPr>
                <a:t>Repeatable</a:t>
              </a:r>
            </a:p>
          </p:txBody>
        </p:sp>
        <p:sp>
          <p:nvSpPr>
            <p:cNvPr id="92" name="Oval 91">
              <a:extLst>
                <a:ext uri="{FF2B5EF4-FFF2-40B4-BE49-F238E27FC236}">
                  <a16:creationId xmlns:a16="http://schemas.microsoft.com/office/drawing/2014/main" id="{654729EA-D6DB-AF0E-FC02-D28425DC39C7}"/>
                </a:ext>
              </a:extLst>
            </p:cNvPr>
            <p:cNvSpPr/>
            <p:nvPr/>
          </p:nvSpPr>
          <p:spPr>
            <a:xfrm>
              <a:off x="4892848" y="3954559"/>
              <a:ext cx="672977" cy="672979"/>
            </a:xfrm>
            <a:prstGeom prst="ellipse">
              <a:avLst/>
            </a:prstGeom>
            <a:solidFill>
              <a:srgbClr val="E0DCD7"/>
            </a:solidFill>
            <a:ln w="28575" cap="flat" cmpd="sng" algn="ctr">
              <a:noFill/>
              <a:prstDash val="solid"/>
              <a:miter lim="800000"/>
            </a:ln>
            <a:effectLst/>
          </p:spPr>
          <p:txBody>
            <a:bodyPr wrap="none" lIns="0" tIns="0" rIns="0" bIns="45720" rtlCol="0" anchor="ctr"/>
            <a:lstStyle/>
            <a:p>
              <a:pPr algn="ctr" fontAlgn="auto">
                <a:spcBef>
                  <a:spcPts val="0"/>
                </a:spcBef>
                <a:spcAft>
                  <a:spcPts val="0"/>
                </a:spcAft>
              </a:pPr>
              <a:r>
                <a:rPr lang="en-US" sz="650" b="1" kern="0">
                  <a:latin typeface="+mn-lt"/>
                </a:rPr>
                <a:t>4</a:t>
              </a:r>
            </a:p>
            <a:p>
              <a:pPr algn="ctr" fontAlgn="auto">
                <a:spcBef>
                  <a:spcPts val="0"/>
                </a:spcBef>
                <a:spcAft>
                  <a:spcPts val="0"/>
                </a:spcAft>
              </a:pPr>
              <a:r>
                <a:rPr lang="en-US" sz="650" b="1" kern="0">
                  <a:latin typeface="+mn-lt"/>
                </a:rPr>
                <a:t>Adaptive</a:t>
              </a:r>
            </a:p>
          </p:txBody>
        </p:sp>
      </p:grpSp>
      <p:sp>
        <p:nvSpPr>
          <p:cNvPr id="95" name="TextBox 94">
            <a:extLst>
              <a:ext uri="{FF2B5EF4-FFF2-40B4-BE49-F238E27FC236}">
                <a16:creationId xmlns:a16="http://schemas.microsoft.com/office/drawing/2014/main" id="{B1A30C0B-FD28-1168-F6A0-7487776EA712}"/>
              </a:ext>
            </a:extLst>
          </p:cNvPr>
          <p:cNvSpPr txBox="1"/>
          <p:nvPr/>
        </p:nvSpPr>
        <p:spPr>
          <a:xfrm>
            <a:off x="5797361" y="1304666"/>
            <a:ext cx="2167273" cy="553998"/>
          </a:xfrm>
          <a:prstGeom prst="rect">
            <a:avLst/>
          </a:prstGeom>
          <a:noFill/>
          <a:ln>
            <a:noFill/>
          </a:ln>
        </p:spPr>
        <p:txBody>
          <a:bodyPr wrap="square" lIns="137160" tIns="137160" rIns="137160" bIns="137160" rtlCol="0">
            <a:spAutoFit/>
          </a:bodyPr>
          <a:lstStyle/>
          <a:p>
            <a:pPr algn="ctr"/>
            <a:r>
              <a:rPr lang="en-US" sz="1000" b="1">
                <a:latin typeface="+mj-lt"/>
              </a:rPr>
              <a:t>Common challenges</a:t>
            </a:r>
          </a:p>
          <a:p>
            <a:pPr algn="ctr"/>
            <a:endParaRPr lang="en-US" sz="800">
              <a:latin typeface="+mn-lt"/>
            </a:endParaRPr>
          </a:p>
        </p:txBody>
      </p:sp>
      <p:sp>
        <p:nvSpPr>
          <p:cNvPr id="4" name="Title 2">
            <a:extLst>
              <a:ext uri="{FF2B5EF4-FFF2-40B4-BE49-F238E27FC236}">
                <a16:creationId xmlns:a16="http://schemas.microsoft.com/office/drawing/2014/main" id="{544CBD9B-019B-C4B6-F69A-5857D345AE6F}"/>
              </a:ext>
            </a:extLst>
          </p:cNvPr>
          <p:cNvSpPr txBox="1">
            <a:spLocks/>
          </p:cNvSpPr>
          <p:nvPr/>
        </p:nvSpPr>
        <p:spPr>
          <a:xfrm>
            <a:off x="464696" y="410684"/>
            <a:ext cx="8387334"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kern="0" dirty="0"/>
              <a:t>AI governance observations</a:t>
            </a:r>
          </a:p>
        </p:txBody>
      </p:sp>
      <p:sp>
        <p:nvSpPr>
          <p:cNvPr id="5" name="Text 1">
            <a:extLst>
              <a:ext uri="{FF2B5EF4-FFF2-40B4-BE49-F238E27FC236}">
                <a16:creationId xmlns:a16="http://schemas.microsoft.com/office/drawing/2014/main" id="{B5CA109F-2C21-52CA-2552-4FD47032A06A}"/>
              </a:ext>
            </a:extLst>
          </p:cNvPr>
          <p:cNvSpPr/>
          <p:nvPr/>
        </p:nvSpPr>
        <p:spPr>
          <a:xfrm>
            <a:off x="464696" y="846965"/>
            <a:ext cx="8313544" cy="400110"/>
          </a:xfrm>
          <a:prstGeom prst="rect">
            <a:avLst/>
          </a:prstGeom>
          <a:solidFill>
            <a:srgbClr val="F4F2EF"/>
          </a:solidFill>
        </p:spPr>
        <p:txBody>
          <a:bodyPr wrap="square" lIns="91440" tIns="45720" rIns="91440" bIns="45720" anchor="t">
            <a:spAutoFit/>
          </a:bodyPr>
          <a:lstStyle/>
          <a:p>
            <a:pPr lvl="0">
              <a:spcAft>
                <a:spcPts val="600"/>
              </a:spcAft>
              <a:defRPr/>
            </a:pPr>
            <a:r>
              <a:rPr lang="en-US" sz="1000">
                <a:solidFill>
                  <a:prstClr val="black"/>
                </a:solidFill>
                <a:latin typeface="+mn-lt"/>
                <a:cs typeface="Arial"/>
              </a:rPr>
              <a:t>AI adoption has outpaced the maturity of AI governance practice across industry sectors. Many organizations are struggling in striking a balance between supporting the speed of innovation and maintaining the proper level of controls. </a:t>
            </a:r>
          </a:p>
        </p:txBody>
      </p:sp>
    </p:spTree>
    <p:extLst>
      <p:ext uri="{BB962C8B-B14F-4D97-AF65-F5344CB8AC3E}">
        <p14:creationId xmlns:p14="http://schemas.microsoft.com/office/powerpoint/2010/main" val="1958903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FA1C0-0EDC-795B-B84D-5366A3FCEAA6}"/>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6C41088-FFFF-078D-7EDF-1E1D5374EB43}"/>
              </a:ext>
            </a:extLst>
          </p:cNvPr>
          <p:cNvSpPr txBox="1">
            <a:spLocks/>
          </p:cNvSpPr>
          <p:nvPr/>
        </p:nvSpPr>
        <p:spPr>
          <a:xfrm>
            <a:off x="464696" y="410684"/>
            <a:ext cx="8387334"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dirty="0"/>
              <a:t>What is AI governance 2.0?</a:t>
            </a:r>
          </a:p>
        </p:txBody>
      </p:sp>
      <p:sp>
        <p:nvSpPr>
          <p:cNvPr id="11" name="Text 1">
            <a:extLst>
              <a:ext uri="{FF2B5EF4-FFF2-40B4-BE49-F238E27FC236}">
                <a16:creationId xmlns:a16="http://schemas.microsoft.com/office/drawing/2014/main" id="{48875D63-6461-2B7D-ECEB-DF8D050C581E}"/>
              </a:ext>
            </a:extLst>
          </p:cNvPr>
          <p:cNvSpPr/>
          <p:nvPr/>
        </p:nvSpPr>
        <p:spPr>
          <a:xfrm>
            <a:off x="464696" y="846965"/>
            <a:ext cx="8313544" cy="246221"/>
          </a:xfrm>
          <a:prstGeom prst="rect">
            <a:avLst/>
          </a:prstGeom>
          <a:solidFill>
            <a:srgbClr val="F4F2EF"/>
          </a:solidFill>
        </p:spPr>
        <p:txBody>
          <a:bodyPr wrap="square" lIns="91440" tIns="45720" rIns="91440" bIns="45720" anchor="t">
            <a:spAutoFit/>
          </a:bodyPr>
          <a:lstStyle/>
          <a:p>
            <a:pPr lvl="0">
              <a:spcAft>
                <a:spcPts val="600"/>
              </a:spcAft>
              <a:defRPr/>
            </a:pPr>
            <a:r>
              <a:rPr lang="en-US" sz="1000">
                <a:solidFill>
                  <a:prstClr val="black"/>
                </a:solidFill>
                <a:latin typeface="+mn-lt"/>
                <a:cs typeface="Arial"/>
              </a:rPr>
              <a:t>A business operating model for making AI decisions visible, repeatable, risk-aware, and value-aligned.</a:t>
            </a:r>
          </a:p>
        </p:txBody>
      </p:sp>
      <p:grpSp>
        <p:nvGrpSpPr>
          <p:cNvPr id="128" name="Group 127">
            <a:extLst>
              <a:ext uri="{FF2B5EF4-FFF2-40B4-BE49-F238E27FC236}">
                <a16:creationId xmlns:a16="http://schemas.microsoft.com/office/drawing/2014/main" id="{C281B5D1-5E6D-5ED8-F79C-0D583CC7AD04}"/>
              </a:ext>
            </a:extLst>
          </p:cNvPr>
          <p:cNvGrpSpPr/>
          <p:nvPr/>
        </p:nvGrpSpPr>
        <p:grpSpPr>
          <a:xfrm>
            <a:off x="3395980" y="1588674"/>
            <a:ext cx="2503170" cy="2503170"/>
            <a:chOff x="3326130" y="1320165"/>
            <a:chExt cx="2503170" cy="2503170"/>
          </a:xfrm>
        </p:grpSpPr>
        <p:sp>
          <p:nvSpPr>
            <p:cNvPr id="92" name="Shape 3">
              <a:extLst>
                <a:ext uri="{FF2B5EF4-FFF2-40B4-BE49-F238E27FC236}">
                  <a16:creationId xmlns:a16="http://schemas.microsoft.com/office/drawing/2014/main" id="{D035CFBE-4352-422F-431F-3CB752B31013}"/>
                </a:ext>
              </a:extLst>
            </p:cNvPr>
            <p:cNvSpPr/>
            <p:nvPr/>
          </p:nvSpPr>
          <p:spPr>
            <a:xfrm>
              <a:off x="3326130" y="1320165"/>
              <a:ext cx="2503170" cy="2503170"/>
            </a:xfrm>
            <a:prstGeom prst="ellipse">
              <a:avLst/>
            </a:prstGeom>
            <a:solidFill>
              <a:srgbClr val="4F2D7F"/>
            </a:solidFill>
            <a:ln w="12700">
              <a:solidFill>
                <a:srgbClr val="13263B"/>
              </a:solidFill>
              <a:prstDash val="solid"/>
            </a:ln>
          </p:spPr>
          <p:txBody>
            <a:bodyPr/>
            <a:lstStyle/>
            <a:p>
              <a:endParaRPr lang="en-US" sz="2100">
                <a:latin typeface="+mn-lt"/>
              </a:endParaRPr>
            </a:p>
          </p:txBody>
        </p:sp>
        <p:sp>
          <p:nvSpPr>
            <p:cNvPr id="93" name="Text 4">
              <a:extLst>
                <a:ext uri="{FF2B5EF4-FFF2-40B4-BE49-F238E27FC236}">
                  <a16:creationId xmlns:a16="http://schemas.microsoft.com/office/drawing/2014/main" id="{7205987A-C967-AB76-A933-59B87241638E}"/>
                </a:ext>
              </a:extLst>
            </p:cNvPr>
            <p:cNvSpPr/>
            <p:nvPr/>
          </p:nvSpPr>
          <p:spPr>
            <a:xfrm>
              <a:off x="3559302" y="2014161"/>
              <a:ext cx="1988820" cy="534924"/>
            </a:xfrm>
            <a:prstGeom prst="rect">
              <a:avLst/>
            </a:prstGeom>
            <a:noFill/>
            <a:ln/>
          </p:spPr>
          <p:txBody>
            <a:bodyPr wrap="square" lIns="0" tIns="0" rIns="0" bIns="0" rtlCol="0" anchor="ctr"/>
            <a:lstStyle/>
            <a:p>
              <a:pPr algn="ctr"/>
              <a:r>
                <a:rPr lang="en-US" sz="2025" b="1">
                  <a:solidFill>
                    <a:srgbClr val="FFFFFF"/>
                  </a:solidFill>
                  <a:latin typeface="+mj-lt"/>
                </a:rPr>
                <a:t>AI</a:t>
              </a:r>
              <a:endParaRPr lang="en-US" sz="2025">
                <a:latin typeface="+mj-lt"/>
              </a:endParaRPr>
            </a:p>
            <a:p>
              <a:pPr algn="ctr"/>
              <a:r>
                <a:rPr lang="en-US" sz="2025" b="1">
                  <a:solidFill>
                    <a:srgbClr val="FFFFFF"/>
                  </a:solidFill>
                  <a:latin typeface="+mj-lt"/>
                </a:rPr>
                <a:t>Governance</a:t>
              </a:r>
              <a:endParaRPr lang="en-US" sz="2025">
                <a:latin typeface="+mj-lt"/>
              </a:endParaRPr>
            </a:p>
          </p:txBody>
        </p:sp>
        <p:sp>
          <p:nvSpPr>
            <p:cNvPr id="94" name="Text 5">
              <a:extLst>
                <a:ext uri="{FF2B5EF4-FFF2-40B4-BE49-F238E27FC236}">
                  <a16:creationId xmlns:a16="http://schemas.microsoft.com/office/drawing/2014/main" id="{7B69B221-60B7-6FF2-5519-A3B6383D4463}"/>
                </a:ext>
              </a:extLst>
            </p:cNvPr>
            <p:cNvSpPr/>
            <p:nvPr/>
          </p:nvSpPr>
          <p:spPr>
            <a:xfrm>
              <a:off x="3594735" y="2653961"/>
              <a:ext cx="1954530" cy="288036"/>
            </a:xfrm>
            <a:prstGeom prst="rect">
              <a:avLst/>
            </a:prstGeom>
            <a:noFill/>
            <a:ln/>
          </p:spPr>
          <p:txBody>
            <a:bodyPr wrap="square" lIns="191" tIns="191" rIns="191" bIns="191" rtlCol="0" anchor="ctr">
              <a:normAutofit/>
            </a:bodyPr>
            <a:lstStyle/>
            <a:p>
              <a:pPr algn="ctr"/>
              <a:r>
                <a:rPr lang="en-US" sz="788">
                  <a:solidFill>
                    <a:schemeClr val="bg1"/>
                  </a:solidFill>
                  <a:latin typeface="+mn-lt"/>
                </a:rPr>
                <a:t>A management system spanning value, technology, cost, and risk</a:t>
              </a:r>
            </a:p>
          </p:txBody>
        </p:sp>
      </p:grpSp>
      <p:sp>
        <p:nvSpPr>
          <p:cNvPr id="107" name="Text 18">
            <a:extLst>
              <a:ext uri="{FF2B5EF4-FFF2-40B4-BE49-F238E27FC236}">
                <a16:creationId xmlns:a16="http://schemas.microsoft.com/office/drawing/2014/main" id="{615A5698-421B-0264-FE78-42021C3E2260}"/>
              </a:ext>
            </a:extLst>
          </p:cNvPr>
          <p:cNvSpPr/>
          <p:nvPr/>
        </p:nvSpPr>
        <p:spPr>
          <a:xfrm>
            <a:off x="3088641" y="4318823"/>
            <a:ext cx="3120390" cy="553998"/>
          </a:xfrm>
          <a:prstGeom prst="rect">
            <a:avLst/>
          </a:prstGeom>
          <a:solidFill>
            <a:srgbClr val="F4F2EF"/>
          </a:solidFill>
        </p:spPr>
        <p:txBody>
          <a:bodyPr wrap="square" lIns="91440" tIns="45720" rIns="91440" bIns="45720" anchor="t">
            <a:spAutoFit/>
          </a:bodyPr>
          <a:lstStyle/>
          <a:p>
            <a:pPr>
              <a:spcAft>
                <a:spcPts val="600"/>
              </a:spcAft>
            </a:pPr>
            <a:r>
              <a:rPr lang="en-US" sz="1000">
                <a:solidFill>
                  <a:prstClr val="black"/>
                </a:solidFill>
                <a:latin typeface="+mn-lt"/>
                <a:cs typeface="Arial"/>
              </a:rPr>
              <a:t>Ownership and operating model need to be defined to support the execution and coordination of each of the AI governance disciplines. </a:t>
            </a:r>
          </a:p>
        </p:txBody>
      </p:sp>
      <p:sp>
        <p:nvSpPr>
          <p:cNvPr id="108" name="Shape 6">
            <a:extLst>
              <a:ext uri="{FF2B5EF4-FFF2-40B4-BE49-F238E27FC236}">
                <a16:creationId xmlns:a16="http://schemas.microsoft.com/office/drawing/2014/main" id="{2C2F58F1-6C7A-7D61-88A0-8D5AEA8AEC94}"/>
              </a:ext>
            </a:extLst>
          </p:cNvPr>
          <p:cNvSpPr/>
          <p:nvPr/>
        </p:nvSpPr>
        <p:spPr>
          <a:xfrm>
            <a:off x="541021" y="1697568"/>
            <a:ext cx="2434590" cy="1188720"/>
          </a:xfrm>
          <a:prstGeom prst="roundRect">
            <a:avLst>
              <a:gd name="adj" fmla="val 5517"/>
            </a:avLst>
          </a:prstGeom>
          <a:solidFill>
            <a:srgbClr val="ECE2FF"/>
          </a:solidFill>
          <a:ln w="8890">
            <a:solidFill>
              <a:srgbClr val="DDE6F2"/>
            </a:solidFill>
            <a:prstDash val="solid"/>
          </a:ln>
        </p:spPr>
        <p:txBody>
          <a:bodyPr tIns="91440"/>
          <a:lstStyle/>
          <a:p>
            <a:pPr marL="171450" indent="-171450">
              <a:buFont typeface="Arial" panose="020B0604020202020204" pitchFamily="34" charset="0"/>
              <a:buChar char="•"/>
            </a:pPr>
            <a:r>
              <a:rPr lang="en-US" sz="900">
                <a:latin typeface="+mn-lt"/>
              </a:rPr>
              <a:t>Prioritize use cases by measurable benefit</a:t>
            </a:r>
          </a:p>
          <a:p>
            <a:pPr marL="171450" indent="-171450">
              <a:buFont typeface="Arial" panose="020B0604020202020204" pitchFamily="34" charset="0"/>
              <a:buChar char="•"/>
            </a:pPr>
            <a:r>
              <a:rPr lang="en-US" sz="900">
                <a:latin typeface="+mn-lt"/>
              </a:rPr>
              <a:t>Define value hypothesis and success metrics</a:t>
            </a:r>
          </a:p>
          <a:p>
            <a:pPr marL="171450" indent="-171450">
              <a:buFont typeface="Arial" panose="020B0604020202020204" pitchFamily="34" charset="0"/>
              <a:buChar char="•"/>
            </a:pPr>
            <a:r>
              <a:rPr lang="en-US" sz="900">
                <a:latin typeface="+mn-lt"/>
              </a:rPr>
              <a:t>Track adoption, productivity, revenue, and quality impact</a:t>
            </a:r>
          </a:p>
          <a:p>
            <a:pPr algn="ctr">
              <a:spcBef>
                <a:spcPts val="600"/>
              </a:spcBef>
            </a:pPr>
            <a:r>
              <a:rPr lang="en-US" sz="900" i="1">
                <a:latin typeface="+mn-lt"/>
              </a:rPr>
              <a:t>(Lines of business and enterprise)</a:t>
            </a:r>
          </a:p>
          <a:p>
            <a:endParaRPr lang="en-US" sz="1000">
              <a:latin typeface="+mn-lt"/>
            </a:endParaRPr>
          </a:p>
        </p:txBody>
      </p:sp>
      <p:sp>
        <p:nvSpPr>
          <p:cNvPr id="109" name="Shape 6">
            <a:extLst>
              <a:ext uri="{FF2B5EF4-FFF2-40B4-BE49-F238E27FC236}">
                <a16:creationId xmlns:a16="http://schemas.microsoft.com/office/drawing/2014/main" id="{B0470EA3-D7DC-642E-1CBD-FAC24E9697AB}"/>
              </a:ext>
            </a:extLst>
          </p:cNvPr>
          <p:cNvSpPr/>
          <p:nvPr/>
        </p:nvSpPr>
        <p:spPr>
          <a:xfrm>
            <a:off x="541021" y="3269245"/>
            <a:ext cx="2434590" cy="1188720"/>
          </a:xfrm>
          <a:prstGeom prst="roundRect">
            <a:avLst>
              <a:gd name="adj" fmla="val 5517"/>
            </a:avLst>
          </a:prstGeom>
          <a:solidFill>
            <a:srgbClr val="ECE2FF"/>
          </a:solidFill>
          <a:ln w="8890">
            <a:solidFill>
              <a:srgbClr val="DDE6F2"/>
            </a:solidFill>
            <a:prstDash val="solid"/>
          </a:ln>
        </p:spPr>
        <p:txBody>
          <a:bodyPr tIns="91440"/>
          <a:lstStyle/>
          <a:p>
            <a:pPr marL="171450" indent="-171450">
              <a:buFont typeface="Arial" panose="020B0604020202020204" pitchFamily="34" charset="0"/>
              <a:buChar char="•"/>
            </a:pPr>
            <a:r>
              <a:rPr lang="en-US" sz="900">
                <a:latin typeface="+mn-lt"/>
              </a:rPr>
              <a:t>Align to approved platforms and enterprise architecture</a:t>
            </a:r>
          </a:p>
          <a:p>
            <a:pPr marL="171450" indent="-171450">
              <a:buFont typeface="Arial" panose="020B0604020202020204" pitchFamily="34" charset="0"/>
              <a:buChar char="•"/>
            </a:pPr>
            <a:r>
              <a:rPr lang="en-US" sz="900">
                <a:latin typeface="+mn-lt"/>
              </a:rPr>
              <a:t>Validate data, integration, lifecycle, and support model</a:t>
            </a:r>
          </a:p>
          <a:p>
            <a:pPr marL="171450" indent="-171450">
              <a:buFont typeface="Arial" panose="020B0604020202020204" pitchFamily="34" charset="0"/>
              <a:buChar char="•"/>
            </a:pPr>
            <a:r>
              <a:rPr lang="en-US" sz="900">
                <a:latin typeface="+mn-lt"/>
              </a:rPr>
              <a:t>Prevent tool sprawl and duplicated capabilities</a:t>
            </a:r>
          </a:p>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US" sz="900" b="0" i="1" u="none" strike="noStrike" kern="1200" cap="none" spc="0" normalizeH="0" baseline="0" noProof="0">
                <a:ln>
                  <a:noFill/>
                </a:ln>
                <a:solidFill>
                  <a:prstClr val="black"/>
                </a:solidFill>
                <a:effectLst/>
                <a:uLnTx/>
                <a:uFillTx/>
                <a:latin typeface="GT Walsheim Light"/>
                <a:ea typeface="+mn-ea"/>
                <a:cs typeface="+mn-cs"/>
              </a:rPr>
              <a:t>(Technology / IT architects)</a:t>
            </a:r>
          </a:p>
          <a:p>
            <a:endParaRPr lang="en-US" sz="1000">
              <a:latin typeface="+mn-lt"/>
            </a:endParaRPr>
          </a:p>
        </p:txBody>
      </p:sp>
      <p:sp>
        <p:nvSpPr>
          <p:cNvPr id="110" name="Shape 6">
            <a:extLst>
              <a:ext uri="{FF2B5EF4-FFF2-40B4-BE49-F238E27FC236}">
                <a16:creationId xmlns:a16="http://schemas.microsoft.com/office/drawing/2014/main" id="{EDFCE989-6555-7BD6-D075-7A2D2294F704}"/>
              </a:ext>
            </a:extLst>
          </p:cNvPr>
          <p:cNvSpPr/>
          <p:nvPr/>
        </p:nvSpPr>
        <p:spPr>
          <a:xfrm>
            <a:off x="6323330" y="1703047"/>
            <a:ext cx="2434590" cy="1188720"/>
          </a:xfrm>
          <a:prstGeom prst="roundRect">
            <a:avLst>
              <a:gd name="adj" fmla="val 5517"/>
            </a:avLst>
          </a:prstGeom>
          <a:solidFill>
            <a:srgbClr val="ECE2FF"/>
          </a:solidFill>
          <a:ln w="8890">
            <a:solidFill>
              <a:srgbClr val="DDE6F2"/>
            </a:solidFill>
            <a:prstDash val="solid"/>
          </a:ln>
        </p:spPr>
        <p:txBody>
          <a:bodyPr tIns="91440"/>
          <a:lstStyle/>
          <a:p>
            <a:pPr marL="171450" indent="-171450">
              <a:buFont typeface="Arial" panose="020B0604020202020204" pitchFamily="34" charset="0"/>
              <a:buChar char="•"/>
            </a:pPr>
            <a:r>
              <a:rPr lang="en-US" sz="900">
                <a:latin typeface="+mn-lt"/>
              </a:rPr>
              <a:t>Classify use cases by risk zone and regulatory exposure</a:t>
            </a:r>
          </a:p>
          <a:p>
            <a:pPr marL="171450" indent="-171450">
              <a:buFont typeface="Arial" panose="020B0604020202020204" pitchFamily="34" charset="0"/>
              <a:buChar char="•"/>
            </a:pPr>
            <a:r>
              <a:rPr lang="en-US" sz="900">
                <a:latin typeface="+mn-lt"/>
              </a:rPr>
              <a:t>Evidence controls for security, privacy, data quality, and model</a:t>
            </a:r>
          </a:p>
          <a:p>
            <a:pPr marL="171450" indent="-171450">
              <a:buFont typeface="Arial" panose="020B0604020202020204" pitchFamily="34" charset="0"/>
              <a:buChar char="•"/>
            </a:pPr>
            <a:r>
              <a:rPr lang="en-US" sz="900">
                <a:latin typeface="+mn-lt"/>
              </a:rPr>
              <a:t>Maintain risk register, approvals, monitoring, remediation, and escalation</a:t>
            </a:r>
          </a:p>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US" sz="900" b="0" i="1" u="none" strike="noStrike" kern="1200" cap="none" spc="0" normalizeH="0" baseline="0" noProof="0">
                <a:ln>
                  <a:noFill/>
                </a:ln>
                <a:solidFill>
                  <a:prstClr val="black"/>
                </a:solidFill>
                <a:effectLst/>
                <a:uLnTx/>
                <a:uFillTx/>
                <a:latin typeface="GT Walsheim Light"/>
                <a:ea typeface="+mn-ea"/>
                <a:cs typeface="+mn-cs"/>
              </a:rPr>
              <a:t>(Business, AI risk and control functions)</a:t>
            </a:r>
          </a:p>
          <a:p>
            <a:endParaRPr lang="en-US" sz="900">
              <a:latin typeface="+mn-lt"/>
            </a:endParaRPr>
          </a:p>
        </p:txBody>
      </p:sp>
      <p:sp>
        <p:nvSpPr>
          <p:cNvPr id="111" name="Shape 6">
            <a:extLst>
              <a:ext uri="{FF2B5EF4-FFF2-40B4-BE49-F238E27FC236}">
                <a16:creationId xmlns:a16="http://schemas.microsoft.com/office/drawing/2014/main" id="{9646C792-78EE-F00E-8267-8A81B2D36DF1}"/>
              </a:ext>
            </a:extLst>
          </p:cNvPr>
          <p:cNvSpPr/>
          <p:nvPr/>
        </p:nvSpPr>
        <p:spPr>
          <a:xfrm>
            <a:off x="6323330" y="3300124"/>
            <a:ext cx="2434590" cy="1188720"/>
          </a:xfrm>
          <a:prstGeom prst="roundRect">
            <a:avLst>
              <a:gd name="adj" fmla="val 5517"/>
            </a:avLst>
          </a:prstGeom>
          <a:solidFill>
            <a:srgbClr val="ECE2FF"/>
          </a:solidFill>
          <a:ln w="8890">
            <a:solidFill>
              <a:srgbClr val="DDE6F2"/>
            </a:solidFill>
            <a:prstDash val="solid"/>
          </a:ln>
        </p:spPr>
        <p:txBody>
          <a:bodyPr tIns="91440"/>
          <a:lstStyle/>
          <a:p>
            <a:pPr marL="171450" indent="-171450">
              <a:buFont typeface="Arial" panose="020B0604020202020204" pitchFamily="34" charset="0"/>
              <a:buChar char="•"/>
            </a:pPr>
            <a:r>
              <a:rPr lang="en-US" sz="900">
                <a:latin typeface="+mn-lt"/>
              </a:rPr>
              <a:t>Estimate build, license, infrastructure, and run costs</a:t>
            </a:r>
          </a:p>
          <a:p>
            <a:pPr marL="171450" indent="-171450">
              <a:buFont typeface="Arial" panose="020B0604020202020204" pitchFamily="34" charset="0"/>
              <a:buChar char="•"/>
            </a:pPr>
            <a:r>
              <a:rPr lang="en-US" sz="900">
                <a:latin typeface="+mn-lt"/>
              </a:rPr>
              <a:t>Govern token consumption, API usage, and chargeback</a:t>
            </a:r>
          </a:p>
          <a:p>
            <a:pPr marL="171450" indent="-171450">
              <a:buFont typeface="Arial" panose="020B0604020202020204" pitchFamily="34" charset="0"/>
              <a:buChar char="•"/>
            </a:pPr>
            <a:r>
              <a:rPr lang="en-US" sz="900">
                <a:latin typeface="+mn-lt"/>
              </a:rPr>
              <a:t>Monitor unit economics as usage scales</a:t>
            </a:r>
          </a:p>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US" sz="900" b="0" i="1" u="none" strike="noStrike" kern="1200" cap="none" spc="0" normalizeH="0" baseline="0" noProof="0">
                <a:ln>
                  <a:noFill/>
                </a:ln>
                <a:solidFill>
                  <a:prstClr val="black"/>
                </a:solidFill>
                <a:effectLst/>
                <a:uLnTx/>
                <a:uFillTx/>
                <a:latin typeface="GT Walsheim Light"/>
                <a:ea typeface="+mn-ea"/>
                <a:cs typeface="+mn-cs"/>
              </a:rPr>
              <a:t>(Lines of business and IT finance)</a:t>
            </a:r>
          </a:p>
        </p:txBody>
      </p:sp>
      <p:sp>
        <p:nvSpPr>
          <p:cNvPr id="112" name="Shape 6">
            <a:extLst>
              <a:ext uri="{FF2B5EF4-FFF2-40B4-BE49-F238E27FC236}">
                <a16:creationId xmlns:a16="http://schemas.microsoft.com/office/drawing/2014/main" id="{983D5655-3E80-B6E6-108D-F6BEBD0CA696}"/>
              </a:ext>
            </a:extLst>
          </p:cNvPr>
          <p:cNvSpPr/>
          <p:nvPr/>
        </p:nvSpPr>
        <p:spPr>
          <a:xfrm>
            <a:off x="426721" y="1472473"/>
            <a:ext cx="2548889" cy="272179"/>
          </a:xfrm>
          <a:prstGeom prst="roundRect">
            <a:avLst>
              <a:gd name="adj" fmla="val 19515"/>
            </a:avLst>
          </a:prstGeom>
          <a:solidFill>
            <a:srgbClr val="4F2D7F"/>
          </a:solidFill>
          <a:ln w="8890">
            <a:solidFill>
              <a:srgbClr val="DDE6F2"/>
            </a:solidFill>
            <a:prstDash val="solid"/>
          </a:ln>
        </p:spPr>
        <p:txBody>
          <a:bodyPr anchor="ctr"/>
          <a:lstStyle/>
          <a:p>
            <a:r>
              <a:rPr lang="en-US" sz="1000" b="1">
                <a:solidFill>
                  <a:schemeClr val="bg1"/>
                </a:solidFill>
                <a:latin typeface="+mn-lt"/>
              </a:rPr>
              <a:t>1. Business value / ROI</a:t>
            </a:r>
          </a:p>
        </p:txBody>
      </p:sp>
      <p:sp>
        <p:nvSpPr>
          <p:cNvPr id="113" name="Shape 6">
            <a:extLst>
              <a:ext uri="{FF2B5EF4-FFF2-40B4-BE49-F238E27FC236}">
                <a16:creationId xmlns:a16="http://schemas.microsoft.com/office/drawing/2014/main" id="{6962E594-3052-42D2-4198-D129BF894900}"/>
              </a:ext>
            </a:extLst>
          </p:cNvPr>
          <p:cNvSpPr/>
          <p:nvPr/>
        </p:nvSpPr>
        <p:spPr>
          <a:xfrm>
            <a:off x="426721" y="3050605"/>
            <a:ext cx="2548889" cy="272179"/>
          </a:xfrm>
          <a:prstGeom prst="roundRect">
            <a:avLst>
              <a:gd name="adj" fmla="val 19515"/>
            </a:avLst>
          </a:prstGeom>
          <a:solidFill>
            <a:srgbClr val="4F2D7F"/>
          </a:solidFill>
          <a:ln w="8890">
            <a:solidFill>
              <a:srgbClr val="DDE6F2"/>
            </a:solidFill>
            <a:prstDash val="solid"/>
          </a:ln>
        </p:spPr>
        <p:txBody>
          <a:bodyPr anchor="ctr"/>
          <a:lstStyle/>
          <a:p>
            <a:r>
              <a:rPr lang="en-US" sz="1000" b="1">
                <a:solidFill>
                  <a:schemeClr val="bg1"/>
                </a:solidFill>
                <a:latin typeface="+mn-lt"/>
              </a:rPr>
              <a:t>2. Technology alignment</a:t>
            </a:r>
          </a:p>
        </p:txBody>
      </p:sp>
      <p:sp>
        <p:nvSpPr>
          <p:cNvPr id="114" name="Shape 6">
            <a:extLst>
              <a:ext uri="{FF2B5EF4-FFF2-40B4-BE49-F238E27FC236}">
                <a16:creationId xmlns:a16="http://schemas.microsoft.com/office/drawing/2014/main" id="{1F734732-8FA0-C910-0005-EE04503EF60B}"/>
              </a:ext>
            </a:extLst>
          </p:cNvPr>
          <p:cNvSpPr/>
          <p:nvPr/>
        </p:nvSpPr>
        <p:spPr>
          <a:xfrm>
            <a:off x="6209031" y="1472472"/>
            <a:ext cx="2548889" cy="272179"/>
          </a:xfrm>
          <a:prstGeom prst="roundRect">
            <a:avLst>
              <a:gd name="adj" fmla="val 19515"/>
            </a:avLst>
          </a:prstGeom>
          <a:solidFill>
            <a:srgbClr val="4F2D7F"/>
          </a:solidFill>
          <a:ln w="8890">
            <a:solidFill>
              <a:srgbClr val="DDE6F2"/>
            </a:solidFill>
            <a:prstDash val="solid"/>
          </a:ln>
        </p:spPr>
        <p:txBody>
          <a:bodyPr anchor="ctr"/>
          <a:lstStyle/>
          <a:p>
            <a:r>
              <a:rPr lang="en-US" sz="1000" b="1">
                <a:solidFill>
                  <a:schemeClr val="bg1"/>
                </a:solidFill>
                <a:latin typeface="+mn-lt"/>
              </a:rPr>
              <a:t>3. Risk and compliance management</a:t>
            </a:r>
          </a:p>
        </p:txBody>
      </p:sp>
      <p:sp>
        <p:nvSpPr>
          <p:cNvPr id="115" name="Shape 6">
            <a:extLst>
              <a:ext uri="{FF2B5EF4-FFF2-40B4-BE49-F238E27FC236}">
                <a16:creationId xmlns:a16="http://schemas.microsoft.com/office/drawing/2014/main" id="{43345AA7-2448-CD62-08BF-1FCB7ACBAC37}"/>
              </a:ext>
            </a:extLst>
          </p:cNvPr>
          <p:cNvSpPr/>
          <p:nvPr/>
        </p:nvSpPr>
        <p:spPr>
          <a:xfrm>
            <a:off x="6209031" y="3077412"/>
            <a:ext cx="2548889" cy="272179"/>
          </a:xfrm>
          <a:prstGeom prst="roundRect">
            <a:avLst>
              <a:gd name="adj" fmla="val 19515"/>
            </a:avLst>
          </a:prstGeom>
          <a:solidFill>
            <a:srgbClr val="4F2D7F"/>
          </a:solidFill>
          <a:ln w="8890">
            <a:solidFill>
              <a:srgbClr val="DDE6F2"/>
            </a:solidFill>
            <a:prstDash val="solid"/>
          </a:ln>
        </p:spPr>
        <p:txBody>
          <a:bodyPr anchor="ctr"/>
          <a:lstStyle/>
          <a:p>
            <a:r>
              <a:rPr lang="en-US" sz="1000" b="1">
                <a:solidFill>
                  <a:schemeClr val="bg1"/>
                </a:solidFill>
                <a:latin typeface="+mn-lt"/>
              </a:rPr>
              <a:t>4. Cost and consumption management</a:t>
            </a:r>
          </a:p>
        </p:txBody>
      </p:sp>
      <p:cxnSp>
        <p:nvCxnSpPr>
          <p:cNvPr id="121" name="Connector: Elbow 120">
            <a:extLst>
              <a:ext uri="{FF2B5EF4-FFF2-40B4-BE49-F238E27FC236}">
                <a16:creationId xmlns:a16="http://schemas.microsoft.com/office/drawing/2014/main" id="{9DE83854-C950-94A0-353C-25074AC4DD06}"/>
              </a:ext>
            </a:extLst>
          </p:cNvPr>
          <p:cNvCxnSpPr>
            <a:cxnSpLocks/>
            <a:endCxn id="108" idx="3"/>
          </p:cNvCxnSpPr>
          <p:nvPr/>
        </p:nvCxnSpPr>
        <p:spPr>
          <a:xfrm rot="10800000">
            <a:off x="2975612" y="2291929"/>
            <a:ext cx="420369" cy="548331"/>
          </a:xfrm>
          <a:prstGeom prst="bentConnector3">
            <a:avLst/>
          </a:prstGeom>
          <a:ln w="95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Connector: Elbow 122">
            <a:extLst>
              <a:ext uri="{FF2B5EF4-FFF2-40B4-BE49-F238E27FC236}">
                <a16:creationId xmlns:a16="http://schemas.microsoft.com/office/drawing/2014/main" id="{4B066C0C-15F9-938E-1D50-F4A0F880716C}"/>
              </a:ext>
            </a:extLst>
          </p:cNvPr>
          <p:cNvCxnSpPr>
            <a:cxnSpLocks/>
            <a:endCxn id="109" idx="3"/>
          </p:cNvCxnSpPr>
          <p:nvPr/>
        </p:nvCxnSpPr>
        <p:spPr>
          <a:xfrm rot="10800000" flipV="1">
            <a:off x="2975612" y="2840259"/>
            <a:ext cx="420369" cy="1023346"/>
          </a:xfrm>
          <a:prstGeom prst="bentConnector3">
            <a:avLst/>
          </a:prstGeom>
          <a:ln w="95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Connector: Elbow 124">
            <a:extLst>
              <a:ext uri="{FF2B5EF4-FFF2-40B4-BE49-F238E27FC236}">
                <a16:creationId xmlns:a16="http://schemas.microsoft.com/office/drawing/2014/main" id="{5D548110-2977-D3D5-06D0-E516D3F75584}"/>
              </a:ext>
            </a:extLst>
          </p:cNvPr>
          <p:cNvCxnSpPr>
            <a:cxnSpLocks/>
            <a:endCxn id="110" idx="1"/>
          </p:cNvCxnSpPr>
          <p:nvPr/>
        </p:nvCxnSpPr>
        <p:spPr>
          <a:xfrm flipV="1">
            <a:off x="5899150" y="2297407"/>
            <a:ext cx="424180" cy="542852"/>
          </a:xfrm>
          <a:prstGeom prst="bentConnector3">
            <a:avLst/>
          </a:prstGeom>
          <a:ln w="95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Connector: Elbow 126">
            <a:extLst>
              <a:ext uri="{FF2B5EF4-FFF2-40B4-BE49-F238E27FC236}">
                <a16:creationId xmlns:a16="http://schemas.microsoft.com/office/drawing/2014/main" id="{9C5DDDEB-B950-3F74-6A6B-E498B15F458E}"/>
              </a:ext>
            </a:extLst>
          </p:cNvPr>
          <p:cNvCxnSpPr>
            <a:stCxn id="92" idx="6"/>
            <a:endCxn id="111" idx="1"/>
          </p:cNvCxnSpPr>
          <p:nvPr/>
        </p:nvCxnSpPr>
        <p:spPr>
          <a:xfrm>
            <a:off x="5899150" y="2840259"/>
            <a:ext cx="424180" cy="1054225"/>
          </a:xfrm>
          <a:prstGeom prst="bentConnector3">
            <a:avLst/>
          </a:prstGeom>
          <a:ln w="95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574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D1F16-7A55-AE5B-26B9-2F3E676B2FE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73EA2C3-D711-3476-366D-5E8687786062}"/>
              </a:ext>
            </a:extLst>
          </p:cNvPr>
          <p:cNvSpPr txBox="1">
            <a:spLocks/>
          </p:cNvSpPr>
          <p:nvPr/>
        </p:nvSpPr>
        <p:spPr>
          <a:xfrm>
            <a:off x="464696" y="410684"/>
            <a:ext cx="8387334"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dirty="0"/>
              <a:t>Mature the AI governance practice thru a risk lens</a:t>
            </a:r>
          </a:p>
        </p:txBody>
      </p:sp>
      <p:sp>
        <p:nvSpPr>
          <p:cNvPr id="68" name="Text 4">
            <a:extLst>
              <a:ext uri="{FF2B5EF4-FFF2-40B4-BE49-F238E27FC236}">
                <a16:creationId xmlns:a16="http://schemas.microsoft.com/office/drawing/2014/main" id="{FFFE4F87-13C7-34C6-F1AE-0A517C027AA1}"/>
              </a:ext>
            </a:extLst>
          </p:cNvPr>
          <p:cNvSpPr/>
          <p:nvPr/>
        </p:nvSpPr>
        <p:spPr>
          <a:xfrm>
            <a:off x="1637090" y="1210187"/>
            <a:ext cx="2708910" cy="178308"/>
          </a:xfrm>
          <a:prstGeom prst="rect">
            <a:avLst/>
          </a:prstGeom>
          <a:noFill/>
          <a:ln/>
        </p:spPr>
        <p:txBody>
          <a:bodyPr wrap="square" lIns="0" tIns="0" rIns="0" bIns="0" rtlCol="0" anchor="ctr"/>
          <a:lstStyle/>
          <a:p>
            <a:r>
              <a:rPr lang="en-US" sz="1000" b="1">
                <a:solidFill>
                  <a:srgbClr val="4F2D7F"/>
                </a:solidFill>
                <a:latin typeface="+mn-lt"/>
              </a:rPr>
              <a:t>Current industry observation</a:t>
            </a:r>
            <a:endParaRPr lang="en-US" sz="1000">
              <a:solidFill>
                <a:srgbClr val="4F2D7F"/>
              </a:solidFill>
              <a:latin typeface="+mn-lt"/>
            </a:endParaRPr>
          </a:p>
        </p:txBody>
      </p:sp>
      <p:sp>
        <p:nvSpPr>
          <p:cNvPr id="69" name="Text 5">
            <a:extLst>
              <a:ext uri="{FF2B5EF4-FFF2-40B4-BE49-F238E27FC236}">
                <a16:creationId xmlns:a16="http://schemas.microsoft.com/office/drawing/2014/main" id="{45DFB422-9793-B95D-A8B9-7E5A82CCF996}"/>
              </a:ext>
            </a:extLst>
          </p:cNvPr>
          <p:cNvSpPr/>
          <p:nvPr/>
        </p:nvSpPr>
        <p:spPr>
          <a:xfrm>
            <a:off x="1637090" y="1410754"/>
            <a:ext cx="2708910" cy="836519"/>
          </a:xfrm>
          <a:prstGeom prst="rect">
            <a:avLst/>
          </a:prstGeom>
          <a:solidFill>
            <a:schemeClr val="bg1">
              <a:lumMod val="95000"/>
            </a:schemeClr>
          </a:solidFill>
          <a:ln w="12700">
            <a:solidFill>
              <a:schemeClr val="bg1"/>
            </a:solidFill>
          </a:ln>
        </p:spPr>
        <p:txBody>
          <a:bodyPr wrap="square" lIns="91440" tIns="953" rIns="953" bIns="953" rtlCol="0" anchor="ctr">
            <a:normAutofit/>
          </a:bodyPr>
          <a:lstStyle/>
          <a:p>
            <a:pPr marL="171450" indent="-171450">
              <a:buFont typeface="Arial" panose="020B0604020202020204" pitchFamily="34" charset="0"/>
              <a:buChar char="•"/>
            </a:pPr>
            <a:r>
              <a:rPr lang="en-US" sz="900" dirty="0">
                <a:solidFill>
                  <a:srgbClr val="243447"/>
                </a:solidFill>
                <a:latin typeface="+mn-lt"/>
              </a:rPr>
              <a:t>AI risk ownership is not clearly defined</a:t>
            </a:r>
          </a:p>
          <a:p>
            <a:pPr marL="171450" indent="-171450">
              <a:buFont typeface="Arial" panose="020B0604020202020204" pitchFamily="34" charset="0"/>
              <a:buChar char="•"/>
            </a:pPr>
            <a:r>
              <a:rPr lang="en-US" sz="900" dirty="0">
                <a:solidFill>
                  <a:srgbClr val="243447"/>
                </a:solidFill>
                <a:latin typeface="+mn-lt"/>
              </a:rPr>
              <a:t>Many control SMEs are doing AI reviews</a:t>
            </a:r>
          </a:p>
          <a:p>
            <a:pPr marL="171450" indent="-171450">
              <a:buFont typeface="Arial" panose="020B0604020202020204" pitchFamily="34" charset="0"/>
              <a:buChar char="•"/>
            </a:pPr>
            <a:r>
              <a:rPr lang="en-US" sz="900" dirty="0">
                <a:solidFill>
                  <a:srgbClr val="243447"/>
                </a:solidFill>
                <a:latin typeface="+mn-lt"/>
              </a:rPr>
              <a:t>Business and AI makers are not educated on AI risks and how to build AI safely</a:t>
            </a:r>
            <a:endParaRPr lang="en-US" sz="900" dirty="0">
              <a:latin typeface="+mn-lt"/>
            </a:endParaRPr>
          </a:p>
        </p:txBody>
      </p:sp>
      <p:sp>
        <p:nvSpPr>
          <p:cNvPr id="70" name="Shape 6">
            <a:extLst>
              <a:ext uri="{FF2B5EF4-FFF2-40B4-BE49-F238E27FC236}">
                <a16:creationId xmlns:a16="http://schemas.microsoft.com/office/drawing/2014/main" id="{3B1AA518-2559-7CDD-E067-85FA40BFBFE4}"/>
              </a:ext>
            </a:extLst>
          </p:cNvPr>
          <p:cNvSpPr/>
          <p:nvPr/>
        </p:nvSpPr>
        <p:spPr>
          <a:xfrm>
            <a:off x="4487096" y="1760513"/>
            <a:ext cx="411988" cy="0"/>
          </a:xfrm>
          <a:prstGeom prst="line">
            <a:avLst/>
          </a:prstGeom>
          <a:noFill/>
          <a:ln w="15240">
            <a:solidFill>
              <a:schemeClr val="accent1"/>
            </a:solidFill>
            <a:prstDash val="solid"/>
            <a:headEnd type="none"/>
            <a:tailEnd type="triangle"/>
          </a:ln>
        </p:spPr>
        <p:txBody>
          <a:bodyPr/>
          <a:lstStyle/>
          <a:p>
            <a:endParaRPr lang="en-US" sz="900">
              <a:latin typeface="+mn-lt"/>
            </a:endParaRPr>
          </a:p>
        </p:txBody>
      </p:sp>
      <p:sp>
        <p:nvSpPr>
          <p:cNvPr id="71" name="Text 7">
            <a:extLst>
              <a:ext uri="{FF2B5EF4-FFF2-40B4-BE49-F238E27FC236}">
                <a16:creationId xmlns:a16="http://schemas.microsoft.com/office/drawing/2014/main" id="{557B2163-1CCF-9676-475D-597B9F05DA6C}"/>
              </a:ext>
            </a:extLst>
          </p:cNvPr>
          <p:cNvSpPr/>
          <p:nvPr/>
        </p:nvSpPr>
        <p:spPr>
          <a:xfrm>
            <a:off x="5051104" y="1212416"/>
            <a:ext cx="3394710" cy="178308"/>
          </a:xfrm>
          <a:prstGeom prst="rect">
            <a:avLst/>
          </a:prstGeom>
          <a:noFill/>
          <a:ln/>
        </p:spPr>
        <p:txBody>
          <a:bodyPr wrap="square" lIns="0" tIns="0" rIns="0" bIns="0" rtlCol="0" anchor="ctr"/>
          <a:lstStyle/>
          <a:p>
            <a:r>
              <a:rPr lang="en-US" sz="1000" b="1">
                <a:solidFill>
                  <a:srgbClr val="4F2D7F"/>
                </a:solidFill>
                <a:latin typeface="+mn-lt"/>
              </a:rPr>
              <a:t>Trending to …</a:t>
            </a:r>
            <a:endParaRPr lang="en-US" sz="1000">
              <a:solidFill>
                <a:srgbClr val="4F2D7F"/>
              </a:solidFill>
              <a:latin typeface="+mn-lt"/>
            </a:endParaRPr>
          </a:p>
        </p:txBody>
      </p:sp>
      <p:sp>
        <p:nvSpPr>
          <p:cNvPr id="72" name="Text 8">
            <a:extLst>
              <a:ext uri="{FF2B5EF4-FFF2-40B4-BE49-F238E27FC236}">
                <a16:creationId xmlns:a16="http://schemas.microsoft.com/office/drawing/2014/main" id="{0EB08F0B-6B3D-49C1-8CB7-85ABA367AD84}"/>
              </a:ext>
            </a:extLst>
          </p:cNvPr>
          <p:cNvSpPr/>
          <p:nvPr/>
        </p:nvSpPr>
        <p:spPr>
          <a:xfrm>
            <a:off x="5051104" y="1410755"/>
            <a:ext cx="3737610" cy="836518"/>
          </a:xfrm>
          <a:prstGeom prst="rect">
            <a:avLst/>
          </a:prstGeom>
          <a:solidFill>
            <a:srgbClr val="ECE2FF"/>
          </a:solidFill>
          <a:ln w="13970">
            <a:solidFill>
              <a:srgbClr val="4F2D7F"/>
            </a:solidFill>
          </a:ln>
        </p:spPr>
        <p:txBody>
          <a:bodyPr wrap="square" lIns="91440" tIns="953" rIns="953" bIns="953" rtlCol="0" anchor="ctr">
            <a:noAutofit/>
          </a:bodyPr>
          <a:lstStyle/>
          <a:p>
            <a:pPr marL="171450" indent="-171450">
              <a:buFont typeface="Arial" panose="020B0604020202020204" pitchFamily="34" charset="0"/>
              <a:buChar char="•"/>
            </a:pPr>
            <a:r>
              <a:rPr lang="en-US" sz="900">
                <a:solidFill>
                  <a:srgbClr val="243447"/>
                </a:solidFill>
                <a:latin typeface="+mn-lt"/>
              </a:rPr>
              <a:t>Defined AI risk ownership is communicated to department heads</a:t>
            </a:r>
          </a:p>
          <a:p>
            <a:pPr marL="171450" indent="-171450">
              <a:buFont typeface="Arial" panose="020B0604020202020204" pitchFamily="34" charset="0"/>
              <a:buChar char="•"/>
            </a:pPr>
            <a:r>
              <a:rPr lang="en-US" sz="900">
                <a:solidFill>
                  <a:srgbClr val="243447"/>
                </a:solidFill>
                <a:latin typeface="+mn-lt"/>
              </a:rPr>
              <a:t>A central AI risk management team performs AI use-case reviews; SMEs consulted for high/critical risk use cases. </a:t>
            </a:r>
          </a:p>
          <a:p>
            <a:pPr marL="171450" indent="-171450">
              <a:buFont typeface="Arial" panose="020B0604020202020204" pitchFamily="34" charset="0"/>
              <a:buChar char="•"/>
            </a:pPr>
            <a:r>
              <a:rPr lang="en-US" sz="900">
                <a:solidFill>
                  <a:srgbClr val="243447"/>
                </a:solidFill>
                <a:latin typeface="+mn-lt"/>
              </a:rPr>
              <a:t>TPRM team reviews vendor AI solutions based on defined criteria</a:t>
            </a:r>
          </a:p>
          <a:p>
            <a:pPr marL="171450" indent="-171450">
              <a:buFont typeface="Arial" panose="020B0604020202020204" pitchFamily="34" charset="0"/>
              <a:buChar char="•"/>
            </a:pPr>
            <a:r>
              <a:rPr lang="en-US" sz="900">
                <a:solidFill>
                  <a:srgbClr val="243447"/>
                </a:solidFill>
                <a:latin typeface="+mn-lt"/>
              </a:rPr>
              <a:t>AI makers are trained on AI risks and safe AI development</a:t>
            </a:r>
          </a:p>
        </p:txBody>
      </p:sp>
      <p:sp>
        <p:nvSpPr>
          <p:cNvPr id="73" name="Shape 9">
            <a:extLst>
              <a:ext uri="{FF2B5EF4-FFF2-40B4-BE49-F238E27FC236}">
                <a16:creationId xmlns:a16="http://schemas.microsoft.com/office/drawing/2014/main" id="{F38D4B0E-540D-C949-557A-9A534ADA4E4B}"/>
              </a:ext>
            </a:extLst>
          </p:cNvPr>
          <p:cNvSpPr/>
          <p:nvPr/>
        </p:nvSpPr>
        <p:spPr>
          <a:xfrm>
            <a:off x="415096" y="2281721"/>
            <a:ext cx="8401050" cy="0"/>
          </a:xfrm>
          <a:prstGeom prst="line">
            <a:avLst/>
          </a:prstGeom>
          <a:noFill/>
          <a:ln w="12700">
            <a:solidFill>
              <a:srgbClr val="E8EEF5"/>
            </a:solidFill>
            <a:prstDash val="solid"/>
          </a:ln>
        </p:spPr>
        <p:txBody>
          <a:bodyPr/>
          <a:lstStyle/>
          <a:p>
            <a:endParaRPr lang="en-US" sz="1000">
              <a:latin typeface="+mn-lt"/>
            </a:endParaRPr>
          </a:p>
        </p:txBody>
      </p:sp>
      <p:sp>
        <p:nvSpPr>
          <p:cNvPr id="75" name="Text 11">
            <a:extLst>
              <a:ext uri="{FF2B5EF4-FFF2-40B4-BE49-F238E27FC236}">
                <a16:creationId xmlns:a16="http://schemas.microsoft.com/office/drawing/2014/main" id="{667AFEC2-3D17-5C2B-F6C3-0E610118865E}"/>
              </a:ext>
            </a:extLst>
          </p:cNvPr>
          <p:cNvSpPr/>
          <p:nvPr/>
        </p:nvSpPr>
        <p:spPr>
          <a:xfrm>
            <a:off x="1637090" y="2398152"/>
            <a:ext cx="2708910" cy="178308"/>
          </a:xfrm>
          <a:prstGeom prst="rect">
            <a:avLst/>
          </a:prstGeom>
          <a:noFill/>
          <a:ln/>
        </p:spPr>
        <p:txBody>
          <a:bodyPr wrap="square" lIns="0" tIns="0" rIns="0" bIns="0" rtlCol="0" anchor="ctr"/>
          <a:lstStyle/>
          <a:p>
            <a:r>
              <a:rPr lang="en-US" sz="1000" b="1">
                <a:solidFill>
                  <a:srgbClr val="4F2D7F"/>
                </a:solidFill>
                <a:latin typeface="+mn-lt"/>
              </a:rPr>
              <a:t>Current industry observation</a:t>
            </a:r>
          </a:p>
        </p:txBody>
      </p:sp>
      <p:sp>
        <p:nvSpPr>
          <p:cNvPr id="76" name="Text 12">
            <a:extLst>
              <a:ext uri="{FF2B5EF4-FFF2-40B4-BE49-F238E27FC236}">
                <a16:creationId xmlns:a16="http://schemas.microsoft.com/office/drawing/2014/main" id="{B55B7D2B-6177-5A5F-69F8-9324881C7B29}"/>
              </a:ext>
            </a:extLst>
          </p:cNvPr>
          <p:cNvSpPr/>
          <p:nvPr/>
        </p:nvSpPr>
        <p:spPr>
          <a:xfrm>
            <a:off x="1637090" y="2602366"/>
            <a:ext cx="2708910" cy="833442"/>
          </a:xfrm>
          <a:prstGeom prst="rect">
            <a:avLst/>
          </a:prstGeom>
          <a:solidFill>
            <a:schemeClr val="bg1">
              <a:lumMod val="95000"/>
            </a:schemeClr>
          </a:solidFill>
          <a:ln w="12700">
            <a:solidFill>
              <a:schemeClr val="bg1"/>
            </a:solidFill>
          </a:ln>
        </p:spPr>
        <p:txBody>
          <a:bodyPr wrap="square" lIns="91440" tIns="953" rIns="953" bIns="953" rtlCol="0" anchor="ctr">
            <a:normAutofit/>
          </a:bodyPr>
          <a:lstStyle/>
          <a:p>
            <a:pPr marL="171450" indent="-171450">
              <a:buFont typeface="Arial" panose="020B0604020202020204" pitchFamily="34" charset="0"/>
              <a:buChar char="•"/>
            </a:pPr>
            <a:endParaRPr lang="en-US" sz="900">
              <a:solidFill>
                <a:srgbClr val="243447"/>
              </a:solidFill>
              <a:latin typeface="+mn-lt"/>
            </a:endParaRPr>
          </a:p>
          <a:p>
            <a:pPr marL="171450" indent="-171450">
              <a:buFont typeface="Arial" panose="020B0604020202020204" pitchFamily="34" charset="0"/>
              <a:buChar char="•"/>
            </a:pPr>
            <a:r>
              <a:rPr lang="en-US" sz="900">
                <a:solidFill>
                  <a:srgbClr val="243447"/>
                </a:solidFill>
                <a:latin typeface="+mn-lt"/>
              </a:rPr>
              <a:t>Redundant collection and poor quality of AI use case information</a:t>
            </a:r>
          </a:p>
          <a:p>
            <a:pPr marL="171450" indent="-171450">
              <a:buFont typeface="Arial" panose="020B0604020202020204" pitchFamily="34" charset="0"/>
              <a:buChar char="•"/>
            </a:pPr>
            <a:r>
              <a:rPr lang="en-US" sz="900">
                <a:solidFill>
                  <a:srgbClr val="243447"/>
                </a:solidFill>
                <a:latin typeface="+mn-lt"/>
              </a:rPr>
              <a:t>Manual intake and review, often with inconsistent thresholds, long cycle times, and limited evidence capture.</a:t>
            </a:r>
          </a:p>
        </p:txBody>
      </p:sp>
      <p:sp>
        <p:nvSpPr>
          <p:cNvPr id="77" name="Shape 13">
            <a:extLst>
              <a:ext uri="{FF2B5EF4-FFF2-40B4-BE49-F238E27FC236}">
                <a16:creationId xmlns:a16="http://schemas.microsoft.com/office/drawing/2014/main" id="{08F71329-4429-99F1-1803-1D7917C02983}"/>
              </a:ext>
            </a:extLst>
          </p:cNvPr>
          <p:cNvSpPr/>
          <p:nvPr/>
        </p:nvSpPr>
        <p:spPr>
          <a:xfrm>
            <a:off x="4487096" y="2952124"/>
            <a:ext cx="411988" cy="0"/>
          </a:xfrm>
          <a:prstGeom prst="line">
            <a:avLst/>
          </a:prstGeom>
          <a:noFill/>
          <a:ln w="15240">
            <a:solidFill>
              <a:schemeClr val="accent1"/>
            </a:solidFill>
            <a:prstDash val="solid"/>
            <a:headEnd type="none"/>
            <a:tailEnd type="triangle"/>
          </a:ln>
        </p:spPr>
        <p:txBody>
          <a:bodyPr/>
          <a:lstStyle/>
          <a:p>
            <a:endParaRPr lang="en-US" sz="900">
              <a:latin typeface="+mn-lt"/>
            </a:endParaRPr>
          </a:p>
        </p:txBody>
      </p:sp>
      <p:sp>
        <p:nvSpPr>
          <p:cNvPr id="78" name="Text 14">
            <a:extLst>
              <a:ext uri="{FF2B5EF4-FFF2-40B4-BE49-F238E27FC236}">
                <a16:creationId xmlns:a16="http://schemas.microsoft.com/office/drawing/2014/main" id="{08ECE74C-50F4-1FFD-91C1-60012E72BE51}"/>
              </a:ext>
            </a:extLst>
          </p:cNvPr>
          <p:cNvSpPr/>
          <p:nvPr/>
        </p:nvSpPr>
        <p:spPr>
          <a:xfrm>
            <a:off x="5051104" y="2398152"/>
            <a:ext cx="3394710" cy="178308"/>
          </a:xfrm>
          <a:prstGeom prst="rect">
            <a:avLst/>
          </a:prstGeom>
          <a:noFill/>
          <a:ln/>
        </p:spPr>
        <p:txBody>
          <a:bodyPr wrap="square" lIns="0" tIns="0" rIns="0" bIns="0" rtlCol="0" anchor="ctr"/>
          <a:lstStyle/>
          <a:p>
            <a:r>
              <a:rPr lang="en-US" sz="1000" b="1">
                <a:solidFill>
                  <a:srgbClr val="4F2D7F"/>
                </a:solidFill>
                <a:latin typeface="+mn-lt"/>
              </a:rPr>
              <a:t>Trending to …</a:t>
            </a:r>
          </a:p>
        </p:txBody>
      </p:sp>
      <p:sp>
        <p:nvSpPr>
          <p:cNvPr id="79" name="Text 15">
            <a:extLst>
              <a:ext uri="{FF2B5EF4-FFF2-40B4-BE49-F238E27FC236}">
                <a16:creationId xmlns:a16="http://schemas.microsoft.com/office/drawing/2014/main" id="{E3EDB168-FBFF-5EC3-2181-C754360C0032}"/>
              </a:ext>
            </a:extLst>
          </p:cNvPr>
          <p:cNvSpPr/>
          <p:nvPr/>
        </p:nvSpPr>
        <p:spPr>
          <a:xfrm>
            <a:off x="5051104" y="2602365"/>
            <a:ext cx="3737610" cy="833441"/>
          </a:xfrm>
          <a:prstGeom prst="rect">
            <a:avLst/>
          </a:prstGeom>
          <a:solidFill>
            <a:srgbClr val="ECE2FF"/>
          </a:solidFill>
          <a:ln w="13970">
            <a:solidFill>
              <a:srgbClr val="4F2D7F"/>
            </a:solidFill>
          </a:ln>
        </p:spPr>
        <p:txBody>
          <a:bodyPr wrap="square" lIns="91440" tIns="953" rIns="953" bIns="953" rtlCol="0" anchor="ctr">
            <a:normAutofit/>
          </a:bodyPr>
          <a:lstStyle/>
          <a:p>
            <a:pPr marL="171450" indent="-171450">
              <a:buFont typeface="Arial" panose="020B0604020202020204" pitchFamily="34" charset="0"/>
              <a:buChar char="•"/>
            </a:pPr>
            <a:r>
              <a:rPr lang="en-US" sz="900">
                <a:solidFill>
                  <a:srgbClr val="243447"/>
                </a:solidFill>
                <a:latin typeface="+mn-lt"/>
              </a:rPr>
              <a:t>Create a common AI intake survey to ask AI questions once</a:t>
            </a:r>
          </a:p>
          <a:p>
            <a:pPr marL="171450" indent="-171450">
              <a:buFont typeface="Arial" panose="020B0604020202020204" pitchFamily="34" charset="0"/>
              <a:buChar char="•"/>
            </a:pPr>
            <a:r>
              <a:rPr lang="en-US" sz="900">
                <a:solidFill>
                  <a:srgbClr val="243447"/>
                </a:solidFill>
                <a:latin typeface="+mn-lt"/>
              </a:rPr>
              <a:t>Establish AI use case risk-zone triage (green / orange / red) with  accelerated approvals and escalation steps</a:t>
            </a:r>
          </a:p>
          <a:p>
            <a:pPr marL="171450" indent="-171450">
              <a:buFont typeface="Arial" panose="020B0604020202020204" pitchFamily="34" charset="0"/>
              <a:buChar char="•"/>
            </a:pPr>
            <a:r>
              <a:rPr lang="en-US" sz="900">
                <a:solidFill>
                  <a:srgbClr val="243447"/>
                </a:solidFill>
                <a:latin typeface="+mn-lt"/>
              </a:rPr>
              <a:t>Establish AI run-time risk monitoring standard, collect AI telemetry, produce enterprise level AI risk metrics</a:t>
            </a:r>
            <a:endParaRPr lang="en-US" sz="900">
              <a:latin typeface="+mn-lt"/>
            </a:endParaRPr>
          </a:p>
        </p:txBody>
      </p:sp>
      <p:sp>
        <p:nvSpPr>
          <p:cNvPr id="80" name="Shape 16">
            <a:extLst>
              <a:ext uri="{FF2B5EF4-FFF2-40B4-BE49-F238E27FC236}">
                <a16:creationId xmlns:a16="http://schemas.microsoft.com/office/drawing/2014/main" id="{09C31C8B-DE19-1195-0ABA-1FDB2B53F58B}"/>
              </a:ext>
            </a:extLst>
          </p:cNvPr>
          <p:cNvSpPr/>
          <p:nvPr/>
        </p:nvSpPr>
        <p:spPr>
          <a:xfrm>
            <a:off x="415096" y="3473332"/>
            <a:ext cx="8401050" cy="0"/>
          </a:xfrm>
          <a:prstGeom prst="line">
            <a:avLst/>
          </a:prstGeom>
          <a:noFill/>
          <a:ln w="12700">
            <a:solidFill>
              <a:srgbClr val="E8EEF5"/>
            </a:solidFill>
            <a:prstDash val="solid"/>
          </a:ln>
        </p:spPr>
        <p:txBody>
          <a:bodyPr/>
          <a:lstStyle/>
          <a:p>
            <a:endParaRPr lang="en-US" sz="1000">
              <a:latin typeface="+mn-lt"/>
            </a:endParaRPr>
          </a:p>
        </p:txBody>
      </p:sp>
      <p:sp>
        <p:nvSpPr>
          <p:cNvPr id="82" name="Text 18">
            <a:extLst>
              <a:ext uri="{FF2B5EF4-FFF2-40B4-BE49-F238E27FC236}">
                <a16:creationId xmlns:a16="http://schemas.microsoft.com/office/drawing/2014/main" id="{E652D456-9245-3EA2-EB44-E50C02F3C818}"/>
              </a:ext>
            </a:extLst>
          </p:cNvPr>
          <p:cNvSpPr/>
          <p:nvPr/>
        </p:nvSpPr>
        <p:spPr>
          <a:xfrm>
            <a:off x="1637090" y="3588009"/>
            <a:ext cx="2708910" cy="178308"/>
          </a:xfrm>
          <a:prstGeom prst="rect">
            <a:avLst/>
          </a:prstGeom>
          <a:noFill/>
          <a:ln/>
        </p:spPr>
        <p:txBody>
          <a:bodyPr wrap="square" lIns="0" tIns="0" rIns="0" bIns="0" rtlCol="0" anchor="ctr"/>
          <a:lstStyle/>
          <a:p>
            <a:r>
              <a:rPr lang="en-US" sz="1000" b="1">
                <a:solidFill>
                  <a:srgbClr val="4F2D7F"/>
                </a:solidFill>
                <a:latin typeface="+mn-lt"/>
              </a:rPr>
              <a:t>Current industry observation</a:t>
            </a:r>
          </a:p>
        </p:txBody>
      </p:sp>
      <p:sp>
        <p:nvSpPr>
          <p:cNvPr id="83" name="Text 19">
            <a:extLst>
              <a:ext uri="{FF2B5EF4-FFF2-40B4-BE49-F238E27FC236}">
                <a16:creationId xmlns:a16="http://schemas.microsoft.com/office/drawing/2014/main" id="{1881C903-7FE5-6FE1-2354-AC57FA78D73D}"/>
              </a:ext>
            </a:extLst>
          </p:cNvPr>
          <p:cNvSpPr/>
          <p:nvPr/>
        </p:nvSpPr>
        <p:spPr>
          <a:xfrm>
            <a:off x="1637090" y="3784345"/>
            <a:ext cx="2708910" cy="880597"/>
          </a:xfrm>
          <a:prstGeom prst="rect">
            <a:avLst/>
          </a:prstGeom>
          <a:solidFill>
            <a:schemeClr val="bg1">
              <a:lumMod val="95000"/>
            </a:schemeClr>
          </a:solidFill>
          <a:ln w="12700">
            <a:solidFill>
              <a:schemeClr val="bg1"/>
            </a:solidFill>
          </a:ln>
        </p:spPr>
        <p:txBody>
          <a:bodyPr wrap="square" lIns="91440" tIns="953" rIns="953" bIns="953" rtlCol="0" anchor="ctr">
            <a:normAutofit/>
          </a:bodyPr>
          <a:lstStyle/>
          <a:p>
            <a:pPr marL="171450" indent="-171450">
              <a:buFont typeface="Arial" panose="020B0604020202020204" pitchFamily="34" charset="0"/>
              <a:buChar char="•"/>
            </a:pPr>
            <a:r>
              <a:rPr lang="en-US" sz="900">
                <a:solidFill>
                  <a:srgbClr val="243447"/>
                </a:solidFill>
                <a:latin typeface="+mn-lt"/>
              </a:rPr>
              <a:t>Mix of spreadsheets, GRC, or AI governance tool</a:t>
            </a:r>
          </a:p>
          <a:p>
            <a:pPr marL="171450" indent="-171450">
              <a:buFont typeface="Arial" panose="020B0604020202020204" pitchFamily="34" charset="0"/>
              <a:buChar char="•"/>
            </a:pPr>
            <a:r>
              <a:rPr lang="en-US" sz="900">
                <a:solidFill>
                  <a:srgbClr val="243447"/>
                </a:solidFill>
                <a:latin typeface="+mn-lt"/>
              </a:rPr>
              <a:t>Limited use of AI to review AI use cases</a:t>
            </a:r>
          </a:p>
          <a:p>
            <a:pPr marL="171450" indent="-171450">
              <a:buFont typeface="Arial" panose="020B0604020202020204" pitchFamily="34" charset="0"/>
              <a:buChar char="•"/>
            </a:pPr>
            <a:r>
              <a:rPr lang="en-US" sz="900">
                <a:solidFill>
                  <a:srgbClr val="243447"/>
                </a:solidFill>
                <a:latin typeface="+mn-lt"/>
              </a:rPr>
              <a:t>AI operating telemetry information is not consistently used for risk monitoring</a:t>
            </a:r>
          </a:p>
          <a:p>
            <a:pPr marL="171450" indent="-171450">
              <a:buFont typeface="Arial" panose="020B0604020202020204" pitchFamily="34" charset="0"/>
              <a:buChar char="•"/>
            </a:pPr>
            <a:r>
              <a:rPr lang="en-US" sz="900">
                <a:solidFill>
                  <a:srgbClr val="243447"/>
                </a:solidFill>
                <a:latin typeface="+mn-lt"/>
              </a:rPr>
              <a:t>Difficult to monitor vendor AI solutions</a:t>
            </a:r>
            <a:endParaRPr lang="en-US" sz="900">
              <a:latin typeface="+mn-lt"/>
            </a:endParaRPr>
          </a:p>
        </p:txBody>
      </p:sp>
      <p:sp>
        <p:nvSpPr>
          <p:cNvPr id="85" name="Text 21">
            <a:extLst>
              <a:ext uri="{FF2B5EF4-FFF2-40B4-BE49-F238E27FC236}">
                <a16:creationId xmlns:a16="http://schemas.microsoft.com/office/drawing/2014/main" id="{DF58DD3F-B0C2-EAF3-D8C7-CADC812EABBF}"/>
              </a:ext>
            </a:extLst>
          </p:cNvPr>
          <p:cNvSpPr/>
          <p:nvPr/>
        </p:nvSpPr>
        <p:spPr>
          <a:xfrm>
            <a:off x="5051104" y="3588009"/>
            <a:ext cx="3394710" cy="178308"/>
          </a:xfrm>
          <a:prstGeom prst="rect">
            <a:avLst/>
          </a:prstGeom>
          <a:noFill/>
          <a:ln/>
        </p:spPr>
        <p:txBody>
          <a:bodyPr wrap="square" lIns="0" tIns="0" rIns="0" bIns="0" rtlCol="0" anchor="ctr"/>
          <a:lstStyle/>
          <a:p>
            <a:r>
              <a:rPr lang="en-US" sz="1000" b="1">
                <a:solidFill>
                  <a:srgbClr val="4F2D7F"/>
                </a:solidFill>
                <a:latin typeface="+mn-lt"/>
              </a:rPr>
              <a:t>Trending to …</a:t>
            </a:r>
          </a:p>
        </p:txBody>
      </p:sp>
      <p:sp>
        <p:nvSpPr>
          <p:cNvPr id="86" name="Text 22">
            <a:extLst>
              <a:ext uri="{FF2B5EF4-FFF2-40B4-BE49-F238E27FC236}">
                <a16:creationId xmlns:a16="http://schemas.microsoft.com/office/drawing/2014/main" id="{46CDE1E4-A130-524F-1A1A-B388F98ADAB1}"/>
              </a:ext>
            </a:extLst>
          </p:cNvPr>
          <p:cNvSpPr/>
          <p:nvPr/>
        </p:nvSpPr>
        <p:spPr>
          <a:xfrm>
            <a:off x="5051104" y="3784345"/>
            <a:ext cx="3737610" cy="880598"/>
          </a:xfrm>
          <a:prstGeom prst="rect">
            <a:avLst/>
          </a:prstGeom>
          <a:solidFill>
            <a:srgbClr val="ECE2FF"/>
          </a:solidFill>
          <a:ln w="13970">
            <a:solidFill>
              <a:srgbClr val="4F2D7F"/>
            </a:solidFill>
          </a:ln>
        </p:spPr>
        <p:txBody>
          <a:bodyPr wrap="square" lIns="91440" tIns="953" rIns="953" bIns="953" rtlCol="0" anchor="ctr">
            <a:noAutofit/>
          </a:bodyPr>
          <a:lstStyle/>
          <a:p>
            <a:pPr marL="171450" indent="-171450">
              <a:buFont typeface="Arial" panose="020B0604020202020204" pitchFamily="34" charset="0"/>
              <a:buChar char="•"/>
            </a:pPr>
            <a:r>
              <a:rPr lang="en-US" sz="900">
                <a:solidFill>
                  <a:srgbClr val="243447"/>
                </a:solidFill>
                <a:latin typeface="+mn-lt"/>
              </a:rPr>
              <a:t>Use AI governance platform to automate AI risk reviews with AI-assisted capabilities (e.g., AI for AI)</a:t>
            </a:r>
          </a:p>
          <a:p>
            <a:pPr marL="171450" indent="-171450">
              <a:buFont typeface="Arial" panose="020B0604020202020204" pitchFamily="34" charset="0"/>
              <a:buChar char="•"/>
            </a:pPr>
            <a:r>
              <a:rPr lang="en-US" sz="900">
                <a:solidFill>
                  <a:srgbClr val="243447"/>
                </a:solidFill>
                <a:latin typeface="+mn-lt"/>
              </a:rPr>
              <a:t>Collect core AI telemetry data (e.g., from </a:t>
            </a:r>
            <a:r>
              <a:rPr lang="en-US" sz="900" err="1">
                <a:solidFill>
                  <a:srgbClr val="243447"/>
                </a:solidFill>
                <a:latin typeface="+mn-lt"/>
              </a:rPr>
              <a:t>hyperscalers</a:t>
            </a:r>
            <a:r>
              <a:rPr lang="en-US" sz="900">
                <a:solidFill>
                  <a:srgbClr val="243447"/>
                </a:solidFill>
                <a:latin typeface="+mn-lt"/>
              </a:rPr>
              <a:t>) to monitor AI run-time risks; produce enterprise level AI run-time risk metrics</a:t>
            </a:r>
          </a:p>
          <a:p>
            <a:pPr marL="171450" indent="-171450">
              <a:buFont typeface="Arial" panose="020B0604020202020204" pitchFamily="34" charset="0"/>
              <a:buChar char="•"/>
            </a:pPr>
            <a:r>
              <a:rPr lang="en-US" sz="900">
                <a:solidFill>
                  <a:srgbClr val="243447"/>
                </a:solidFill>
                <a:latin typeface="+mn-lt"/>
              </a:rPr>
              <a:t>Acquire solution to discover shadow AI, manage AI security posture and execute AI red teaming</a:t>
            </a:r>
            <a:endParaRPr lang="en-US" sz="900">
              <a:latin typeface="+mn-lt"/>
            </a:endParaRPr>
          </a:p>
        </p:txBody>
      </p:sp>
      <p:sp>
        <p:nvSpPr>
          <p:cNvPr id="3" name="Text 1">
            <a:extLst>
              <a:ext uri="{FF2B5EF4-FFF2-40B4-BE49-F238E27FC236}">
                <a16:creationId xmlns:a16="http://schemas.microsoft.com/office/drawing/2014/main" id="{FC598E32-A9F3-BD29-C013-22E7FA6E95A0}"/>
              </a:ext>
            </a:extLst>
          </p:cNvPr>
          <p:cNvSpPr/>
          <p:nvPr/>
        </p:nvSpPr>
        <p:spPr>
          <a:xfrm>
            <a:off x="464696" y="846965"/>
            <a:ext cx="8313544" cy="246221"/>
          </a:xfrm>
          <a:prstGeom prst="rect">
            <a:avLst/>
          </a:prstGeom>
          <a:solidFill>
            <a:srgbClr val="F4F2EF"/>
          </a:solidFill>
        </p:spPr>
        <p:txBody>
          <a:bodyPr wrap="square" lIns="91440" tIns="45720" rIns="91440" bIns="45720" anchor="t">
            <a:spAutoFit/>
          </a:bodyPr>
          <a:lstStyle/>
          <a:p>
            <a:pPr lvl="0">
              <a:spcAft>
                <a:spcPts val="600"/>
              </a:spcAft>
              <a:defRPr/>
            </a:pPr>
            <a:r>
              <a:rPr lang="en-US" sz="1000">
                <a:solidFill>
                  <a:prstClr val="black"/>
                </a:solidFill>
                <a:latin typeface="+mn-lt"/>
                <a:cs typeface="Arial"/>
              </a:rPr>
              <a:t>Leading programs reduce friction by embedding AI risk capability into the business and automating evidence, monitoring, and escalation.</a:t>
            </a:r>
          </a:p>
        </p:txBody>
      </p:sp>
      <p:sp>
        <p:nvSpPr>
          <p:cNvPr id="5" name="Text 11">
            <a:extLst>
              <a:ext uri="{FF2B5EF4-FFF2-40B4-BE49-F238E27FC236}">
                <a16:creationId xmlns:a16="http://schemas.microsoft.com/office/drawing/2014/main" id="{F6901EF5-CEBC-B90F-F921-27239C81A025}"/>
              </a:ext>
            </a:extLst>
          </p:cNvPr>
          <p:cNvSpPr/>
          <p:nvPr/>
        </p:nvSpPr>
        <p:spPr>
          <a:xfrm>
            <a:off x="464696" y="1633501"/>
            <a:ext cx="994086" cy="255551"/>
          </a:xfrm>
          <a:prstGeom prst="rect">
            <a:avLst/>
          </a:prstGeom>
          <a:noFill/>
          <a:ln/>
        </p:spPr>
        <p:txBody>
          <a:bodyPr wrap="square" lIns="0" tIns="0" rIns="0" bIns="0" rtlCol="0" anchor="ctr"/>
          <a:lstStyle/>
          <a:p>
            <a:pPr algn="ctr"/>
            <a:r>
              <a:rPr lang="en-US" sz="1125" b="1">
                <a:solidFill>
                  <a:srgbClr val="FFFFFF"/>
                </a:solidFill>
                <a:latin typeface="+mn-lt"/>
                <a:ea typeface="Calibri" pitchFamily="34" charset="-122"/>
                <a:cs typeface="Calibri" pitchFamily="34" charset="-120"/>
              </a:rPr>
              <a:t>People</a:t>
            </a:r>
            <a:endParaRPr lang="en-US" sz="1125">
              <a:latin typeface="+mn-lt"/>
            </a:endParaRPr>
          </a:p>
        </p:txBody>
      </p:sp>
      <p:sp>
        <p:nvSpPr>
          <p:cNvPr id="7" name="Text 21">
            <a:extLst>
              <a:ext uri="{FF2B5EF4-FFF2-40B4-BE49-F238E27FC236}">
                <a16:creationId xmlns:a16="http://schemas.microsoft.com/office/drawing/2014/main" id="{5EE40BC5-39D3-AA4F-5279-CF76E00BAC33}"/>
              </a:ext>
            </a:extLst>
          </p:cNvPr>
          <p:cNvSpPr/>
          <p:nvPr/>
        </p:nvSpPr>
        <p:spPr>
          <a:xfrm>
            <a:off x="464696" y="2769345"/>
            <a:ext cx="994086" cy="255551"/>
          </a:xfrm>
          <a:prstGeom prst="rect">
            <a:avLst/>
          </a:prstGeom>
          <a:noFill/>
          <a:ln/>
        </p:spPr>
        <p:txBody>
          <a:bodyPr wrap="square" lIns="0" tIns="0" rIns="0" bIns="0" rtlCol="0" anchor="ctr"/>
          <a:lstStyle/>
          <a:p>
            <a:pPr algn="ctr"/>
            <a:r>
              <a:rPr lang="en-US" sz="1125" b="1">
                <a:solidFill>
                  <a:srgbClr val="FFFFFF"/>
                </a:solidFill>
                <a:latin typeface="+mn-lt"/>
                <a:ea typeface="Calibri" pitchFamily="34" charset="-122"/>
                <a:cs typeface="Calibri" pitchFamily="34" charset="-120"/>
              </a:rPr>
              <a:t>Process</a:t>
            </a:r>
            <a:endParaRPr lang="en-US" sz="1125">
              <a:latin typeface="+mn-lt"/>
            </a:endParaRPr>
          </a:p>
        </p:txBody>
      </p:sp>
      <p:sp>
        <p:nvSpPr>
          <p:cNvPr id="9" name="Text 31">
            <a:extLst>
              <a:ext uri="{FF2B5EF4-FFF2-40B4-BE49-F238E27FC236}">
                <a16:creationId xmlns:a16="http://schemas.microsoft.com/office/drawing/2014/main" id="{ECA84117-F9E1-9433-3DCA-A053A281E3D0}"/>
              </a:ext>
            </a:extLst>
          </p:cNvPr>
          <p:cNvSpPr/>
          <p:nvPr/>
        </p:nvSpPr>
        <p:spPr>
          <a:xfrm>
            <a:off x="464696" y="3887953"/>
            <a:ext cx="994086" cy="255551"/>
          </a:xfrm>
          <a:prstGeom prst="rect">
            <a:avLst/>
          </a:prstGeom>
          <a:noFill/>
          <a:ln/>
        </p:spPr>
        <p:txBody>
          <a:bodyPr wrap="square" lIns="0" tIns="0" rIns="0" bIns="0" rtlCol="0" anchor="ctr"/>
          <a:lstStyle/>
          <a:p>
            <a:pPr algn="ctr"/>
            <a:r>
              <a:rPr lang="en-US" sz="1125" b="1">
                <a:solidFill>
                  <a:srgbClr val="FFFFFF"/>
                </a:solidFill>
                <a:latin typeface="+mn-lt"/>
                <a:ea typeface="Calibri" pitchFamily="34" charset="-122"/>
                <a:cs typeface="Calibri" pitchFamily="34" charset="-120"/>
              </a:rPr>
              <a:t>Technology</a:t>
            </a:r>
            <a:endParaRPr lang="en-US" sz="1125">
              <a:latin typeface="+mn-lt"/>
            </a:endParaRPr>
          </a:p>
        </p:txBody>
      </p:sp>
      <p:sp>
        <p:nvSpPr>
          <p:cNvPr id="14" name="Shape 13">
            <a:extLst>
              <a:ext uri="{FF2B5EF4-FFF2-40B4-BE49-F238E27FC236}">
                <a16:creationId xmlns:a16="http://schemas.microsoft.com/office/drawing/2014/main" id="{4CCABEF0-908C-5078-0B40-11AC88CA4D38}"/>
              </a:ext>
            </a:extLst>
          </p:cNvPr>
          <p:cNvSpPr/>
          <p:nvPr/>
        </p:nvSpPr>
        <p:spPr>
          <a:xfrm>
            <a:off x="4487096" y="4142878"/>
            <a:ext cx="411988" cy="0"/>
          </a:xfrm>
          <a:prstGeom prst="line">
            <a:avLst/>
          </a:prstGeom>
          <a:noFill/>
          <a:ln w="15240">
            <a:solidFill>
              <a:schemeClr val="accent1"/>
            </a:solidFill>
            <a:prstDash val="solid"/>
            <a:headEnd type="none"/>
            <a:tailEnd type="triangle"/>
          </a:ln>
        </p:spPr>
        <p:txBody>
          <a:bodyPr/>
          <a:lstStyle/>
          <a:p>
            <a:endParaRPr lang="en-US" sz="900">
              <a:latin typeface="+mn-lt"/>
            </a:endParaRPr>
          </a:p>
        </p:txBody>
      </p:sp>
      <p:sp>
        <p:nvSpPr>
          <p:cNvPr id="15" name="Rounded Rectangle 6">
            <a:extLst>
              <a:ext uri="{FF2B5EF4-FFF2-40B4-BE49-F238E27FC236}">
                <a16:creationId xmlns:a16="http://schemas.microsoft.com/office/drawing/2014/main" id="{96731359-1696-6BFF-162B-2F2E80ABBDB7}"/>
              </a:ext>
            </a:extLst>
          </p:cNvPr>
          <p:cNvSpPr/>
          <p:nvPr/>
        </p:nvSpPr>
        <p:spPr>
          <a:xfrm>
            <a:off x="464697" y="1566737"/>
            <a:ext cx="994086" cy="337154"/>
          </a:xfrm>
          <a:prstGeom prst="round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1200" b="1">
                <a:solidFill>
                  <a:srgbClr val="FFFFFF"/>
                </a:solidFill>
                <a:latin typeface="Calibri"/>
              </a:rPr>
              <a:t>People</a:t>
            </a:r>
            <a:endParaRPr sz="1500" b="1">
              <a:solidFill>
                <a:srgbClr val="FFFFFF"/>
              </a:solidFill>
              <a:latin typeface="Calibri"/>
            </a:endParaRPr>
          </a:p>
        </p:txBody>
      </p:sp>
      <p:sp>
        <p:nvSpPr>
          <p:cNvPr id="16" name="Rounded Rectangle 6">
            <a:extLst>
              <a:ext uri="{FF2B5EF4-FFF2-40B4-BE49-F238E27FC236}">
                <a16:creationId xmlns:a16="http://schemas.microsoft.com/office/drawing/2014/main" id="{EC4E725F-7988-1810-7F22-0B402C68A0A1}"/>
              </a:ext>
            </a:extLst>
          </p:cNvPr>
          <p:cNvSpPr/>
          <p:nvPr/>
        </p:nvSpPr>
        <p:spPr>
          <a:xfrm>
            <a:off x="464696" y="2705239"/>
            <a:ext cx="994086" cy="337154"/>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1200" b="1">
                <a:solidFill>
                  <a:srgbClr val="FFFFFF"/>
                </a:solidFill>
                <a:latin typeface="Calibri"/>
              </a:rPr>
              <a:t>Process</a:t>
            </a:r>
            <a:endParaRPr sz="1200" b="1">
              <a:solidFill>
                <a:srgbClr val="FFFFFF"/>
              </a:solidFill>
              <a:latin typeface="Calibri"/>
            </a:endParaRPr>
          </a:p>
        </p:txBody>
      </p:sp>
      <p:sp>
        <p:nvSpPr>
          <p:cNvPr id="17" name="Rounded Rectangle 6">
            <a:extLst>
              <a:ext uri="{FF2B5EF4-FFF2-40B4-BE49-F238E27FC236}">
                <a16:creationId xmlns:a16="http://schemas.microsoft.com/office/drawing/2014/main" id="{F05A1205-DA02-C1FD-2331-7ABEC794DD20}"/>
              </a:ext>
            </a:extLst>
          </p:cNvPr>
          <p:cNvSpPr/>
          <p:nvPr/>
        </p:nvSpPr>
        <p:spPr>
          <a:xfrm>
            <a:off x="464696" y="3887701"/>
            <a:ext cx="994086" cy="337154"/>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1200" b="1">
                <a:solidFill>
                  <a:srgbClr val="FFFFFF"/>
                </a:solidFill>
                <a:latin typeface="Calibri"/>
              </a:rPr>
              <a:t>Technology</a:t>
            </a:r>
            <a:endParaRPr sz="1200" b="1">
              <a:solidFill>
                <a:srgbClr val="FFFFFF"/>
              </a:solidFill>
              <a:latin typeface="Calibri"/>
            </a:endParaRPr>
          </a:p>
        </p:txBody>
      </p:sp>
    </p:spTree>
    <p:extLst>
      <p:ext uri="{BB962C8B-B14F-4D97-AF65-F5344CB8AC3E}">
        <p14:creationId xmlns:p14="http://schemas.microsoft.com/office/powerpoint/2010/main" val="1944891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DFA8B-8AA1-2EC7-EBF0-58CE21F61AFD}"/>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65C493D2-5108-10C2-9EED-C81BCAA1D001}"/>
              </a:ext>
            </a:extLst>
          </p:cNvPr>
          <p:cNvSpPr txBox="1">
            <a:spLocks/>
          </p:cNvSpPr>
          <p:nvPr/>
        </p:nvSpPr>
        <p:spPr>
          <a:xfrm>
            <a:off x="464695" y="410684"/>
            <a:ext cx="9564676"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dirty="0"/>
              <a:t>AI Governance 2.0 building blocks for risk mgmt.</a:t>
            </a:r>
            <a:endParaRPr lang="en-US" b="0" dirty="0"/>
          </a:p>
        </p:txBody>
      </p:sp>
      <p:sp>
        <p:nvSpPr>
          <p:cNvPr id="11" name="Text 1">
            <a:extLst>
              <a:ext uri="{FF2B5EF4-FFF2-40B4-BE49-F238E27FC236}">
                <a16:creationId xmlns:a16="http://schemas.microsoft.com/office/drawing/2014/main" id="{88A3374F-A3CE-180F-BD56-43FC885E7F31}"/>
              </a:ext>
            </a:extLst>
          </p:cNvPr>
          <p:cNvSpPr/>
          <p:nvPr/>
        </p:nvSpPr>
        <p:spPr>
          <a:xfrm>
            <a:off x="464696" y="846965"/>
            <a:ext cx="8313544" cy="400110"/>
          </a:xfrm>
          <a:prstGeom prst="rect">
            <a:avLst/>
          </a:prstGeom>
          <a:solidFill>
            <a:srgbClr val="F4F2EF"/>
          </a:solidFill>
        </p:spPr>
        <p:txBody>
          <a:bodyPr wrap="square" lIns="91440" tIns="45720" rIns="91440" bIns="45720" anchor="t">
            <a:spAutoFit/>
          </a:bodyPr>
          <a:lstStyle/>
          <a:p>
            <a:pPr lvl="0">
              <a:spcAft>
                <a:spcPts val="600"/>
              </a:spcAft>
              <a:defRPr/>
            </a:pPr>
            <a:r>
              <a:rPr lang="en-US" sz="1000">
                <a:solidFill>
                  <a:prstClr val="black"/>
                </a:solidFill>
                <a:latin typeface="+mn-lt"/>
                <a:cs typeface="Arial"/>
              </a:rPr>
              <a:t>A phased capability model that distinguishes basic foundations from advanced capabilities for scaled AI governance. This assumes that the organizations already have basic AI policies and risk review process in place.</a:t>
            </a:r>
          </a:p>
        </p:txBody>
      </p:sp>
      <p:sp>
        <p:nvSpPr>
          <p:cNvPr id="8" name="Rounded Rectangle 6">
            <a:extLst>
              <a:ext uri="{FF2B5EF4-FFF2-40B4-BE49-F238E27FC236}">
                <a16:creationId xmlns:a16="http://schemas.microsoft.com/office/drawing/2014/main" id="{50550C5B-D0EB-F122-A154-B93DA96E1F3D}"/>
              </a:ext>
            </a:extLst>
          </p:cNvPr>
          <p:cNvSpPr/>
          <p:nvPr/>
        </p:nvSpPr>
        <p:spPr>
          <a:xfrm>
            <a:off x="274320" y="1296020"/>
            <a:ext cx="2773604" cy="377190"/>
          </a:xfrm>
          <a:prstGeom prst="round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1500" b="1">
                <a:solidFill>
                  <a:srgbClr val="FFFFFF"/>
                </a:solidFill>
              </a:rPr>
              <a:t>People</a:t>
            </a:r>
          </a:p>
        </p:txBody>
      </p:sp>
      <p:grpSp>
        <p:nvGrpSpPr>
          <p:cNvPr id="3" name="Group 2">
            <a:extLst>
              <a:ext uri="{FF2B5EF4-FFF2-40B4-BE49-F238E27FC236}">
                <a16:creationId xmlns:a16="http://schemas.microsoft.com/office/drawing/2014/main" id="{BC321563-BEA8-B39D-4BC0-41691DED3E16}"/>
              </a:ext>
            </a:extLst>
          </p:cNvPr>
          <p:cNvGrpSpPr/>
          <p:nvPr/>
        </p:nvGrpSpPr>
        <p:grpSpPr>
          <a:xfrm>
            <a:off x="274320" y="1717715"/>
            <a:ext cx="2773604" cy="425196"/>
            <a:chOff x="274320" y="1685290"/>
            <a:chExt cx="2773604" cy="425196"/>
          </a:xfrm>
        </p:grpSpPr>
        <p:sp>
          <p:nvSpPr>
            <p:cNvPr id="9" name="Rounded Rectangle 7">
              <a:extLst>
                <a:ext uri="{FF2B5EF4-FFF2-40B4-BE49-F238E27FC236}">
                  <a16:creationId xmlns:a16="http://schemas.microsoft.com/office/drawing/2014/main" id="{2EB911A8-6A85-2768-5E33-D6B05600A833}"/>
                </a:ext>
              </a:extLst>
            </p:cNvPr>
            <p:cNvSpPr/>
            <p:nvPr/>
          </p:nvSpPr>
          <p:spPr>
            <a:xfrm>
              <a:off x="274320" y="1685290"/>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solidFill>
                  <a:schemeClr val="tx1"/>
                </a:solidFill>
              </a:endParaRPr>
            </a:p>
          </p:txBody>
        </p:sp>
        <p:sp>
          <p:nvSpPr>
            <p:cNvPr id="10" name="Rectangle 9">
              <a:extLst>
                <a:ext uri="{FF2B5EF4-FFF2-40B4-BE49-F238E27FC236}">
                  <a16:creationId xmlns:a16="http://schemas.microsoft.com/office/drawing/2014/main" id="{0248948E-AD88-21D3-5CC8-B284D04F98F2}"/>
                </a:ext>
              </a:extLst>
            </p:cNvPr>
            <p:cNvSpPr/>
            <p:nvPr/>
          </p:nvSpPr>
          <p:spPr>
            <a:xfrm>
              <a:off x="342900" y="1747012"/>
              <a:ext cx="301752" cy="301752"/>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1.1</a:t>
              </a:r>
            </a:p>
          </p:txBody>
        </p:sp>
        <p:sp>
          <p:nvSpPr>
            <p:cNvPr id="12" name="TextBox 11">
              <a:extLst>
                <a:ext uri="{FF2B5EF4-FFF2-40B4-BE49-F238E27FC236}">
                  <a16:creationId xmlns:a16="http://schemas.microsoft.com/office/drawing/2014/main" id="{B65830A3-EC51-D0C2-505D-BEA5B1CE8732}"/>
                </a:ext>
              </a:extLst>
            </p:cNvPr>
            <p:cNvSpPr txBox="1"/>
            <p:nvPr/>
          </p:nvSpPr>
          <p:spPr>
            <a:xfrm>
              <a:off x="726948" y="1814789"/>
              <a:ext cx="2266112" cy="166199"/>
            </a:xfrm>
            <a:prstGeom prst="rect">
              <a:avLst/>
            </a:prstGeom>
            <a:noFill/>
          </p:spPr>
          <p:txBody>
            <a:bodyPr wrap="square" lIns="13716" tIns="13716" rIns="13716" bIns="13716" anchor="ctr">
              <a:spAutoFit/>
            </a:bodyPr>
            <a:lstStyle/>
            <a:p>
              <a:r>
                <a:rPr sz="900" b="1">
                  <a:latin typeface="+mn-lt"/>
                </a:rPr>
                <a:t>AI executive committee</a:t>
              </a:r>
            </a:p>
          </p:txBody>
        </p:sp>
      </p:grpSp>
      <p:grpSp>
        <p:nvGrpSpPr>
          <p:cNvPr id="5" name="Group 4">
            <a:extLst>
              <a:ext uri="{FF2B5EF4-FFF2-40B4-BE49-F238E27FC236}">
                <a16:creationId xmlns:a16="http://schemas.microsoft.com/office/drawing/2014/main" id="{412873A2-D728-9994-B3CB-DE8E69D72C3C}"/>
              </a:ext>
            </a:extLst>
          </p:cNvPr>
          <p:cNvGrpSpPr/>
          <p:nvPr/>
        </p:nvGrpSpPr>
        <p:grpSpPr>
          <a:xfrm>
            <a:off x="274320" y="2686109"/>
            <a:ext cx="2773604" cy="425196"/>
            <a:chOff x="274320" y="2665288"/>
            <a:chExt cx="2773604" cy="425196"/>
          </a:xfrm>
        </p:grpSpPr>
        <p:sp>
          <p:nvSpPr>
            <p:cNvPr id="13" name="Rounded Rectangle 10">
              <a:extLst>
                <a:ext uri="{FF2B5EF4-FFF2-40B4-BE49-F238E27FC236}">
                  <a16:creationId xmlns:a16="http://schemas.microsoft.com/office/drawing/2014/main" id="{F84121E0-57B2-2E70-56FC-0DF6A23AD088}"/>
                </a:ext>
              </a:extLst>
            </p:cNvPr>
            <p:cNvSpPr/>
            <p:nvPr/>
          </p:nvSpPr>
          <p:spPr>
            <a:xfrm>
              <a:off x="274320" y="2665288"/>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solidFill>
                  <a:schemeClr val="tx1"/>
                </a:solidFill>
              </a:endParaRPr>
            </a:p>
          </p:txBody>
        </p:sp>
        <p:sp>
          <p:nvSpPr>
            <p:cNvPr id="14" name="Rectangle 13">
              <a:extLst>
                <a:ext uri="{FF2B5EF4-FFF2-40B4-BE49-F238E27FC236}">
                  <a16:creationId xmlns:a16="http://schemas.microsoft.com/office/drawing/2014/main" id="{AE36A2B2-A4CD-56C4-9C3E-DF558D869B7A}"/>
                </a:ext>
              </a:extLst>
            </p:cNvPr>
            <p:cNvSpPr/>
            <p:nvPr/>
          </p:nvSpPr>
          <p:spPr>
            <a:xfrm>
              <a:off x="342900" y="2727010"/>
              <a:ext cx="301752" cy="301752"/>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1.</a:t>
              </a:r>
              <a:r>
                <a:rPr lang="en-US" sz="900" b="1">
                  <a:solidFill>
                    <a:srgbClr val="FFFFFF"/>
                  </a:solidFill>
                </a:rPr>
                <a:t>3</a:t>
              </a:r>
              <a:endParaRPr sz="900" b="1">
                <a:solidFill>
                  <a:srgbClr val="FFFFFF"/>
                </a:solidFill>
              </a:endParaRPr>
            </a:p>
          </p:txBody>
        </p:sp>
        <p:sp>
          <p:nvSpPr>
            <p:cNvPr id="15" name="TextBox 14">
              <a:extLst>
                <a:ext uri="{FF2B5EF4-FFF2-40B4-BE49-F238E27FC236}">
                  <a16:creationId xmlns:a16="http://schemas.microsoft.com/office/drawing/2014/main" id="{5FCAF5A3-B80D-C921-CB37-2F6DA7183CB5}"/>
                </a:ext>
              </a:extLst>
            </p:cNvPr>
            <p:cNvSpPr txBox="1"/>
            <p:nvPr/>
          </p:nvSpPr>
          <p:spPr>
            <a:xfrm>
              <a:off x="726948" y="2725537"/>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t>AI risk</a:t>
              </a:r>
              <a:r>
                <a:rPr lang="en-US"/>
                <a:t> management</a:t>
              </a:r>
              <a:r>
                <a:t> team (central</a:t>
              </a:r>
              <a:r>
                <a:rPr lang="en-US"/>
                <a:t> team or federated)</a:t>
              </a:r>
              <a:endParaRPr/>
            </a:p>
          </p:txBody>
        </p:sp>
      </p:grpSp>
      <p:grpSp>
        <p:nvGrpSpPr>
          <p:cNvPr id="4" name="Group 3">
            <a:extLst>
              <a:ext uri="{FF2B5EF4-FFF2-40B4-BE49-F238E27FC236}">
                <a16:creationId xmlns:a16="http://schemas.microsoft.com/office/drawing/2014/main" id="{C9FAC86E-4400-53BE-44C5-F5FB5205E21F}"/>
              </a:ext>
            </a:extLst>
          </p:cNvPr>
          <p:cNvGrpSpPr/>
          <p:nvPr/>
        </p:nvGrpSpPr>
        <p:grpSpPr>
          <a:xfrm>
            <a:off x="274320" y="2201912"/>
            <a:ext cx="2773604" cy="425196"/>
            <a:chOff x="274320" y="2172388"/>
            <a:chExt cx="2773604" cy="425196"/>
          </a:xfrm>
        </p:grpSpPr>
        <p:sp>
          <p:nvSpPr>
            <p:cNvPr id="19" name="Rounded Rectangle 16">
              <a:extLst>
                <a:ext uri="{FF2B5EF4-FFF2-40B4-BE49-F238E27FC236}">
                  <a16:creationId xmlns:a16="http://schemas.microsoft.com/office/drawing/2014/main" id="{1B34BB6F-B510-0C85-6FFF-EFEA20E30586}"/>
                </a:ext>
              </a:extLst>
            </p:cNvPr>
            <p:cNvSpPr/>
            <p:nvPr/>
          </p:nvSpPr>
          <p:spPr>
            <a:xfrm>
              <a:off x="274320" y="2172388"/>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20" name="Rectangle 19">
              <a:extLst>
                <a:ext uri="{FF2B5EF4-FFF2-40B4-BE49-F238E27FC236}">
                  <a16:creationId xmlns:a16="http://schemas.microsoft.com/office/drawing/2014/main" id="{0B813624-C894-D325-2C18-55E2CC380607}"/>
                </a:ext>
              </a:extLst>
            </p:cNvPr>
            <p:cNvSpPr/>
            <p:nvPr/>
          </p:nvSpPr>
          <p:spPr>
            <a:xfrm>
              <a:off x="342900" y="2234110"/>
              <a:ext cx="301752" cy="301752"/>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1.</a:t>
              </a:r>
              <a:r>
                <a:rPr lang="en-US" sz="900" b="1">
                  <a:solidFill>
                    <a:srgbClr val="FFFFFF"/>
                  </a:solidFill>
                </a:rPr>
                <a:t>2</a:t>
              </a:r>
              <a:endParaRPr sz="900" b="1">
                <a:solidFill>
                  <a:srgbClr val="FFFFFF"/>
                </a:solidFill>
              </a:endParaRPr>
            </a:p>
          </p:txBody>
        </p:sp>
        <p:sp>
          <p:nvSpPr>
            <p:cNvPr id="21" name="TextBox 20">
              <a:extLst>
                <a:ext uri="{FF2B5EF4-FFF2-40B4-BE49-F238E27FC236}">
                  <a16:creationId xmlns:a16="http://schemas.microsoft.com/office/drawing/2014/main" id="{7D8CCAA4-38BB-8D6B-C82D-3F94689E06C9}"/>
                </a:ext>
              </a:extLst>
            </p:cNvPr>
            <p:cNvSpPr txBox="1"/>
            <p:nvPr/>
          </p:nvSpPr>
          <p:spPr>
            <a:xfrm>
              <a:off x="726948" y="2232637"/>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t>AI control SME group (security, privacy, data governance, legal)</a:t>
              </a:r>
            </a:p>
          </p:txBody>
        </p:sp>
      </p:grpSp>
      <p:grpSp>
        <p:nvGrpSpPr>
          <p:cNvPr id="55" name="Group 54">
            <a:extLst>
              <a:ext uri="{FF2B5EF4-FFF2-40B4-BE49-F238E27FC236}">
                <a16:creationId xmlns:a16="http://schemas.microsoft.com/office/drawing/2014/main" id="{0CC6C531-A3D0-5996-CD38-F53B2EE85273}"/>
              </a:ext>
            </a:extLst>
          </p:cNvPr>
          <p:cNvGrpSpPr/>
          <p:nvPr/>
        </p:nvGrpSpPr>
        <p:grpSpPr>
          <a:xfrm>
            <a:off x="274320" y="3183521"/>
            <a:ext cx="2773604" cy="425196"/>
            <a:chOff x="274320" y="3137881"/>
            <a:chExt cx="2773604" cy="425196"/>
          </a:xfrm>
        </p:grpSpPr>
        <p:sp>
          <p:nvSpPr>
            <p:cNvPr id="22" name="Rounded Rectangle 19">
              <a:extLst>
                <a:ext uri="{FF2B5EF4-FFF2-40B4-BE49-F238E27FC236}">
                  <a16:creationId xmlns:a16="http://schemas.microsoft.com/office/drawing/2014/main" id="{AB7C482D-6D0F-543F-1FBC-844F6DFCF70A}"/>
                </a:ext>
              </a:extLst>
            </p:cNvPr>
            <p:cNvSpPr/>
            <p:nvPr/>
          </p:nvSpPr>
          <p:spPr>
            <a:xfrm>
              <a:off x="274320" y="3137881"/>
              <a:ext cx="2773604" cy="425196"/>
            </a:xfrm>
            <a:prstGeom prst="roundRect">
              <a:avLst/>
            </a:prstGeom>
            <a:solidFill>
              <a:srgbClr val="ECE2FF"/>
            </a:solidFill>
            <a:ln>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solidFill>
                  <a:srgbClr val="00B0F0"/>
                </a:solidFill>
              </a:endParaRPr>
            </a:p>
          </p:txBody>
        </p:sp>
        <p:sp>
          <p:nvSpPr>
            <p:cNvPr id="23" name="Rectangle 22">
              <a:extLst>
                <a:ext uri="{FF2B5EF4-FFF2-40B4-BE49-F238E27FC236}">
                  <a16:creationId xmlns:a16="http://schemas.microsoft.com/office/drawing/2014/main" id="{45AC2C9A-1949-4648-3259-8DD015013524}"/>
                </a:ext>
              </a:extLst>
            </p:cNvPr>
            <p:cNvSpPr/>
            <p:nvPr/>
          </p:nvSpPr>
          <p:spPr>
            <a:xfrm>
              <a:off x="342900" y="3199603"/>
              <a:ext cx="301752" cy="301752"/>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1.</a:t>
              </a:r>
              <a:r>
                <a:rPr lang="en-US" sz="900" b="1">
                  <a:solidFill>
                    <a:srgbClr val="FFFFFF"/>
                  </a:solidFill>
                </a:rPr>
                <a:t>4</a:t>
              </a:r>
              <a:endParaRPr sz="900" b="1">
                <a:solidFill>
                  <a:srgbClr val="FFFFFF"/>
                </a:solidFill>
              </a:endParaRPr>
            </a:p>
          </p:txBody>
        </p:sp>
        <p:sp>
          <p:nvSpPr>
            <p:cNvPr id="24" name="TextBox 23">
              <a:extLst>
                <a:ext uri="{FF2B5EF4-FFF2-40B4-BE49-F238E27FC236}">
                  <a16:creationId xmlns:a16="http://schemas.microsoft.com/office/drawing/2014/main" id="{F9FDA5C8-48B1-F037-9E15-4FFEDBEFA041}"/>
                </a:ext>
              </a:extLst>
            </p:cNvPr>
            <p:cNvSpPr txBox="1"/>
            <p:nvPr/>
          </p:nvSpPr>
          <p:spPr>
            <a:xfrm>
              <a:off x="726948" y="3198130"/>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Business users trained on AI risks and how to go through AI governance process</a:t>
              </a:r>
              <a:endParaRPr/>
            </a:p>
          </p:txBody>
        </p:sp>
      </p:grpSp>
      <p:sp>
        <p:nvSpPr>
          <p:cNvPr id="25" name="Rounded Rectangle 22">
            <a:extLst>
              <a:ext uri="{FF2B5EF4-FFF2-40B4-BE49-F238E27FC236}">
                <a16:creationId xmlns:a16="http://schemas.microsoft.com/office/drawing/2014/main" id="{502B2199-6C99-6928-CCA9-BBABC7B0ABAB}"/>
              </a:ext>
            </a:extLst>
          </p:cNvPr>
          <p:cNvSpPr/>
          <p:nvPr/>
        </p:nvSpPr>
        <p:spPr>
          <a:xfrm>
            <a:off x="3185083" y="1296020"/>
            <a:ext cx="2773604" cy="37719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1500" b="1">
                <a:solidFill>
                  <a:srgbClr val="FFFFFF"/>
                </a:solidFill>
              </a:rPr>
              <a:t>Process</a:t>
            </a:r>
          </a:p>
        </p:txBody>
      </p:sp>
      <p:sp>
        <p:nvSpPr>
          <p:cNvPr id="26" name="Rounded Rectangle 23">
            <a:extLst>
              <a:ext uri="{FF2B5EF4-FFF2-40B4-BE49-F238E27FC236}">
                <a16:creationId xmlns:a16="http://schemas.microsoft.com/office/drawing/2014/main" id="{B3093B26-55BA-9E29-695A-3A6776188C67}"/>
              </a:ext>
            </a:extLst>
          </p:cNvPr>
          <p:cNvSpPr/>
          <p:nvPr/>
        </p:nvSpPr>
        <p:spPr>
          <a:xfrm>
            <a:off x="3185083" y="1717715"/>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27" name="Rectangle 26">
            <a:extLst>
              <a:ext uri="{FF2B5EF4-FFF2-40B4-BE49-F238E27FC236}">
                <a16:creationId xmlns:a16="http://schemas.microsoft.com/office/drawing/2014/main" id="{5C594BFD-9B37-DD38-2617-F31D0DCC9E8F}"/>
              </a:ext>
            </a:extLst>
          </p:cNvPr>
          <p:cNvSpPr/>
          <p:nvPr/>
        </p:nvSpPr>
        <p:spPr>
          <a:xfrm>
            <a:off x="3253664" y="1779437"/>
            <a:ext cx="301752" cy="301752"/>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900" b="1">
                <a:solidFill>
                  <a:srgbClr val="FFFFFF"/>
                </a:solidFill>
              </a:rPr>
              <a:t>2.1</a:t>
            </a:r>
          </a:p>
        </p:txBody>
      </p:sp>
      <p:sp>
        <p:nvSpPr>
          <p:cNvPr id="28" name="TextBox 27">
            <a:extLst>
              <a:ext uri="{FF2B5EF4-FFF2-40B4-BE49-F238E27FC236}">
                <a16:creationId xmlns:a16="http://schemas.microsoft.com/office/drawing/2014/main" id="{96B5B950-7284-22AC-7E5A-8041C3236A76}"/>
              </a:ext>
            </a:extLst>
          </p:cNvPr>
          <p:cNvSpPr txBox="1"/>
          <p:nvPr/>
        </p:nvSpPr>
        <p:spPr>
          <a:xfrm>
            <a:off x="3637711" y="1777964"/>
            <a:ext cx="2266112" cy="304699"/>
          </a:xfrm>
          <a:prstGeom prst="rect">
            <a:avLst/>
          </a:prstGeom>
          <a:noFill/>
        </p:spPr>
        <p:txBody>
          <a:bodyPr wrap="square" lIns="13716" tIns="13716" rIns="13716" bIns="13716" anchor="ctr">
            <a:spAutoFit/>
          </a:bodyPr>
          <a:lstStyle/>
          <a:p>
            <a:r>
              <a:rPr lang="en-US" sz="900" b="1">
                <a:latin typeface="+mn-lt"/>
              </a:rPr>
              <a:t>A common AI use case intake and risk survey </a:t>
            </a:r>
            <a:r>
              <a:rPr lang="en-US" sz="900">
                <a:latin typeface="+mn-lt"/>
              </a:rPr>
              <a:t>(remove duplicative info gathering)</a:t>
            </a:r>
          </a:p>
        </p:txBody>
      </p:sp>
      <p:grpSp>
        <p:nvGrpSpPr>
          <p:cNvPr id="91" name="Group 90">
            <a:extLst>
              <a:ext uri="{FF2B5EF4-FFF2-40B4-BE49-F238E27FC236}">
                <a16:creationId xmlns:a16="http://schemas.microsoft.com/office/drawing/2014/main" id="{417202A7-590E-2453-0478-9F5A8CC18863}"/>
              </a:ext>
            </a:extLst>
          </p:cNvPr>
          <p:cNvGrpSpPr/>
          <p:nvPr/>
        </p:nvGrpSpPr>
        <p:grpSpPr>
          <a:xfrm>
            <a:off x="3185083" y="2211491"/>
            <a:ext cx="2773604" cy="425196"/>
            <a:chOff x="3185083" y="2211491"/>
            <a:chExt cx="2773604" cy="425196"/>
          </a:xfrm>
        </p:grpSpPr>
        <p:sp>
          <p:nvSpPr>
            <p:cNvPr id="29" name="Rounded Rectangle 26">
              <a:extLst>
                <a:ext uri="{FF2B5EF4-FFF2-40B4-BE49-F238E27FC236}">
                  <a16:creationId xmlns:a16="http://schemas.microsoft.com/office/drawing/2014/main" id="{99B26534-4CAF-D5B8-0915-D7E6F6060D34}"/>
                </a:ext>
              </a:extLst>
            </p:cNvPr>
            <p:cNvSpPr/>
            <p:nvPr/>
          </p:nvSpPr>
          <p:spPr>
            <a:xfrm>
              <a:off x="3185083" y="2211491"/>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30" name="Rectangle 29">
              <a:extLst>
                <a:ext uri="{FF2B5EF4-FFF2-40B4-BE49-F238E27FC236}">
                  <a16:creationId xmlns:a16="http://schemas.microsoft.com/office/drawing/2014/main" id="{2B0E2908-A073-D203-586C-13BC0D832BC4}"/>
                </a:ext>
              </a:extLst>
            </p:cNvPr>
            <p:cNvSpPr/>
            <p:nvPr/>
          </p:nvSpPr>
          <p:spPr>
            <a:xfrm>
              <a:off x="3253664" y="2273213"/>
              <a:ext cx="301752" cy="301752"/>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2.2</a:t>
              </a:r>
            </a:p>
          </p:txBody>
        </p:sp>
        <p:sp>
          <p:nvSpPr>
            <p:cNvPr id="31" name="TextBox 30">
              <a:extLst>
                <a:ext uri="{FF2B5EF4-FFF2-40B4-BE49-F238E27FC236}">
                  <a16:creationId xmlns:a16="http://schemas.microsoft.com/office/drawing/2014/main" id="{E4F34A37-F407-3F76-8F30-798846C0608D}"/>
                </a:ext>
              </a:extLst>
            </p:cNvPr>
            <p:cNvSpPr txBox="1"/>
            <p:nvPr/>
          </p:nvSpPr>
          <p:spPr>
            <a:xfrm>
              <a:off x="3637711" y="2287129"/>
              <a:ext cx="2266112" cy="273921"/>
            </a:xfrm>
            <a:prstGeom prst="rect">
              <a:avLst/>
            </a:prstGeom>
            <a:noFill/>
          </p:spPr>
          <p:txBody>
            <a:bodyPr wrap="square" lIns="13716" tIns="13716" rIns="13716" bIns="13716"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effectLst/>
                  <a:uLnTx/>
                  <a:uFillTx/>
                  <a:latin typeface="GT Walsheim Light"/>
                  <a:ea typeface="+mn-ea"/>
                  <a:cs typeface="+mn-cs"/>
                </a:rPr>
                <a:t>A risk-based AI use case review process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700" i="1">
                  <a:latin typeface="GT Walsheim Light"/>
                </a:rPr>
                <a:t>(see case studies 1 and 2 in “Supplemental Information”)</a:t>
              </a:r>
              <a:endParaRPr kumimoji="0" lang="en-US" sz="700" i="1" u="none" strike="noStrike" kern="1200" cap="none" spc="0" normalizeH="0" baseline="0" noProof="0">
                <a:ln>
                  <a:noFill/>
                </a:ln>
                <a:effectLst/>
                <a:uLnTx/>
                <a:uFillTx/>
                <a:latin typeface="GT Walsheim Light"/>
                <a:ea typeface="+mn-ea"/>
                <a:cs typeface="+mn-cs"/>
              </a:endParaRPr>
            </a:p>
          </p:txBody>
        </p:sp>
      </p:grpSp>
      <p:grpSp>
        <p:nvGrpSpPr>
          <p:cNvPr id="60" name="Group 59">
            <a:extLst>
              <a:ext uri="{FF2B5EF4-FFF2-40B4-BE49-F238E27FC236}">
                <a16:creationId xmlns:a16="http://schemas.microsoft.com/office/drawing/2014/main" id="{04DAC19E-82EE-300E-11E6-455DA3C88DC4}"/>
              </a:ext>
            </a:extLst>
          </p:cNvPr>
          <p:cNvGrpSpPr/>
          <p:nvPr/>
        </p:nvGrpSpPr>
        <p:grpSpPr>
          <a:xfrm>
            <a:off x="3185083" y="3686793"/>
            <a:ext cx="2773604" cy="425196"/>
            <a:chOff x="3185083" y="2672842"/>
            <a:chExt cx="2773604" cy="425196"/>
          </a:xfrm>
        </p:grpSpPr>
        <p:sp>
          <p:nvSpPr>
            <p:cNvPr id="32" name="Rounded Rectangle 29">
              <a:extLst>
                <a:ext uri="{FF2B5EF4-FFF2-40B4-BE49-F238E27FC236}">
                  <a16:creationId xmlns:a16="http://schemas.microsoft.com/office/drawing/2014/main" id="{716D1AAF-DBA8-106F-7E82-5291322AE8A1}"/>
                </a:ext>
              </a:extLst>
            </p:cNvPr>
            <p:cNvSpPr/>
            <p:nvPr/>
          </p:nvSpPr>
          <p:spPr>
            <a:xfrm>
              <a:off x="3185083" y="2672842"/>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solidFill>
                  <a:schemeClr val="tx1"/>
                </a:solidFill>
              </a:endParaRPr>
            </a:p>
          </p:txBody>
        </p:sp>
        <p:sp>
          <p:nvSpPr>
            <p:cNvPr id="33" name="Rectangle 32">
              <a:extLst>
                <a:ext uri="{FF2B5EF4-FFF2-40B4-BE49-F238E27FC236}">
                  <a16:creationId xmlns:a16="http://schemas.microsoft.com/office/drawing/2014/main" id="{DCB066C8-6188-19BF-988D-48859E91E14F}"/>
                </a:ext>
              </a:extLst>
            </p:cNvPr>
            <p:cNvSpPr/>
            <p:nvPr/>
          </p:nvSpPr>
          <p:spPr>
            <a:xfrm>
              <a:off x="3253664" y="2734564"/>
              <a:ext cx="301752" cy="301752"/>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2.</a:t>
              </a:r>
              <a:r>
                <a:rPr lang="en-US" sz="900" b="1">
                  <a:solidFill>
                    <a:srgbClr val="FFFFFF"/>
                  </a:solidFill>
                </a:rPr>
                <a:t>5</a:t>
              </a:r>
              <a:endParaRPr sz="900" b="1">
                <a:solidFill>
                  <a:srgbClr val="FFFFFF"/>
                </a:solidFill>
              </a:endParaRPr>
            </a:p>
          </p:txBody>
        </p:sp>
        <p:sp>
          <p:nvSpPr>
            <p:cNvPr id="34" name="TextBox 33">
              <a:extLst>
                <a:ext uri="{FF2B5EF4-FFF2-40B4-BE49-F238E27FC236}">
                  <a16:creationId xmlns:a16="http://schemas.microsoft.com/office/drawing/2014/main" id="{ADE253F1-F6D8-C0F5-F835-8A63709A8C79}"/>
                </a:ext>
              </a:extLst>
            </p:cNvPr>
            <p:cNvSpPr txBox="1"/>
            <p:nvPr/>
          </p:nvSpPr>
          <p:spPr>
            <a:xfrm>
              <a:off x="3637711" y="2733091"/>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AI r</a:t>
              </a:r>
              <a:r>
                <a:t>un-time risk m</a:t>
              </a:r>
              <a:r>
                <a:rPr lang="en-US"/>
                <a:t>onitoring standard and process</a:t>
              </a:r>
              <a:endParaRPr/>
            </a:p>
          </p:txBody>
        </p:sp>
      </p:grpSp>
      <p:sp>
        <p:nvSpPr>
          <p:cNvPr id="38" name="Rounded Rectangle 35">
            <a:extLst>
              <a:ext uri="{FF2B5EF4-FFF2-40B4-BE49-F238E27FC236}">
                <a16:creationId xmlns:a16="http://schemas.microsoft.com/office/drawing/2014/main" id="{E599250A-8ABF-F5C7-E0B1-E1A9DAF1CDF0}"/>
              </a:ext>
            </a:extLst>
          </p:cNvPr>
          <p:cNvSpPr/>
          <p:nvPr/>
        </p:nvSpPr>
        <p:spPr>
          <a:xfrm>
            <a:off x="6095847" y="1296020"/>
            <a:ext cx="2773604" cy="377190"/>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1500" b="1">
                <a:solidFill>
                  <a:srgbClr val="FFFFFF"/>
                </a:solidFill>
              </a:rPr>
              <a:t>Technology</a:t>
            </a:r>
          </a:p>
        </p:txBody>
      </p:sp>
      <p:sp>
        <p:nvSpPr>
          <p:cNvPr id="39" name="Rounded Rectangle 36">
            <a:extLst>
              <a:ext uri="{FF2B5EF4-FFF2-40B4-BE49-F238E27FC236}">
                <a16:creationId xmlns:a16="http://schemas.microsoft.com/office/drawing/2014/main" id="{023389C2-4CEC-4A3B-BCF9-4E317ED46700}"/>
              </a:ext>
            </a:extLst>
          </p:cNvPr>
          <p:cNvSpPr/>
          <p:nvPr/>
        </p:nvSpPr>
        <p:spPr>
          <a:xfrm>
            <a:off x="6095847" y="1717715"/>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40" name="Rectangle 39">
            <a:extLst>
              <a:ext uri="{FF2B5EF4-FFF2-40B4-BE49-F238E27FC236}">
                <a16:creationId xmlns:a16="http://schemas.microsoft.com/office/drawing/2014/main" id="{48D061CE-2450-746E-23AA-361130F390ED}"/>
              </a:ext>
            </a:extLst>
          </p:cNvPr>
          <p:cNvSpPr/>
          <p:nvPr/>
        </p:nvSpPr>
        <p:spPr>
          <a:xfrm>
            <a:off x="6164427" y="1779437"/>
            <a:ext cx="301752" cy="301752"/>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900" b="1">
                <a:solidFill>
                  <a:srgbClr val="FFFFFF"/>
                </a:solidFill>
              </a:rPr>
              <a:t>3.1</a:t>
            </a:r>
          </a:p>
        </p:txBody>
      </p:sp>
      <p:sp>
        <p:nvSpPr>
          <p:cNvPr id="42" name="Rounded Rectangle 39">
            <a:extLst>
              <a:ext uri="{FF2B5EF4-FFF2-40B4-BE49-F238E27FC236}">
                <a16:creationId xmlns:a16="http://schemas.microsoft.com/office/drawing/2014/main" id="{F056A196-8281-22F6-24CC-93FB6E3B1AD4}"/>
              </a:ext>
            </a:extLst>
          </p:cNvPr>
          <p:cNvSpPr/>
          <p:nvPr/>
        </p:nvSpPr>
        <p:spPr>
          <a:xfrm>
            <a:off x="6095847" y="2211491"/>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43" name="Rectangle 42">
            <a:extLst>
              <a:ext uri="{FF2B5EF4-FFF2-40B4-BE49-F238E27FC236}">
                <a16:creationId xmlns:a16="http://schemas.microsoft.com/office/drawing/2014/main" id="{D96A0407-4321-9F41-BBA9-93BE500DE359}"/>
              </a:ext>
            </a:extLst>
          </p:cNvPr>
          <p:cNvSpPr/>
          <p:nvPr/>
        </p:nvSpPr>
        <p:spPr>
          <a:xfrm>
            <a:off x="6164427" y="2273213"/>
            <a:ext cx="301752" cy="301752"/>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900" b="1">
                <a:solidFill>
                  <a:srgbClr val="FFFFFF"/>
                </a:solidFill>
              </a:rPr>
              <a:t>3.2</a:t>
            </a:r>
          </a:p>
        </p:txBody>
      </p:sp>
      <p:sp>
        <p:nvSpPr>
          <p:cNvPr id="44" name="TextBox 43">
            <a:extLst>
              <a:ext uri="{FF2B5EF4-FFF2-40B4-BE49-F238E27FC236}">
                <a16:creationId xmlns:a16="http://schemas.microsoft.com/office/drawing/2014/main" id="{42A29BDA-E62D-99A3-5C44-8DC457CC7D21}"/>
              </a:ext>
            </a:extLst>
          </p:cNvPr>
          <p:cNvSpPr txBox="1"/>
          <p:nvPr/>
        </p:nvSpPr>
        <p:spPr>
          <a:xfrm>
            <a:off x="6548475" y="2271740"/>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Controlled / trusted AI development environment*; Shadow AI discovery</a:t>
            </a:r>
          </a:p>
        </p:txBody>
      </p:sp>
      <p:sp>
        <p:nvSpPr>
          <p:cNvPr id="45" name="Rounded Rectangle 42">
            <a:extLst>
              <a:ext uri="{FF2B5EF4-FFF2-40B4-BE49-F238E27FC236}">
                <a16:creationId xmlns:a16="http://schemas.microsoft.com/office/drawing/2014/main" id="{DA3D0B95-37A3-6D21-B725-8F8468B47D83}"/>
              </a:ext>
            </a:extLst>
          </p:cNvPr>
          <p:cNvSpPr/>
          <p:nvPr/>
        </p:nvSpPr>
        <p:spPr>
          <a:xfrm>
            <a:off x="6095847" y="2705267"/>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46" name="Rectangle 45">
            <a:extLst>
              <a:ext uri="{FF2B5EF4-FFF2-40B4-BE49-F238E27FC236}">
                <a16:creationId xmlns:a16="http://schemas.microsoft.com/office/drawing/2014/main" id="{C496A5BD-1985-DD09-3E5B-E961C12A2BCF}"/>
              </a:ext>
            </a:extLst>
          </p:cNvPr>
          <p:cNvSpPr/>
          <p:nvPr/>
        </p:nvSpPr>
        <p:spPr>
          <a:xfrm>
            <a:off x="6164427" y="2766989"/>
            <a:ext cx="301752" cy="301752"/>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900" b="1">
                <a:solidFill>
                  <a:srgbClr val="FFFFFF"/>
                </a:solidFill>
              </a:rPr>
              <a:t>3.3</a:t>
            </a:r>
          </a:p>
        </p:txBody>
      </p:sp>
      <p:sp>
        <p:nvSpPr>
          <p:cNvPr id="47" name="TextBox 46">
            <a:extLst>
              <a:ext uri="{FF2B5EF4-FFF2-40B4-BE49-F238E27FC236}">
                <a16:creationId xmlns:a16="http://schemas.microsoft.com/office/drawing/2014/main" id="{8645C09F-B49E-2F20-E9EE-66CEE8595A75}"/>
              </a:ext>
            </a:extLst>
          </p:cNvPr>
          <p:cNvSpPr txBox="1"/>
          <p:nvPr/>
        </p:nvSpPr>
        <p:spPr>
          <a:xfrm>
            <a:off x="6548475" y="2834766"/>
            <a:ext cx="2266112" cy="1661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AI run-time risk monitoring automation </a:t>
            </a:r>
          </a:p>
        </p:txBody>
      </p:sp>
      <p:sp>
        <p:nvSpPr>
          <p:cNvPr id="48" name="Rounded Rectangle 45">
            <a:extLst>
              <a:ext uri="{FF2B5EF4-FFF2-40B4-BE49-F238E27FC236}">
                <a16:creationId xmlns:a16="http://schemas.microsoft.com/office/drawing/2014/main" id="{AECD4E38-6CC1-AB01-A7C4-E9322ED33BD6}"/>
              </a:ext>
            </a:extLst>
          </p:cNvPr>
          <p:cNvSpPr/>
          <p:nvPr/>
        </p:nvSpPr>
        <p:spPr>
          <a:xfrm>
            <a:off x="6095847" y="3183521"/>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solidFill>
                <a:schemeClr val="tx1"/>
              </a:solidFill>
            </a:endParaRPr>
          </a:p>
        </p:txBody>
      </p:sp>
      <p:sp>
        <p:nvSpPr>
          <p:cNvPr id="49" name="Rectangle 48">
            <a:extLst>
              <a:ext uri="{FF2B5EF4-FFF2-40B4-BE49-F238E27FC236}">
                <a16:creationId xmlns:a16="http://schemas.microsoft.com/office/drawing/2014/main" id="{2E36336A-F505-777E-EFA9-B27661225333}"/>
              </a:ext>
            </a:extLst>
          </p:cNvPr>
          <p:cNvSpPr/>
          <p:nvPr/>
        </p:nvSpPr>
        <p:spPr>
          <a:xfrm>
            <a:off x="6164427" y="3260765"/>
            <a:ext cx="301752" cy="301752"/>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900" b="1">
                <a:solidFill>
                  <a:srgbClr val="FFFFFF"/>
                </a:solidFill>
              </a:rPr>
              <a:t>3.4</a:t>
            </a:r>
          </a:p>
        </p:txBody>
      </p:sp>
      <p:sp>
        <p:nvSpPr>
          <p:cNvPr id="50" name="TextBox 49">
            <a:extLst>
              <a:ext uri="{FF2B5EF4-FFF2-40B4-BE49-F238E27FC236}">
                <a16:creationId xmlns:a16="http://schemas.microsoft.com/office/drawing/2014/main" id="{F80A8644-A4EE-1DAC-EE87-67EBA1B146FA}"/>
              </a:ext>
            </a:extLst>
          </p:cNvPr>
          <p:cNvSpPr txBox="1"/>
          <p:nvPr/>
        </p:nvSpPr>
        <p:spPr>
          <a:xfrm>
            <a:off x="6548475" y="3328542"/>
            <a:ext cx="2266112" cy="1661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AI security posture management</a:t>
            </a:r>
          </a:p>
        </p:txBody>
      </p:sp>
      <p:sp>
        <p:nvSpPr>
          <p:cNvPr id="51" name="Rounded Rectangle 48">
            <a:extLst>
              <a:ext uri="{FF2B5EF4-FFF2-40B4-BE49-F238E27FC236}">
                <a16:creationId xmlns:a16="http://schemas.microsoft.com/office/drawing/2014/main" id="{E7C91C1C-8445-BB19-D920-D88D43D41E43}"/>
              </a:ext>
            </a:extLst>
          </p:cNvPr>
          <p:cNvSpPr/>
          <p:nvPr/>
        </p:nvSpPr>
        <p:spPr>
          <a:xfrm>
            <a:off x="6095847" y="3692819"/>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solidFill>
                <a:schemeClr val="tx1"/>
              </a:solidFill>
            </a:endParaRPr>
          </a:p>
        </p:txBody>
      </p:sp>
      <p:sp>
        <p:nvSpPr>
          <p:cNvPr id="52" name="Rectangle 51">
            <a:extLst>
              <a:ext uri="{FF2B5EF4-FFF2-40B4-BE49-F238E27FC236}">
                <a16:creationId xmlns:a16="http://schemas.microsoft.com/office/drawing/2014/main" id="{1C5579CC-8673-E110-6641-131ED705A3F6}"/>
              </a:ext>
            </a:extLst>
          </p:cNvPr>
          <p:cNvSpPr/>
          <p:nvPr/>
        </p:nvSpPr>
        <p:spPr>
          <a:xfrm>
            <a:off x="6164427" y="3754541"/>
            <a:ext cx="301752" cy="301752"/>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lang="en-US" sz="900" b="1">
                <a:solidFill>
                  <a:srgbClr val="FFFFFF"/>
                </a:solidFill>
              </a:rPr>
              <a:t>3.5</a:t>
            </a:r>
          </a:p>
        </p:txBody>
      </p:sp>
      <p:sp>
        <p:nvSpPr>
          <p:cNvPr id="53" name="TextBox 52">
            <a:extLst>
              <a:ext uri="{FF2B5EF4-FFF2-40B4-BE49-F238E27FC236}">
                <a16:creationId xmlns:a16="http://schemas.microsoft.com/office/drawing/2014/main" id="{316EEEB4-84EF-5F0F-0F07-643E7B3F4A79}"/>
              </a:ext>
            </a:extLst>
          </p:cNvPr>
          <p:cNvSpPr txBox="1"/>
          <p:nvPr/>
        </p:nvSpPr>
        <p:spPr>
          <a:xfrm>
            <a:off x="6548475" y="3822318"/>
            <a:ext cx="2266112" cy="1661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AI red teaming automation</a:t>
            </a:r>
          </a:p>
        </p:txBody>
      </p:sp>
      <p:sp>
        <p:nvSpPr>
          <p:cNvPr id="54" name="Rounded Rectangle 51">
            <a:extLst>
              <a:ext uri="{FF2B5EF4-FFF2-40B4-BE49-F238E27FC236}">
                <a16:creationId xmlns:a16="http://schemas.microsoft.com/office/drawing/2014/main" id="{25EE6FE8-3C5F-976D-B227-C2663BF7F050}"/>
              </a:ext>
            </a:extLst>
          </p:cNvPr>
          <p:cNvSpPr/>
          <p:nvPr/>
        </p:nvSpPr>
        <p:spPr>
          <a:xfrm>
            <a:off x="274320" y="4212589"/>
            <a:ext cx="8572500" cy="532419"/>
          </a:xfrm>
          <a:prstGeom prst="roundRect">
            <a:avLst/>
          </a:prstGeom>
          <a:solidFill>
            <a:srgbClr val="F4F2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56" name="TextBox 55">
            <a:extLst>
              <a:ext uri="{FF2B5EF4-FFF2-40B4-BE49-F238E27FC236}">
                <a16:creationId xmlns:a16="http://schemas.microsoft.com/office/drawing/2014/main" id="{28A27070-31FF-31B4-3283-E3C53004EC1E}"/>
              </a:ext>
            </a:extLst>
          </p:cNvPr>
          <p:cNvSpPr txBox="1"/>
          <p:nvPr/>
        </p:nvSpPr>
        <p:spPr>
          <a:xfrm>
            <a:off x="822960" y="4204124"/>
            <a:ext cx="7886700" cy="584775"/>
          </a:xfrm>
          <a:prstGeom prst="rect">
            <a:avLst/>
          </a:prstGeom>
          <a:noFill/>
        </p:spPr>
        <p:txBody>
          <a:bodyPr wrap="square" lIns="457200" anchor="ctr">
            <a:spAutoFit/>
          </a:bodyPr>
          <a:lstStyle/>
          <a:p>
            <a:pPr marL="182880" indent="-182880">
              <a:spcBef>
                <a:spcPts val="0"/>
              </a:spcBef>
              <a:spcAft>
                <a:spcPts val="600"/>
              </a:spcAft>
              <a:buFont typeface="+mj-lt"/>
              <a:buAutoNum type="arabicPeriod"/>
            </a:pPr>
            <a:r>
              <a:rPr lang="en-US" sz="900" dirty="0">
                <a:solidFill>
                  <a:srgbClr val="0F1E3D"/>
                </a:solidFill>
                <a:latin typeface="+mn-lt"/>
              </a:rPr>
              <a:t>Setting up a controlled/trusted AI development environment typically does not fall under the control function(s). </a:t>
            </a:r>
          </a:p>
          <a:p>
            <a:pPr marL="182880" indent="-182880">
              <a:spcBef>
                <a:spcPts val="0"/>
              </a:spcBef>
              <a:spcAft>
                <a:spcPts val="600"/>
              </a:spcAft>
              <a:buFont typeface="+mj-lt"/>
              <a:buAutoNum type="arabicPeriod"/>
            </a:pPr>
            <a:r>
              <a:rPr lang="en-US" sz="900" dirty="0">
                <a:solidFill>
                  <a:srgbClr val="0F1E3D"/>
                </a:solidFill>
                <a:latin typeface="+mn-lt"/>
              </a:rPr>
              <a:t>Core preventative AI security capability implementation like identity access management for non-human IDs, data classification, labeling, DLPs, and agent intervention (e.g., kill switch) are not part of the discussion in this document. </a:t>
            </a:r>
          </a:p>
        </p:txBody>
      </p:sp>
      <p:grpSp>
        <p:nvGrpSpPr>
          <p:cNvPr id="59" name="Group 58">
            <a:extLst>
              <a:ext uri="{FF2B5EF4-FFF2-40B4-BE49-F238E27FC236}">
                <a16:creationId xmlns:a16="http://schemas.microsoft.com/office/drawing/2014/main" id="{A806CEA3-387D-CD82-86F6-79C4189BCD0D}"/>
              </a:ext>
            </a:extLst>
          </p:cNvPr>
          <p:cNvGrpSpPr/>
          <p:nvPr/>
        </p:nvGrpSpPr>
        <p:grpSpPr>
          <a:xfrm>
            <a:off x="3185083" y="3189381"/>
            <a:ext cx="2773604" cy="425196"/>
            <a:chOff x="3185083" y="3166618"/>
            <a:chExt cx="2773604" cy="425196"/>
          </a:xfrm>
        </p:grpSpPr>
        <p:sp>
          <p:nvSpPr>
            <p:cNvPr id="35" name="Rounded Rectangle 32">
              <a:extLst>
                <a:ext uri="{FF2B5EF4-FFF2-40B4-BE49-F238E27FC236}">
                  <a16:creationId xmlns:a16="http://schemas.microsoft.com/office/drawing/2014/main" id="{A381B2FB-9566-51F2-16D4-F4467B08AAA4}"/>
                </a:ext>
              </a:extLst>
            </p:cNvPr>
            <p:cNvSpPr/>
            <p:nvPr/>
          </p:nvSpPr>
          <p:spPr>
            <a:xfrm>
              <a:off x="3185083" y="3166618"/>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36" name="Rectangle 35">
              <a:extLst>
                <a:ext uri="{FF2B5EF4-FFF2-40B4-BE49-F238E27FC236}">
                  <a16:creationId xmlns:a16="http://schemas.microsoft.com/office/drawing/2014/main" id="{83DB8735-3E08-1784-7A06-413FF8E2384A}"/>
                </a:ext>
              </a:extLst>
            </p:cNvPr>
            <p:cNvSpPr/>
            <p:nvPr/>
          </p:nvSpPr>
          <p:spPr>
            <a:xfrm>
              <a:off x="3253664" y="3228340"/>
              <a:ext cx="301752" cy="301752"/>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2.</a:t>
              </a:r>
              <a:r>
                <a:rPr lang="en-US" sz="900" b="1">
                  <a:solidFill>
                    <a:srgbClr val="FFFFFF"/>
                  </a:solidFill>
                </a:rPr>
                <a:t>4</a:t>
              </a:r>
              <a:endParaRPr sz="900" b="1">
                <a:solidFill>
                  <a:srgbClr val="FFFFFF"/>
                </a:solidFill>
              </a:endParaRPr>
            </a:p>
          </p:txBody>
        </p:sp>
        <p:sp>
          <p:nvSpPr>
            <p:cNvPr id="37" name="TextBox 36">
              <a:extLst>
                <a:ext uri="{FF2B5EF4-FFF2-40B4-BE49-F238E27FC236}">
                  <a16:creationId xmlns:a16="http://schemas.microsoft.com/office/drawing/2014/main" id="{7F8910DF-A584-325C-FC62-C4A4ABC81EA2}"/>
                </a:ext>
              </a:extLst>
            </p:cNvPr>
            <p:cNvSpPr txBox="1"/>
            <p:nvPr/>
          </p:nvSpPr>
          <p:spPr>
            <a:xfrm>
              <a:off x="3623996" y="3320537"/>
              <a:ext cx="2320976" cy="1661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AI risk metrics (department to enterprise)</a:t>
              </a:r>
            </a:p>
          </p:txBody>
        </p:sp>
      </p:grpSp>
      <p:cxnSp>
        <p:nvCxnSpPr>
          <p:cNvPr id="62" name="Connector: Elbow 61">
            <a:extLst>
              <a:ext uri="{FF2B5EF4-FFF2-40B4-BE49-F238E27FC236}">
                <a16:creationId xmlns:a16="http://schemas.microsoft.com/office/drawing/2014/main" id="{9848DB12-F0CA-45D6-1939-702FAE8231AA}"/>
              </a:ext>
            </a:extLst>
          </p:cNvPr>
          <p:cNvCxnSpPr>
            <a:cxnSpLocks/>
          </p:cNvCxnSpPr>
          <p:nvPr/>
        </p:nvCxnSpPr>
        <p:spPr>
          <a:xfrm rot="10800000" flipV="1">
            <a:off x="3185083" y="2424089"/>
            <a:ext cx="12700" cy="977890"/>
          </a:xfrm>
          <a:prstGeom prst="bentConnector3">
            <a:avLst>
              <a:gd name="adj1" fmla="val 962787"/>
            </a:avLst>
          </a:prstGeom>
          <a:ln w="95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onnector: Elbow 63">
            <a:extLst>
              <a:ext uri="{FF2B5EF4-FFF2-40B4-BE49-F238E27FC236}">
                <a16:creationId xmlns:a16="http://schemas.microsoft.com/office/drawing/2014/main" id="{51B0F74A-1238-7E82-4AFE-64977B0291D3}"/>
              </a:ext>
            </a:extLst>
          </p:cNvPr>
          <p:cNvCxnSpPr>
            <a:cxnSpLocks/>
          </p:cNvCxnSpPr>
          <p:nvPr/>
        </p:nvCxnSpPr>
        <p:spPr>
          <a:xfrm flipH="1" flipV="1">
            <a:off x="5944972" y="3426400"/>
            <a:ext cx="13715" cy="472991"/>
          </a:xfrm>
          <a:prstGeom prst="bentConnector3">
            <a:avLst>
              <a:gd name="adj1" fmla="val -788174"/>
            </a:avLst>
          </a:prstGeom>
          <a:ln w="95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DD816BA5-57CA-766A-0C51-AE08D527C30D}"/>
              </a:ext>
            </a:extLst>
          </p:cNvPr>
          <p:cNvGrpSpPr/>
          <p:nvPr/>
        </p:nvGrpSpPr>
        <p:grpSpPr>
          <a:xfrm>
            <a:off x="274320" y="3692819"/>
            <a:ext cx="2773604" cy="425196"/>
            <a:chOff x="274320" y="3137881"/>
            <a:chExt cx="2773604" cy="425196"/>
          </a:xfrm>
        </p:grpSpPr>
        <p:sp>
          <p:nvSpPr>
            <p:cNvPr id="77" name="Rounded Rectangle 19">
              <a:extLst>
                <a:ext uri="{FF2B5EF4-FFF2-40B4-BE49-F238E27FC236}">
                  <a16:creationId xmlns:a16="http://schemas.microsoft.com/office/drawing/2014/main" id="{FA99AD2F-63F2-F65C-453B-D7292D644944}"/>
                </a:ext>
              </a:extLst>
            </p:cNvPr>
            <p:cNvSpPr/>
            <p:nvPr/>
          </p:nvSpPr>
          <p:spPr>
            <a:xfrm>
              <a:off x="274320" y="3137881"/>
              <a:ext cx="2773604" cy="425196"/>
            </a:xfrm>
            <a:prstGeom prst="roundRect">
              <a:avLst/>
            </a:prstGeom>
            <a:solidFill>
              <a:srgbClr val="ECE2FF"/>
            </a:solidFill>
            <a:ln>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solidFill>
                  <a:srgbClr val="00B0F0"/>
                </a:solidFill>
              </a:endParaRPr>
            </a:p>
          </p:txBody>
        </p:sp>
        <p:sp>
          <p:nvSpPr>
            <p:cNvPr id="78" name="Rectangle 77">
              <a:extLst>
                <a:ext uri="{FF2B5EF4-FFF2-40B4-BE49-F238E27FC236}">
                  <a16:creationId xmlns:a16="http://schemas.microsoft.com/office/drawing/2014/main" id="{58A9A06D-290D-FCCE-5D83-C6D34815057D}"/>
                </a:ext>
              </a:extLst>
            </p:cNvPr>
            <p:cNvSpPr/>
            <p:nvPr/>
          </p:nvSpPr>
          <p:spPr>
            <a:xfrm>
              <a:off x="342900" y="3199603"/>
              <a:ext cx="301752" cy="301752"/>
            </a:xfrm>
            <a:prstGeom prst="rect">
              <a:avLst/>
            </a:prstGeom>
            <a:solidFill>
              <a:srgbClr val="4F2D7F"/>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1.</a:t>
              </a:r>
              <a:r>
                <a:rPr lang="en-US" sz="900" b="1">
                  <a:solidFill>
                    <a:srgbClr val="FFFFFF"/>
                  </a:solidFill>
                </a:rPr>
                <a:t>5</a:t>
              </a:r>
              <a:endParaRPr sz="900" b="1">
                <a:solidFill>
                  <a:srgbClr val="FFFFFF"/>
                </a:solidFill>
              </a:endParaRPr>
            </a:p>
          </p:txBody>
        </p:sp>
        <p:sp>
          <p:nvSpPr>
            <p:cNvPr id="79" name="TextBox 78">
              <a:extLst>
                <a:ext uri="{FF2B5EF4-FFF2-40B4-BE49-F238E27FC236}">
                  <a16:creationId xmlns:a16="http://schemas.microsoft.com/office/drawing/2014/main" id="{42C2E32D-4F25-7119-A42F-A06B30DEB978}"/>
                </a:ext>
              </a:extLst>
            </p:cNvPr>
            <p:cNvSpPr txBox="1"/>
            <p:nvPr/>
          </p:nvSpPr>
          <p:spPr>
            <a:xfrm>
              <a:off x="726948" y="3198130"/>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dirty="0"/>
                <a:t>AI makers trained on secure and safe AI development</a:t>
              </a:r>
              <a:endParaRPr dirty="0"/>
            </a:p>
          </p:txBody>
        </p:sp>
      </p:grpSp>
      <p:sp>
        <p:nvSpPr>
          <p:cNvPr id="41" name="TextBox 40">
            <a:extLst>
              <a:ext uri="{FF2B5EF4-FFF2-40B4-BE49-F238E27FC236}">
                <a16:creationId xmlns:a16="http://schemas.microsoft.com/office/drawing/2014/main" id="{CFEB98C0-348F-6F09-1D59-D09FF91F8954}"/>
              </a:ext>
            </a:extLst>
          </p:cNvPr>
          <p:cNvSpPr txBox="1"/>
          <p:nvPr/>
        </p:nvSpPr>
        <p:spPr>
          <a:xfrm>
            <a:off x="6548475" y="1777964"/>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AI risk review automation with potential of using AI to perform AI risk reviews</a:t>
            </a:r>
          </a:p>
        </p:txBody>
      </p:sp>
      <p:grpSp>
        <p:nvGrpSpPr>
          <p:cNvPr id="96" name="Group 95">
            <a:extLst>
              <a:ext uri="{FF2B5EF4-FFF2-40B4-BE49-F238E27FC236}">
                <a16:creationId xmlns:a16="http://schemas.microsoft.com/office/drawing/2014/main" id="{2242FFA7-C69B-753C-13DF-4EC0B7A3A61A}"/>
              </a:ext>
            </a:extLst>
          </p:cNvPr>
          <p:cNvGrpSpPr/>
          <p:nvPr/>
        </p:nvGrpSpPr>
        <p:grpSpPr>
          <a:xfrm>
            <a:off x="3190163" y="2686109"/>
            <a:ext cx="2773604" cy="425196"/>
            <a:chOff x="3185083" y="2211491"/>
            <a:chExt cx="2773604" cy="425196"/>
          </a:xfrm>
        </p:grpSpPr>
        <p:sp>
          <p:nvSpPr>
            <p:cNvPr id="97" name="Rounded Rectangle 26">
              <a:extLst>
                <a:ext uri="{FF2B5EF4-FFF2-40B4-BE49-F238E27FC236}">
                  <a16:creationId xmlns:a16="http://schemas.microsoft.com/office/drawing/2014/main" id="{CC09E73F-A3F1-AF85-FA36-1EA31B43DC95}"/>
                </a:ext>
              </a:extLst>
            </p:cNvPr>
            <p:cNvSpPr/>
            <p:nvPr/>
          </p:nvSpPr>
          <p:spPr>
            <a:xfrm>
              <a:off x="3185083" y="2211491"/>
              <a:ext cx="2773604" cy="425196"/>
            </a:xfrm>
            <a:prstGeom prst="roundRect">
              <a:avLst/>
            </a:prstGeom>
            <a:solidFill>
              <a:srgbClr val="ECE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100"/>
            </a:p>
          </p:txBody>
        </p:sp>
        <p:sp>
          <p:nvSpPr>
            <p:cNvPr id="98" name="Rectangle 97">
              <a:extLst>
                <a:ext uri="{FF2B5EF4-FFF2-40B4-BE49-F238E27FC236}">
                  <a16:creationId xmlns:a16="http://schemas.microsoft.com/office/drawing/2014/main" id="{91AA5CB6-F3DE-8E81-C8E9-8731254A26AD}"/>
                </a:ext>
              </a:extLst>
            </p:cNvPr>
            <p:cNvSpPr/>
            <p:nvPr/>
          </p:nvSpPr>
          <p:spPr>
            <a:xfrm>
              <a:off x="3253664" y="2273213"/>
              <a:ext cx="301752" cy="301752"/>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3716" rIns="54864" bIns="13716" rtlCol="0" anchor="ctr"/>
            <a:lstStyle/>
            <a:p>
              <a:pPr algn="ctr"/>
              <a:r>
                <a:rPr sz="900" b="1">
                  <a:solidFill>
                    <a:srgbClr val="FFFFFF"/>
                  </a:solidFill>
                </a:rPr>
                <a:t>2.</a:t>
              </a:r>
              <a:r>
                <a:rPr lang="en-US" sz="900" b="1">
                  <a:solidFill>
                    <a:srgbClr val="FFFFFF"/>
                  </a:solidFill>
                </a:rPr>
                <a:t>3</a:t>
              </a:r>
              <a:endParaRPr sz="900" b="1">
                <a:solidFill>
                  <a:srgbClr val="FFFFFF"/>
                </a:solidFill>
              </a:endParaRPr>
            </a:p>
          </p:txBody>
        </p:sp>
        <p:sp>
          <p:nvSpPr>
            <p:cNvPr id="99" name="TextBox 98">
              <a:extLst>
                <a:ext uri="{FF2B5EF4-FFF2-40B4-BE49-F238E27FC236}">
                  <a16:creationId xmlns:a16="http://schemas.microsoft.com/office/drawing/2014/main" id="{E91CA3B9-7330-A02B-1420-7BCF062DED0F}"/>
                </a:ext>
              </a:extLst>
            </p:cNvPr>
            <p:cNvSpPr txBox="1"/>
            <p:nvPr/>
          </p:nvSpPr>
          <p:spPr>
            <a:xfrm>
              <a:off x="3637711" y="2271740"/>
              <a:ext cx="2266112" cy="304699"/>
            </a:xfrm>
            <a:prstGeom prst="rect">
              <a:avLst/>
            </a:prstGeom>
            <a:noFill/>
          </p:spPr>
          <p:txBody>
            <a:bodyPr wrap="square" lIns="13716" tIns="13716" rIns="13716" bIns="13716" anchor="ctr">
              <a:spAutoFit/>
            </a:bodyPr>
            <a:lstStyle>
              <a:defPPr>
                <a:defRPr lang="en-US"/>
              </a:defPPr>
              <a:lvl1pPr>
                <a:defRPr sz="900" b="1">
                  <a:latin typeface="+mn-lt"/>
                </a:defRPr>
              </a:lvl1pPr>
            </a:lstStyle>
            <a:p>
              <a:r>
                <a:rPr lang="en-US"/>
                <a:t>Strengthen TPRM process to review vendor AI features and solutions </a:t>
              </a:r>
            </a:p>
          </p:txBody>
        </p:sp>
      </p:grpSp>
      <p:sp>
        <p:nvSpPr>
          <p:cNvPr id="6" name="technology">
            <a:extLst>
              <a:ext uri="{FF2B5EF4-FFF2-40B4-BE49-F238E27FC236}">
                <a16:creationId xmlns:a16="http://schemas.microsoft.com/office/drawing/2014/main" id="{29AD9E33-E143-858B-3167-E62A06F6BC38}"/>
              </a:ext>
            </a:extLst>
          </p:cNvPr>
          <p:cNvSpPr>
            <a:spLocks noChangeAspect="1"/>
          </p:cNvSpPr>
          <p:nvPr>
            <p:custDataLst>
              <p:tags r:id="rId1"/>
            </p:custDataLst>
          </p:nvPr>
        </p:nvSpPr>
        <p:spPr>
          <a:xfrm>
            <a:off x="402359" y="4296979"/>
            <a:ext cx="370309" cy="370309"/>
          </a:xfrm>
          <a:custGeom>
            <a:avLst/>
            <a:gdLst>
              <a:gd name="connsiteX0" fmla="*/ 288236 w 741213"/>
              <a:gd name="connsiteY0" fmla="*/ 383160 h 742505"/>
              <a:gd name="connsiteX1" fmla="*/ 269243 w 741213"/>
              <a:gd name="connsiteY1" fmla="*/ 402187 h 742505"/>
              <a:gd name="connsiteX2" fmla="*/ 288236 w 741213"/>
              <a:gd name="connsiteY2" fmla="*/ 421214 h 742505"/>
              <a:gd name="connsiteX3" fmla="*/ 307230 w 741213"/>
              <a:gd name="connsiteY3" fmla="*/ 402187 h 742505"/>
              <a:gd name="connsiteX4" fmla="*/ 288236 w 741213"/>
              <a:gd name="connsiteY4" fmla="*/ 383160 h 742505"/>
              <a:gd name="connsiteX5" fmla="*/ 329291 w 741213"/>
              <a:gd name="connsiteY5" fmla="*/ 300646 h 742505"/>
              <a:gd name="connsiteX6" fmla="*/ 288236 w 741213"/>
              <a:gd name="connsiteY6" fmla="*/ 331603 h 742505"/>
              <a:gd name="connsiteX7" fmla="*/ 247182 w 741213"/>
              <a:gd name="connsiteY7" fmla="*/ 300670 h 742505"/>
              <a:gd name="connsiteX8" fmla="*/ 210050 w 741213"/>
              <a:gd name="connsiteY8" fmla="*/ 300670 h 742505"/>
              <a:gd name="connsiteX9" fmla="*/ 210050 w 741213"/>
              <a:gd name="connsiteY9" fmla="*/ 532089 h 742505"/>
              <a:gd name="connsiteX10" fmla="*/ 276327 w 741213"/>
              <a:gd name="connsiteY10" fmla="*/ 532089 h 742505"/>
              <a:gd name="connsiteX11" fmla="*/ 276327 w 741213"/>
              <a:gd name="connsiteY11" fmla="*/ 443313 h 742505"/>
              <a:gd name="connsiteX12" fmla="*/ 247158 w 741213"/>
              <a:gd name="connsiteY12" fmla="*/ 414093 h 742505"/>
              <a:gd name="connsiteX13" fmla="*/ 211001 w 741213"/>
              <a:gd name="connsiteY13" fmla="*/ 414093 h 742505"/>
              <a:gd name="connsiteX14" fmla="*/ 211001 w 741213"/>
              <a:gd name="connsiteY14" fmla="*/ 390280 h 742505"/>
              <a:gd name="connsiteX15" fmla="*/ 247158 w 741213"/>
              <a:gd name="connsiteY15" fmla="*/ 390280 h 742505"/>
              <a:gd name="connsiteX16" fmla="*/ 288213 w 741213"/>
              <a:gd name="connsiteY16" fmla="*/ 359346 h 742505"/>
              <a:gd name="connsiteX17" fmla="*/ 330979 w 741213"/>
              <a:gd name="connsiteY17" fmla="*/ 402187 h 742505"/>
              <a:gd name="connsiteX18" fmla="*/ 300099 w 741213"/>
              <a:gd name="connsiteY18" fmla="*/ 443313 h 742505"/>
              <a:gd name="connsiteX19" fmla="*/ 300099 w 741213"/>
              <a:gd name="connsiteY19" fmla="*/ 532065 h 742505"/>
              <a:gd name="connsiteX20" fmla="*/ 358697 w 741213"/>
              <a:gd name="connsiteY20" fmla="*/ 532065 h 742505"/>
              <a:gd name="connsiteX21" fmla="*/ 358697 w 741213"/>
              <a:gd name="connsiteY21" fmla="*/ 300646 h 742505"/>
              <a:gd name="connsiteX22" fmla="*/ 452953 w 741213"/>
              <a:gd name="connsiteY22" fmla="*/ 295502 h 742505"/>
              <a:gd name="connsiteX23" fmla="*/ 433959 w 741213"/>
              <a:gd name="connsiteY23" fmla="*/ 314529 h 742505"/>
              <a:gd name="connsiteX24" fmla="*/ 452953 w 741213"/>
              <a:gd name="connsiteY24" fmla="*/ 333556 h 742505"/>
              <a:gd name="connsiteX25" fmla="*/ 471947 w 741213"/>
              <a:gd name="connsiteY25" fmla="*/ 314529 h 742505"/>
              <a:gd name="connsiteX26" fmla="*/ 452953 w 741213"/>
              <a:gd name="connsiteY26" fmla="*/ 295502 h 742505"/>
              <a:gd name="connsiteX27" fmla="*/ 288236 w 741213"/>
              <a:gd name="connsiteY27" fmla="*/ 269712 h 742505"/>
              <a:gd name="connsiteX28" fmla="*/ 269243 w 741213"/>
              <a:gd name="connsiteY28" fmla="*/ 288739 h 742505"/>
              <a:gd name="connsiteX29" fmla="*/ 288236 w 741213"/>
              <a:gd name="connsiteY29" fmla="*/ 307766 h 742505"/>
              <a:gd name="connsiteX30" fmla="*/ 307230 w 741213"/>
              <a:gd name="connsiteY30" fmla="*/ 288739 h 742505"/>
              <a:gd name="connsiteX31" fmla="*/ 288236 w 741213"/>
              <a:gd name="connsiteY31" fmla="*/ 269712 h 742505"/>
              <a:gd name="connsiteX32" fmla="*/ 463579 w 741213"/>
              <a:gd name="connsiteY32" fmla="*/ 210417 h 742505"/>
              <a:gd name="connsiteX33" fmla="*/ 463579 w 741213"/>
              <a:gd name="connsiteY33" fmla="*/ 273070 h 742505"/>
              <a:gd name="connsiteX34" fmla="*/ 494031 w 741213"/>
              <a:gd name="connsiteY34" fmla="*/ 302622 h 742505"/>
              <a:gd name="connsiteX35" fmla="*/ 531163 w 741213"/>
              <a:gd name="connsiteY35" fmla="*/ 302622 h 742505"/>
              <a:gd name="connsiteX36" fmla="*/ 531163 w 741213"/>
              <a:gd name="connsiteY36" fmla="*/ 211393 h 742505"/>
              <a:gd name="connsiteX37" fmla="*/ 531163 w 741213"/>
              <a:gd name="connsiteY37" fmla="*/ 210417 h 742505"/>
              <a:gd name="connsiteX38" fmla="*/ 300146 w 741213"/>
              <a:gd name="connsiteY38" fmla="*/ 210417 h 742505"/>
              <a:gd name="connsiteX39" fmla="*/ 300146 w 741213"/>
              <a:gd name="connsiteY39" fmla="*/ 247613 h 742505"/>
              <a:gd name="connsiteX40" fmla="*/ 329315 w 741213"/>
              <a:gd name="connsiteY40" fmla="*/ 276832 h 742505"/>
              <a:gd name="connsiteX41" fmla="*/ 360313 w 741213"/>
              <a:gd name="connsiteY41" fmla="*/ 276832 h 742505"/>
              <a:gd name="connsiteX42" fmla="*/ 382493 w 741213"/>
              <a:gd name="connsiteY42" fmla="*/ 299050 h 742505"/>
              <a:gd name="connsiteX43" fmla="*/ 382493 w 741213"/>
              <a:gd name="connsiteY43" fmla="*/ 532065 h 742505"/>
              <a:gd name="connsiteX44" fmla="*/ 410187 w 741213"/>
              <a:gd name="connsiteY44" fmla="*/ 532065 h 742505"/>
              <a:gd name="connsiteX45" fmla="*/ 410187 w 741213"/>
              <a:gd name="connsiteY45" fmla="*/ 438264 h 742505"/>
              <a:gd name="connsiteX46" fmla="*/ 432366 w 741213"/>
              <a:gd name="connsiteY46" fmla="*/ 416046 h 742505"/>
              <a:gd name="connsiteX47" fmla="*/ 489110 w 741213"/>
              <a:gd name="connsiteY47" fmla="*/ 416046 h 742505"/>
              <a:gd name="connsiteX48" fmla="*/ 530165 w 741213"/>
              <a:gd name="connsiteY48" fmla="*/ 385112 h 742505"/>
              <a:gd name="connsiteX49" fmla="*/ 530165 w 741213"/>
              <a:gd name="connsiteY49" fmla="*/ 408926 h 742505"/>
              <a:gd name="connsiteX50" fmla="*/ 511171 w 741213"/>
              <a:gd name="connsiteY50" fmla="*/ 427953 h 742505"/>
              <a:gd name="connsiteX51" fmla="*/ 530165 w 741213"/>
              <a:gd name="connsiteY51" fmla="*/ 446980 h 742505"/>
              <a:gd name="connsiteX52" fmla="*/ 530165 w 741213"/>
              <a:gd name="connsiteY52" fmla="*/ 470793 h 742505"/>
              <a:gd name="connsiteX53" fmla="*/ 489110 w 741213"/>
              <a:gd name="connsiteY53" fmla="*/ 439860 h 742505"/>
              <a:gd name="connsiteX54" fmla="*/ 433959 w 741213"/>
              <a:gd name="connsiteY54" fmla="*/ 439860 h 742505"/>
              <a:gd name="connsiteX55" fmla="*/ 433959 w 741213"/>
              <a:gd name="connsiteY55" fmla="*/ 532065 h 742505"/>
              <a:gd name="connsiteX56" fmla="*/ 531163 w 741213"/>
              <a:gd name="connsiteY56" fmla="*/ 532065 h 742505"/>
              <a:gd name="connsiteX57" fmla="*/ 531163 w 741213"/>
              <a:gd name="connsiteY57" fmla="*/ 326412 h 742505"/>
              <a:gd name="connsiteX58" fmla="*/ 494031 w 741213"/>
              <a:gd name="connsiteY58" fmla="*/ 326412 h 742505"/>
              <a:gd name="connsiteX59" fmla="*/ 452977 w 741213"/>
              <a:gd name="connsiteY59" fmla="*/ 357370 h 742505"/>
              <a:gd name="connsiteX60" fmla="*/ 410211 w 741213"/>
              <a:gd name="connsiteY60" fmla="*/ 314529 h 742505"/>
              <a:gd name="connsiteX61" fmla="*/ 439807 w 741213"/>
              <a:gd name="connsiteY61" fmla="*/ 273784 h 742505"/>
              <a:gd name="connsiteX62" fmla="*/ 439807 w 741213"/>
              <a:gd name="connsiteY62" fmla="*/ 210417 h 742505"/>
              <a:gd name="connsiteX63" fmla="*/ 210050 w 741213"/>
              <a:gd name="connsiteY63" fmla="*/ 210417 h 742505"/>
              <a:gd name="connsiteX64" fmla="*/ 210050 w 741213"/>
              <a:gd name="connsiteY64" fmla="*/ 276856 h 742505"/>
              <a:gd name="connsiteX65" fmla="*/ 247182 w 741213"/>
              <a:gd name="connsiteY65" fmla="*/ 276856 h 742505"/>
              <a:gd name="connsiteX66" fmla="*/ 276350 w 741213"/>
              <a:gd name="connsiteY66" fmla="*/ 247637 h 742505"/>
              <a:gd name="connsiteX67" fmla="*/ 276350 w 741213"/>
              <a:gd name="connsiteY67" fmla="*/ 210417 h 742505"/>
              <a:gd name="connsiteX68" fmla="*/ 198164 w 741213"/>
              <a:gd name="connsiteY68" fmla="*/ 186603 h 742505"/>
              <a:gd name="connsiteX69" fmla="*/ 543049 w 741213"/>
              <a:gd name="connsiteY69" fmla="*/ 186603 h 742505"/>
              <a:gd name="connsiteX70" fmla="*/ 554911 w 741213"/>
              <a:gd name="connsiteY70" fmla="*/ 198510 h 742505"/>
              <a:gd name="connsiteX71" fmla="*/ 554911 w 741213"/>
              <a:gd name="connsiteY71" fmla="*/ 211393 h 742505"/>
              <a:gd name="connsiteX72" fmla="*/ 554911 w 741213"/>
              <a:gd name="connsiteY72" fmla="*/ 304218 h 742505"/>
              <a:gd name="connsiteX73" fmla="*/ 554911 w 741213"/>
              <a:gd name="connsiteY73" fmla="*/ 543972 h 742505"/>
              <a:gd name="connsiteX74" fmla="*/ 543025 w 741213"/>
              <a:gd name="connsiteY74" fmla="*/ 555879 h 742505"/>
              <a:gd name="connsiteX75" fmla="*/ 198164 w 741213"/>
              <a:gd name="connsiteY75" fmla="*/ 555879 h 742505"/>
              <a:gd name="connsiteX76" fmla="*/ 186278 w 741213"/>
              <a:gd name="connsiteY76" fmla="*/ 543972 h 742505"/>
              <a:gd name="connsiteX77" fmla="*/ 186278 w 741213"/>
              <a:gd name="connsiteY77" fmla="*/ 198510 h 742505"/>
              <a:gd name="connsiteX78" fmla="*/ 198164 w 741213"/>
              <a:gd name="connsiteY78" fmla="*/ 186603 h 742505"/>
              <a:gd name="connsiteX79" fmla="*/ 370607 w 741213"/>
              <a:gd name="connsiteY79" fmla="*/ 23814 h 742505"/>
              <a:gd name="connsiteX80" fmla="*/ 125350 w 741213"/>
              <a:gd name="connsiteY80" fmla="*/ 125569 h 742505"/>
              <a:gd name="connsiteX81" fmla="*/ 23772 w 741213"/>
              <a:gd name="connsiteY81" fmla="*/ 371253 h 742505"/>
              <a:gd name="connsiteX82" fmla="*/ 125350 w 741213"/>
              <a:gd name="connsiteY82" fmla="*/ 616936 h 742505"/>
              <a:gd name="connsiteX83" fmla="*/ 370607 w 741213"/>
              <a:gd name="connsiteY83" fmla="*/ 718692 h 742505"/>
              <a:gd name="connsiteX84" fmla="*/ 615863 w 741213"/>
              <a:gd name="connsiteY84" fmla="*/ 616936 h 742505"/>
              <a:gd name="connsiteX85" fmla="*/ 717441 w 741213"/>
              <a:gd name="connsiteY85" fmla="*/ 371253 h 742505"/>
              <a:gd name="connsiteX86" fmla="*/ 615863 w 741213"/>
              <a:gd name="connsiteY86" fmla="*/ 125569 h 742505"/>
              <a:gd name="connsiteX87" fmla="*/ 370607 w 741213"/>
              <a:gd name="connsiteY87" fmla="*/ 23814 h 742505"/>
              <a:gd name="connsiteX88" fmla="*/ 370607 w 741213"/>
              <a:gd name="connsiteY88" fmla="*/ 0 h 742505"/>
              <a:gd name="connsiteX89" fmla="*/ 741213 w 741213"/>
              <a:gd name="connsiteY89" fmla="*/ 371253 h 742505"/>
              <a:gd name="connsiteX90" fmla="*/ 370607 w 741213"/>
              <a:gd name="connsiteY90" fmla="*/ 742505 h 742505"/>
              <a:gd name="connsiteX91" fmla="*/ 0 w 741213"/>
              <a:gd name="connsiteY91" fmla="*/ 371253 h 742505"/>
              <a:gd name="connsiteX92" fmla="*/ 370607 w 741213"/>
              <a:gd name="connsiteY92" fmla="*/ 0 h 742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41213" h="742505">
                <a:moveTo>
                  <a:pt x="288236" y="383160"/>
                </a:moveTo>
                <a:cubicBezTo>
                  <a:pt x="277753" y="383160"/>
                  <a:pt x="269243" y="391685"/>
                  <a:pt x="269243" y="402187"/>
                </a:cubicBezTo>
                <a:cubicBezTo>
                  <a:pt x="269243" y="412688"/>
                  <a:pt x="277753" y="421214"/>
                  <a:pt x="288236" y="421214"/>
                </a:cubicBezTo>
                <a:cubicBezTo>
                  <a:pt x="298720" y="421214"/>
                  <a:pt x="307254" y="412665"/>
                  <a:pt x="307230" y="402187"/>
                </a:cubicBezTo>
                <a:cubicBezTo>
                  <a:pt x="307230" y="391685"/>
                  <a:pt x="298720" y="383160"/>
                  <a:pt x="288236" y="383160"/>
                </a:cubicBezTo>
                <a:close/>
                <a:moveTo>
                  <a:pt x="329291" y="300646"/>
                </a:moveTo>
                <a:cubicBezTo>
                  <a:pt x="324132" y="318506"/>
                  <a:pt x="307706" y="331603"/>
                  <a:pt x="288236" y="331603"/>
                </a:cubicBezTo>
                <a:cubicBezTo>
                  <a:pt x="268791" y="331603"/>
                  <a:pt x="252341" y="318506"/>
                  <a:pt x="247182" y="300670"/>
                </a:cubicBezTo>
                <a:lnTo>
                  <a:pt x="210050" y="300670"/>
                </a:lnTo>
                <a:lnTo>
                  <a:pt x="210050" y="532089"/>
                </a:lnTo>
                <a:lnTo>
                  <a:pt x="276327" y="532089"/>
                </a:lnTo>
                <a:lnTo>
                  <a:pt x="276327" y="443313"/>
                </a:lnTo>
                <a:cubicBezTo>
                  <a:pt x="262301" y="439240"/>
                  <a:pt x="251223" y="428143"/>
                  <a:pt x="247158" y="414093"/>
                </a:cubicBezTo>
                <a:lnTo>
                  <a:pt x="211001" y="414093"/>
                </a:lnTo>
                <a:lnTo>
                  <a:pt x="211001" y="390280"/>
                </a:lnTo>
                <a:lnTo>
                  <a:pt x="247158" y="390280"/>
                </a:lnTo>
                <a:cubicBezTo>
                  <a:pt x="252317" y="372444"/>
                  <a:pt x="268767" y="359346"/>
                  <a:pt x="288213" y="359346"/>
                </a:cubicBezTo>
                <a:cubicBezTo>
                  <a:pt x="311795" y="359346"/>
                  <a:pt x="330979" y="378564"/>
                  <a:pt x="330979" y="402187"/>
                </a:cubicBezTo>
                <a:cubicBezTo>
                  <a:pt x="330979" y="421666"/>
                  <a:pt x="317904" y="438145"/>
                  <a:pt x="300099" y="443313"/>
                </a:cubicBezTo>
                <a:lnTo>
                  <a:pt x="300099" y="532065"/>
                </a:lnTo>
                <a:lnTo>
                  <a:pt x="358697" y="532065"/>
                </a:lnTo>
                <a:lnTo>
                  <a:pt x="358697" y="300646"/>
                </a:lnTo>
                <a:close/>
                <a:moveTo>
                  <a:pt x="452953" y="295502"/>
                </a:moveTo>
                <a:cubicBezTo>
                  <a:pt x="442493" y="295502"/>
                  <a:pt x="433959" y="304027"/>
                  <a:pt x="433959" y="314529"/>
                </a:cubicBezTo>
                <a:cubicBezTo>
                  <a:pt x="433959" y="325031"/>
                  <a:pt x="442470" y="333556"/>
                  <a:pt x="452953" y="333556"/>
                </a:cubicBezTo>
                <a:cubicBezTo>
                  <a:pt x="463437" y="333556"/>
                  <a:pt x="471947" y="325031"/>
                  <a:pt x="471947" y="314529"/>
                </a:cubicBezTo>
                <a:cubicBezTo>
                  <a:pt x="471947" y="304027"/>
                  <a:pt x="463437" y="295502"/>
                  <a:pt x="452953" y="295502"/>
                </a:cubicBezTo>
                <a:close/>
                <a:moveTo>
                  <a:pt x="288236" y="269712"/>
                </a:moveTo>
                <a:cubicBezTo>
                  <a:pt x="277777" y="269712"/>
                  <a:pt x="269243" y="278261"/>
                  <a:pt x="269243" y="288739"/>
                </a:cubicBezTo>
                <a:cubicBezTo>
                  <a:pt x="269243" y="299217"/>
                  <a:pt x="277777" y="307766"/>
                  <a:pt x="288236" y="307766"/>
                </a:cubicBezTo>
                <a:cubicBezTo>
                  <a:pt x="298696" y="307766"/>
                  <a:pt x="307230" y="299241"/>
                  <a:pt x="307230" y="288739"/>
                </a:cubicBezTo>
                <a:cubicBezTo>
                  <a:pt x="307230" y="278237"/>
                  <a:pt x="298720" y="269712"/>
                  <a:pt x="288236" y="269712"/>
                </a:cubicBezTo>
                <a:close/>
                <a:moveTo>
                  <a:pt x="463579" y="210417"/>
                </a:moveTo>
                <a:lnTo>
                  <a:pt x="463579" y="273070"/>
                </a:lnTo>
                <a:cubicBezTo>
                  <a:pt x="478223" y="276832"/>
                  <a:pt x="489824" y="288144"/>
                  <a:pt x="494031" y="302622"/>
                </a:cubicBezTo>
                <a:lnTo>
                  <a:pt x="531163" y="302622"/>
                </a:lnTo>
                <a:lnTo>
                  <a:pt x="531163" y="211393"/>
                </a:lnTo>
                <a:lnTo>
                  <a:pt x="531163" y="210417"/>
                </a:lnTo>
                <a:close/>
                <a:moveTo>
                  <a:pt x="300146" y="210417"/>
                </a:moveTo>
                <a:lnTo>
                  <a:pt x="300146" y="247613"/>
                </a:lnTo>
                <a:cubicBezTo>
                  <a:pt x="314172" y="251709"/>
                  <a:pt x="325250" y="262782"/>
                  <a:pt x="329315" y="276832"/>
                </a:cubicBezTo>
                <a:lnTo>
                  <a:pt x="360313" y="276832"/>
                </a:lnTo>
                <a:cubicBezTo>
                  <a:pt x="372532" y="276832"/>
                  <a:pt x="382493" y="286786"/>
                  <a:pt x="382493" y="299050"/>
                </a:cubicBezTo>
                <a:lnTo>
                  <a:pt x="382493" y="532065"/>
                </a:lnTo>
                <a:lnTo>
                  <a:pt x="410187" y="532065"/>
                </a:lnTo>
                <a:lnTo>
                  <a:pt x="410187" y="438264"/>
                </a:lnTo>
                <a:cubicBezTo>
                  <a:pt x="410187" y="426024"/>
                  <a:pt x="420148" y="416046"/>
                  <a:pt x="432366" y="416046"/>
                </a:cubicBezTo>
                <a:lnTo>
                  <a:pt x="489110" y="416046"/>
                </a:lnTo>
                <a:cubicBezTo>
                  <a:pt x="494269" y="398210"/>
                  <a:pt x="510719" y="385112"/>
                  <a:pt x="530165" y="385112"/>
                </a:cubicBezTo>
                <a:lnTo>
                  <a:pt x="530165" y="408926"/>
                </a:lnTo>
                <a:cubicBezTo>
                  <a:pt x="519681" y="408926"/>
                  <a:pt x="511171" y="417451"/>
                  <a:pt x="511171" y="427953"/>
                </a:cubicBezTo>
                <a:cubicBezTo>
                  <a:pt x="511171" y="438455"/>
                  <a:pt x="519681" y="446980"/>
                  <a:pt x="530165" y="446980"/>
                </a:cubicBezTo>
                <a:lnTo>
                  <a:pt x="530165" y="470793"/>
                </a:lnTo>
                <a:cubicBezTo>
                  <a:pt x="510719" y="470793"/>
                  <a:pt x="494269" y="457696"/>
                  <a:pt x="489110" y="439860"/>
                </a:cubicBezTo>
                <a:lnTo>
                  <a:pt x="433959" y="439860"/>
                </a:lnTo>
                <a:lnTo>
                  <a:pt x="433959" y="532065"/>
                </a:lnTo>
                <a:lnTo>
                  <a:pt x="531163" y="532065"/>
                </a:lnTo>
                <a:lnTo>
                  <a:pt x="531163" y="326412"/>
                </a:lnTo>
                <a:lnTo>
                  <a:pt x="494031" y="326412"/>
                </a:lnTo>
                <a:cubicBezTo>
                  <a:pt x="488873" y="344272"/>
                  <a:pt x="472446" y="357370"/>
                  <a:pt x="452977" y="357370"/>
                </a:cubicBezTo>
                <a:cubicBezTo>
                  <a:pt x="429395" y="357370"/>
                  <a:pt x="410211" y="338152"/>
                  <a:pt x="410211" y="314529"/>
                </a:cubicBezTo>
                <a:cubicBezTo>
                  <a:pt x="410211" y="295502"/>
                  <a:pt x="422644" y="279357"/>
                  <a:pt x="439807" y="273784"/>
                </a:cubicBezTo>
                <a:lnTo>
                  <a:pt x="439807" y="210417"/>
                </a:lnTo>
                <a:close/>
                <a:moveTo>
                  <a:pt x="210050" y="210417"/>
                </a:moveTo>
                <a:lnTo>
                  <a:pt x="210050" y="276856"/>
                </a:lnTo>
                <a:lnTo>
                  <a:pt x="247182" y="276856"/>
                </a:lnTo>
                <a:cubicBezTo>
                  <a:pt x="251247" y="262806"/>
                  <a:pt x="262325" y="251709"/>
                  <a:pt x="276350" y="247637"/>
                </a:cubicBezTo>
                <a:lnTo>
                  <a:pt x="276350" y="210417"/>
                </a:lnTo>
                <a:close/>
                <a:moveTo>
                  <a:pt x="198164" y="186603"/>
                </a:moveTo>
                <a:lnTo>
                  <a:pt x="543049" y="186603"/>
                </a:lnTo>
                <a:cubicBezTo>
                  <a:pt x="549610" y="186603"/>
                  <a:pt x="554935" y="191937"/>
                  <a:pt x="554911" y="198510"/>
                </a:cubicBezTo>
                <a:lnTo>
                  <a:pt x="554911" y="211393"/>
                </a:lnTo>
                <a:lnTo>
                  <a:pt x="554911" y="304218"/>
                </a:lnTo>
                <a:lnTo>
                  <a:pt x="554911" y="543972"/>
                </a:lnTo>
                <a:cubicBezTo>
                  <a:pt x="554911" y="550545"/>
                  <a:pt x="549587" y="555879"/>
                  <a:pt x="543025" y="555879"/>
                </a:cubicBezTo>
                <a:lnTo>
                  <a:pt x="198164" y="555879"/>
                </a:lnTo>
                <a:cubicBezTo>
                  <a:pt x="191603" y="555879"/>
                  <a:pt x="186278" y="550545"/>
                  <a:pt x="186278" y="543972"/>
                </a:cubicBezTo>
                <a:lnTo>
                  <a:pt x="186278" y="198510"/>
                </a:lnTo>
                <a:cubicBezTo>
                  <a:pt x="186278" y="191937"/>
                  <a:pt x="191603" y="186603"/>
                  <a:pt x="198164" y="186603"/>
                </a:cubicBezTo>
                <a:close/>
                <a:moveTo>
                  <a:pt x="370607" y="23814"/>
                </a:moveTo>
                <a:cubicBezTo>
                  <a:pt x="277967" y="23814"/>
                  <a:pt x="190866" y="59939"/>
                  <a:pt x="125350" y="125569"/>
                </a:cubicBezTo>
                <a:cubicBezTo>
                  <a:pt x="59858" y="191199"/>
                  <a:pt x="23772" y="278451"/>
                  <a:pt x="23772" y="371253"/>
                </a:cubicBezTo>
                <a:cubicBezTo>
                  <a:pt x="23772" y="464054"/>
                  <a:pt x="59834" y="551306"/>
                  <a:pt x="125350" y="616936"/>
                </a:cubicBezTo>
                <a:cubicBezTo>
                  <a:pt x="190866" y="682543"/>
                  <a:pt x="277967" y="718692"/>
                  <a:pt x="370607" y="718692"/>
                </a:cubicBezTo>
                <a:cubicBezTo>
                  <a:pt x="463246" y="718692"/>
                  <a:pt x="550347" y="682566"/>
                  <a:pt x="615863" y="616936"/>
                </a:cubicBezTo>
                <a:cubicBezTo>
                  <a:pt x="681379" y="551306"/>
                  <a:pt x="717441" y="464054"/>
                  <a:pt x="717441" y="371253"/>
                </a:cubicBezTo>
                <a:cubicBezTo>
                  <a:pt x="717441" y="278451"/>
                  <a:pt x="681379" y="191199"/>
                  <a:pt x="615863" y="125569"/>
                </a:cubicBezTo>
                <a:cubicBezTo>
                  <a:pt x="550347" y="59962"/>
                  <a:pt x="463246" y="23814"/>
                  <a:pt x="370607" y="23814"/>
                </a:cubicBezTo>
                <a:close/>
                <a:moveTo>
                  <a:pt x="370607" y="0"/>
                </a:moveTo>
                <a:cubicBezTo>
                  <a:pt x="575284" y="0"/>
                  <a:pt x="741213" y="166218"/>
                  <a:pt x="741213" y="371253"/>
                </a:cubicBezTo>
                <a:cubicBezTo>
                  <a:pt x="741213" y="576287"/>
                  <a:pt x="575284" y="742505"/>
                  <a:pt x="370607" y="742505"/>
                </a:cubicBezTo>
                <a:cubicBezTo>
                  <a:pt x="165929" y="742505"/>
                  <a:pt x="0" y="576287"/>
                  <a:pt x="0" y="371253"/>
                </a:cubicBezTo>
                <a:cubicBezTo>
                  <a:pt x="0" y="166218"/>
                  <a:pt x="165929" y="0"/>
                  <a:pt x="370607" y="0"/>
                </a:cubicBezTo>
                <a:close/>
              </a:path>
            </a:pathLst>
          </a:custGeom>
          <a:solidFill>
            <a:schemeClr val="accent1"/>
          </a:solidFill>
          <a:ln w="2367" cap="flat">
            <a:noFill/>
            <a:prstDash val="solid"/>
            <a:miter/>
          </a:ln>
        </p:spPr>
        <p:txBody>
          <a:bodyPr wrap="square" rtlCol="0" anchor="ctr">
            <a:noAutofit/>
          </a:bodyPr>
          <a:lstStyle/>
          <a:p>
            <a:endParaRPr lang="en-GB"/>
          </a:p>
        </p:txBody>
      </p:sp>
      <p:sp>
        <p:nvSpPr>
          <p:cNvPr id="16" name="TextBox 15">
            <a:extLst>
              <a:ext uri="{FF2B5EF4-FFF2-40B4-BE49-F238E27FC236}">
                <a16:creationId xmlns:a16="http://schemas.microsoft.com/office/drawing/2014/main" id="{D5872B15-8972-5CF6-D6B1-862FDEDAB72F}"/>
              </a:ext>
            </a:extLst>
          </p:cNvPr>
          <p:cNvSpPr txBox="1"/>
          <p:nvPr/>
        </p:nvSpPr>
        <p:spPr>
          <a:xfrm>
            <a:off x="772668" y="4205799"/>
            <a:ext cx="590130" cy="230832"/>
          </a:xfrm>
          <a:prstGeom prst="rect">
            <a:avLst/>
          </a:prstGeom>
          <a:noFill/>
        </p:spPr>
        <p:txBody>
          <a:bodyPr wrap="square">
            <a:spAutoFit/>
          </a:bodyPr>
          <a:lstStyle/>
          <a:p>
            <a:r>
              <a:rPr lang="en-US" sz="900" b="1" dirty="0">
                <a:solidFill>
                  <a:srgbClr val="0F1E3D"/>
                </a:solidFill>
                <a:latin typeface="+mn-lt"/>
              </a:rPr>
              <a:t>Notes: </a:t>
            </a:r>
            <a:endParaRPr lang="en-US" dirty="0"/>
          </a:p>
        </p:txBody>
      </p:sp>
    </p:spTree>
    <p:extLst>
      <p:ext uri="{BB962C8B-B14F-4D97-AF65-F5344CB8AC3E}">
        <p14:creationId xmlns:p14="http://schemas.microsoft.com/office/powerpoint/2010/main" val="209210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3386D-895E-4700-044E-ECEDE5BF036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1E4114C-739A-F496-2B21-97E99FAEDFA8}"/>
              </a:ext>
            </a:extLst>
          </p:cNvPr>
          <p:cNvSpPr txBox="1"/>
          <p:nvPr/>
        </p:nvSpPr>
        <p:spPr>
          <a:xfrm>
            <a:off x="325240" y="1386923"/>
            <a:ext cx="2604458" cy="430887"/>
          </a:xfrm>
          <a:prstGeom prst="rect">
            <a:avLst/>
          </a:prstGeom>
          <a:noFill/>
        </p:spPr>
        <p:txBody>
          <a:bodyPr wrap="square" lIns="137160" tIns="137160" rIns="137160" bIns="137160" rtlCol="0">
            <a:spAutoFit/>
          </a:bodyPr>
          <a:lstStyle/>
          <a:p>
            <a:pPr algn="ctr"/>
            <a:r>
              <a:rPr lang="en-US" sz="1000" b="1">
                <a:latin typeface="+mj-lt"/>
              </a:rPr>
              <a:t>Phase 1: Strengthen the foundation</a:t>
            </a:r>
          </a:p>
        </p:txBody>
      </p:sp>
      <p:sp>
        <p:nvSpPr>
          <p:cNvPr id="10" name="TextBox 9">
            <a:extLst>
              <a:ext uri="{FF2B5EF4-FFF2-40B4-BE49-F238E27FC236}">
                <a16:creationId xmlns:a16="http://schemas.microsoft.com/office/drawing/2014/main" id="{C8DEE541-EB79-B5B8-AEDA-1C50E768B3F8}"/>
              </a:ext>
            </a:extLst>
          </p:cNvPr>
          <p:cNvSpPr txBox="1"/>
          <p:nvPr/>
        </p:nvSpPr>
        <p:spPr>
          <a:xfrm>
            <a:off x="6252429" y="1386923"/>
            <a:ext cx="2334932" cy="430887"/>
          </a:xfrm>
          <a:prstGeom prst="rect">
            <a:avLst/>
          </a:prstGeom>
          <a:noFill/>
        </p:spPr>
        <p:txBody>
          <a:bodyPr wrap="square" lIns="137160" tIns="137160" rIns="137160" bIns="137160" rtlCol="0">
            <a:spAutoFit/>
          </a:bodyPr>
          <a:lstStyle/>
          <a:p>
            <a:pPr algn="ctr"/>
            <a:r>
              <a:rPr lang="en-US" sz="1000" b="1">
                <a:latin typeface="+mj-lt"/>
              </a:rPr>
              <a:t>Phase 3: </a:t>
            </a:r>
            <a:r>
              <a:rPr lang="en-US" sz="1000" b="1"/>
              <a:t>Mature with automation</a:t>
            </a:r>
            <a:endParaRPr lang="en-US" sz="1000" b="1">
              <a:latin typeface="+mj-lt"/>
            </a:endParaRPr>
          </a:p>
        </p:txBody>
      </p:sp>
      <p:sp>
        <p:nvSpPr>
          <p:cNvPr id="11" name="TextBox 10">
            <a:extLst>
              <a:ext uri="{FF2B5EF4-FFF2-40B4-BE49-F238E27FC236}">
                <a16:creationId xmlns:a16="http://schemas.microsoft.com/office/drawing/2014/main" id="{694E656F-CCEA-78D3-F6AF-67733FC60B51}"/>
              </a:ext>
            </a:extLst>
          </p:cNvPr>
          <p:cNvSpPr txBox="1"/>
          <p:nvPr/>
        </p:nvSpPr>
        <p:spPr>
          <a:xfrm>
            <a:off x="3278414" y="1386923"/>
            <a:ext cx="2443518" cy="430887"/>
          </a:xfrm>
          <a:prstGeom prst="rect">
            <a:avLst/>
          </a:prstGeom>
          <a:noFill/>
        </p:spPr>
        <p:txBody>
          <a:bodyPr wrap="square" lIns="137160" tIns="137160" rIns="137160" bIns="137160" rtlCol="0">
            <a:spAutoFit/>
          </a:bodyPr>
          <a:lstStyle/>
          <a:p>
            <a:pPr algn="ctr"/>
            <a:r>
              <a:rPr lang="en-US" sz="1000" b="1">
                <a:latin typeface="+mj-lt"/>
              </a:rPr>
              <a:t>Phase 2 : Shift to the left</a:t>
            </a:r>
          </a:p>
        </p:txBody>
      </p:sp>
      <p:sp>
        <p:nvSpPr>
          <p:cNvPr id="12" name="Rectangle 11">
            <a:extLst>
              <a:ext uri="{FF2B5EF4-FFF2-40B4-BE49-F238E27FC236}">
                <a16:creationId xmlns:a16="http://schemas.microsoft.com/office/drawing/2014/main" id="{F27B5439-0C94-D529-37F0-A1CAE07389E3}"/>
              </a:ext>
            </a:extLst>
          </p:cNvPr>
          <p:cNvSpPr/>
          <p:nvPr/>
        </p:nvSpPr>
        <p:spPr>
          <a:xfrm>
            <a:off x="476436" y="1728682"/>
            <a:ext cx="2322576" cy="3023184"/>
          </a:xfrm>
          <a:prstGeom prst="rect">
            <a:avLst/>
          </a:prstGeom>
          <a:solidFill>
            <a:schemeClr val="accent1"/>
          </a:solidFill>
          <a:ln w="6350">
            <a:solidFill>
              <a:schemeClr val="accent1"/>
            </a:solidFill>
          </a:ln>
        </p:spPr>
        <p:style>
          <a:lnRef idx="2">
            <a:schemeClr val="accent1"/>
          </a:lnRef>
          <a:fillRef idx="1">
            <a:schemeClr val="lt1"/>
          </a:fillRef>
          <a:effectRef idx="0">
            <a:schemeClr val="accent1"/>
          </a:effectRef>
          <a:fontRef idx="minor">
            <a:schemeClr val="dk1"/>
          </a:fontRef>
        </p:style>
        <p:txBody>
          <a:bodyPr lIns="137160" tIns="137160" rIns="137160" bIns="137160" rtlCol="0" anchor="t"/>
          <a:lstStyle/>
          <a:p>
            <a:pPr marR="0" lvl="0" algn="l" defTabSz="914400" rtl="0" eaLnBrk="1" fontAlgn="base" latinLnBrk="0" hangingPunct="1">
              <a:lnSpc>
                <a:spcPct val="100000"/>
              </a:lnSpc>
              <a:spcBef>
                <a:spcPts val="100"/>
              </a:spcBef>
              <a:spcAft>
                <a:spcPts val="100"/>
              </a:spcAft>
              <a:buClrTx/>
              <a:buSzTx/>
              <a:tabLst/>
              <a:defRPr/>
            </a:pPr>
            <a:r>
              <a:rPr lang="en-US" sz="900" b="1" u="sng">
                <a:solidFill>
                  <a:schemeClr val="bg1"/>
                </a:solidFill>
              </a:rPr>
              <a:t>Goal: </a:t>
            </a:r>
          </a:p>
          <a:p>
            <a:pPr marR="0" lvl="0" algn="l" defTabSz="914400" rtl="0" eaLnBrk="1" fontAlgn="base" latinLnBrk="0" hangingPunct="1">
              <a:lnSpc>
                <a:spcPct val="100000"/>
              </a:lnSpc>
              <a:spcBef>
                <a:spcPts val="100"/>
              </a:spcBef>
              <a:spcAft>
                <a:spcPts val="100"/>
              </a:spcAft>
              <a:buClrTx/>
              <a:buSzTx/>
              <a:tabLst/>
              <a:defRPr/>
            </a:pPr>
            <a:r>
              <a:rPr lang="en-US" sz="900">
                <a:solidFill>
                  <a:schemeClr val="bg1"/>
                </a:solidFill>
              </a:rPr>
              <a:t>Enhance existing AI gov. practice to clarify ownership, improve speed and quality of AI use case reviews, and organizational awareness.</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endParaRPr kumimoji="0" lang="en-US" sz="900" b="0" i="0" u="none" strike="noStrike" kern="1200" cap="none" spc="0" normalizeH="0" baseline="0" noProof="0">
              <a:ln>
                <a:noFill/>
              </a:ln>
              <a:solidFill>
                <a:schemeClr val="bg1"/>
              </a:solidFill>
              <a:effectLst/>
              <a:uLnTx/>
              <a:uFillTx/>
              <a:ea typeface="+mn-ea"/>
              <a:cs typeface="+mn-cs"/>
            </a:endParaRPr>
          </a:p>
          <a:p>
            <a:pPr marR="0" lvl="0" algn="l" defTabSz="914400" rtl="0" eaLnBrk="1" fontAlgn="base" latinLnBrk="0" hangingPunct="1">
              <a:lnSpc>
                <a:spcPct val="100000"/>
              </a:lnSpc>
              <a:spcBef>
                <a:spcPts val="100"/>
              </a:spcBef>
              <a:spcAft>
                <a:spcPts val="100"/>
              </a:spcAft>
              <a:buClrTx/>
              <a:buSzTx/>
              <a:tabLst/>
              <a:defRPr/>
            </a:pPr>
            <a:r>
              <a:rPr kumimoji="0" lang="en-US" sz="900" b="0" i="0" u="sng" strike="noStrike" kern="1200" cap="none" spc="0" normalizeH="0" baseline="0" noProof="0">
                <a:ln>
                  <a:noFill/>
                </a:ln>
                <a:solidFill>
                  <a:schemeClr val="bg1"/>
                </a:solidFill>
                <a:effectLst/>
                <a:uLnTx/>
                <a:uFillTx/>
                <a:ea typeface="+mn-ea"/>
                <a:cs typeface="+mn-cs"/>
              </a:rPr>
              <a:t>Output:</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r>
              <a:rPr lang="en-US" sz="900">
                <a:solidFill>
                  <a:schemeClr val="bg1"/>
                </a:solidFill>
              </a:rPr>
              <a:t>Set up AI executive committee, AI SME control group (1.1 and 1.2)</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r>
              <a:rPr lang="en-US" sz="900">
                <a:solidFill>
                  <a:schemeClr val="bg1"/>
                </a:solidFill>
              </a:rPr>
              <a:t>Set up an AI risk mgmt. team (1.3)</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r>
              <a:rPr lang="en-US" sz="900">
                <a:solidFill>
                  <a:schemeClr val="bg1"/>
                </a:solidFill>
              </a:rPr>
              <a:t>Establish a common AI use case intake and risk survey (2.1)</a:t>
            </a:r>
          </a:p>
          <a:p>
            <a:pPr marL="171450" lvl="0" indent="-171450">
              <a:spcBef>
                <a:spcPts val="100"/>
              </a:spcBef>
              <a:spcAft>
                <a:spcPts val="100"/>
              </a:spcAft>
              <a:buFont typeface="Arial" panose="020B0604020202020204" pitchFamily="34" charset="0"/>
              <a:buChar char="•"/>
              <a:defRPr/>
            </a:pPr>
            <a:r>
              <a:rPr lang="en-US" sz="900">
                <a:solidFill>
                  <a:schemeClr val="bg1"/>
                </a:solidFill>
              </a:rPr>
              <a:t>Establish and automate a risk-based AI use case review process (2.2, 3.1)</a:t>
            </a:r>
          </a:p>
          <a:p>
            <a:pPr marL="171450" lvl="0" indent="-171450">
              <a:spcBef>
                <a:spcPts val="100"/>
              </a:spcBef>
              <a:spcAft>
                <a:spcPts val="100"/>
              </a:spcAft>
              <a:buFont typeface="Arial" panose="020B0604020202020204" pitchFamily="34" charset="0"/>
              <a:buChar char="•"/>
              <a:defRPr/>
            </a:pPr>
            <a:r>
              <a:rPr lang="en-US" sz="900">
                <a:solidFill>
                  <a:schemeClr val="bg1"/>
                </a:solidFill>
              </a:rPr>
              <a:t>Strengthen TPRM process to review vendor AI features and solutions  (2.3)</a:t>
            </a:r>
          </a:p>
          <a:p>
            <a:pPr marL="171450" indent="-171450">
              <a:spcBef>
                <a:spcPts val="100"/>
              </a:spcBef>
              <a:spcAft>
                <a:spcPts val="100"/>
              </a:spcAft>
              <a:buFont typeface="Arial" panose="020B0604020202020204" pitchFamily="34" charset="0"/>
              <a:buChar char="•"/>
              <a:defRPr/>
            </a:pPr>
            <a:r>
              <a:rPr lang="en-US" sz="900">
                <a:solidFill>
                  <a:schemeClr val="bg1"/>
                </a:solidFill>
              </a:rPr>
              <a:t>Create enterprise AI risk metrics (2.4)</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endParaRPr kumimoji="0" lang="en-US" sz="900" b="0" i="0" u="none" strike="noStrike" kern="1200" cap="none" spc="0" normalizeH="0" baseline="0" noProof="0">
              <a:ln>
                <a:noFill/>
              </a:ln>
              <a:solidFill>
                <a:schemeClr val="bg1"/>
              </a:solidFill>
              <a:effectLst/>
              <a:uLnTx/>
              <a:uFillTx/>
              <a:ea typeface="+mn-ea"/>
              <a:cs typeface="+mn-cs"/>
            </a:endParaRPr>
          </a:p>
        </p:txBody>
      </p:sp>
      <p:sp>
        <p:nvSpPr>
          <p:cNvPr id="13" name="Rectangle 12">
            <a:extLst>
              <a:ext uri="{FF2B5EF4-FFF2-40B4-BE49-F238E27FC236}">
                <a16:creationId xmlns:a16="http://schemas.microsoft.com/office/drawing/2014/main" id="{D2A4F54B-5D7B-15BC-C008-7E8F5B216829}"/>
              </a:ext>
            </a:extLst>
          </p:cNvPr>
          <p:cNvSpPr/>
          <p:nvPr/>
        </p:nvSpPr>
        <p:spPr>
          <a:xfrm>
            <a:off x="3367608" y="1728683"/>
            <a:ext cx="2322576" cy="3023183"/>
          </a:xfrm>
          <a:prstGeom prst="rect">
            <a:avLst/>
          </a:prstGeom>
          <a:solidFill>
            <a:schemeClr val="accent1"/>
          </a:solidFill>
          <a:ln w="6350"/>
        </p:spPr>
        <p:style>
          <a:lnRef idx="2">
            <a:schemeClr val="accent1"/>
          </a:lnRef>
          <a:fillRef idx="1">
            <a:schemeClr val="lt1"/>
          </a:fillRef>
          <a:effectRef idx="0">
            <a:schemeClr val="accent1"/>
          </a:effectRef>
          <a:fontRef idx="minor">
            <a:schemeClr val="dk1"/>
          </a:fontRef>
        </p:style>
        <p:txBody>
          <a:bodyPr lIns="137160" tIns="137160" rIns="137160" bIns="137160" rtlCol="0" anchor="t"/>
          <a:lstStyle/>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US" sz="900" b="1" i="0" u="sng" strike="noStrike" kern="1200" cap="none" spc="0" normalizeH="0" baseline="0" noProof="0">
                <a:ln>
                  <a:noFill/>
                </a:ln>
                <a:solidFill>
                  <a:prstClr val="white"/>
                </a:solidFill>
                <a:effectLst/>
                <a:uLnTx/>
                <a:uFillTx/>
                <a:ea typeface="+mn-ea"/>
                <a:cs typeface="+mn-cs"/>
              </a:rPr>
              <a:t>Goal: </a:t>
            </a:r>
          </a:p>
          <a:p>
            <a:pPr marL="0" marR="0" lvl="0" indent="0" algn="l" defTabSz="914400" rtl="0" eaLnBrk="1" fontAlgn="base" latinLnBrk="0" hangingPunct="1">
              <a:lnSpc>
                <a:spcPct val="100000"/>
              </a:lnSpc>
              <a:spcBef>
                <a:spcPts val="100"/>
              </a:spcBef>
              <a:spcAft>
                <a:spcPts val="100"/>
              </a:spcAft>
              <a:buClrTx/>
              <a:buSzTx/>
              <a:buFontTx/>
              <a:buNone/>
              <a:tabLst/>
              <a:defRPr/>
            </a:pPr>
            <a:r>
              <a:rPr lang="en-US" sz="900">
                <a:solidFill>
                  <a:prstClr val="white"/>
                </a:solidFill>
              </a:rPr>
              <a:t>Deploy shadow AI discovery,</a:t>
            </a:r>
            <a:r>
              <a:rPr kumimoji="0" lang="en-US" sz="900" b="0" i="0" u="none" strike="noStrike" kern="1200" cap="none" spc="0" normalizeH="0" baseline="0" noProof="0">
                <a:ln>
                  <a:noFill/>
                </a:ln>
                <a:solidFill>
                  <a:prstClr val="white"/>
                </a:solidFill>
                <a:effectLst/>
                <a:uLnTx/>
                <a:uFillTx/>
                <a:ea typeface="+mn-ea"/>
                <a:cs typeface="+mn-cs"/>
              </a:rPr>
              <a:t> educate and train business and AI makers and promote secure and safe AI development by design</a:t>
            </a:r>
          </a:p>
          <a:p>
            <a:pPr marL="0" marR="0" lvl="0" indent="0" algn="l" defTabSz="914400" rtl="0" eaLnBrk="1" fontAlgn="base" latinLnBrk="0" hangingPunct="1">
              <a:lnSpc>
                <a:spcPct val="100000"/>
              </a:lnSpc>
              <a:spcBef>
                <a:spcPts val="100"/>
              </a:spcBef>
              <a:spcAft>
                <a:spcPts val="100"/>
              </a:spcAft>
              <a:buClrTx/>
              <a:buSzTx/>
              <a:buFontTx/>
              <a:buNone/>
              <a:tabLst/>
              <a:defRPr/>
            </a:pPr>
            <a:endParaRPr kumimoji="0" lang="en-US" sz="900" b="0" i="0" u="none" strike="noStrike" kern="1200" cap="none" spc="0" normalizeH="0" baseline="0" noProof="0">
              <a:ln>
                <a:noFill/>
              </a:ln>
              <a:solidFill>
                <a:prstClr val="white"/>
              </a:solidFill>
              <a:effectLst/>
              <a:uLnTx/>
              <a:uFillTx/>
              <a:ea typeface="+mn-ea"/>
              <a:cs typeface="+mn-cs"/>
            </a:endParaRP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US" sz="900" b="0" i="0" u="sng" strike="noStrike" kern="1200" cap="none" spc="0" normalizeH="0" baseline="0" noProof="0">
                <a:ln>
                  <a:noFill/>
                </a:ln>
                <a:solidFill>
                  <a:prstClr val="white"/>
                </a:solidFill>
                <a:effectLst/>
                <a:uLnTx/>
                <a:uFillTx/>
                <a:ea typeface="+mn-ea"/>
                <a:cs typeface="+mn-cs"/>
              </a:rPr>
              <a:t>Output:</a:t>
            </a:r>
          </a:p>
          <a:p>
            <a:pPr marL="171450" indent="-171450">
              <a:spcBef>
                <a:spcPts val="100"/>
              </a:spcBef>
              <a:spcAft>
                <a:spcPts val="100"/>
              </a:spcAft>
              <a:buFont typeface="Arial" panose="020B0604020202020204" pitchFamily="34" charset="0"/>
              <a:buChar char="•"/>
              <a:defRPr/>
            </a:pPr>
            <a:r>
              <a:rPr lang="en-US" sz="900">
                <a:solidFill>
                  <a:schemeClr val="bg1"/>
                </a:solidFill>
              </a:rPr>
              <a:t>Set up controlled/trusted AI development environment(s) (3.2A)</a:t>
            </a:r>
          </a:p>
          <a:p>
            <a:pPr marL="171450" indent="-171450">
              <a:spcBef>
                <a:spcPts val="100"/>
              </a:spcBef>
              <a:spcAft>
                <a:spcPts val="100"/>
              </a:spcAft>
              <a:buFont typeface="Arial" panose="020B0604020202020204" pitchFamily="34" charset="0"/>
              <a:buChar char="•"/>
              <a:defRPr/>
            </a:pPr>
            <a:r>
              <a:rPr lang="en-US" sz="900">
                <a:solidFill>
                  <a:schemeClr val="bg1"/>
                </a:solidFill>
              </a:rPr>
              <a:t>Train businesses on AI risk and AI governance process (1.4)</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white"/>
                </a:solidFill>
                <a:effectLst/>
                <a:uLnTx/>
                <a:uFillTx/>
                <a:ea typeface="+mn-ea"/>
                <a:cs typeface="+mn-cs"/>
              </a:rPr>
              <a:t>Train AI makers on secure and safe AI development (1.5)</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r>
              <a:rPr lang="en-US" sz="900">
                <a:solidFill>
                  <a:prstClr val="white"/>
                </a:solidFill>
              </a:rPr>
              <a:t>Deploy shadow AI discovery capability (3.2B)</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r>
              <a:rPr lang="en-US" sz="900" i="1">
                <a:solidFill>
                  <a:prstClr val="white"/>
                </a:solidFill>
              </a:rPr>
              <a:t>Consideration: include AI development as part of the DevSecOps process</a:t>
            </a:r>
            <a:endParaRPr kumimoji="0" lang="en-US" sz="900" b="0" i="1" u="none" strike="noStrike" kern="1200" cap="none" spc="0" normalizeH="0" baseline="0" noProof="0">
              <a:ln>
                <a:noFill/>
              </a:ln>
              <a:solidFill>
                <a:prstClr val="white"/>
              </a:solidFill>
              <a:effectLst/>
              <a:uLnTx/>
              <a:uFillTx/>
              <a:ea typeface="+mn-ea"/>
              <a:cs typeface="+mn-cs"/>
            </a:endParaRPr>
          </a:p>
        </p:txBody>
      </p:sp>
      <p:sp>
        <p:nvSpPr>
          <p:cNvPr id="15" name="Rectangle 14">
            <a:extLst>
              <a:ext uri="{FF2B5EF4-FFF2-40B4-BE49-F238E27FC236}">
                <a16:creationId xmlns:a16="http://schemas.microsoft.com/office/drawing/2014/main" id="{53E83CCB-4468-B52D-6DD5-860EF352C3F6}"/>
              </a:ext>
            </a:extLst>
          </p:cNvPr>
          <p:cNvSpPr/>
          <p:nvPr/>
        </p:nvSpPr>
        <p:spPr>
          <a:xfrm>
            <a:off x="6252429" y="1737966"/>
            <a:ext cx="2322576" cy="3013900"/>
          </a:xfrm>
          <a:prstGeom prst="rect">
            <a:avLst/>
          </a:prstGeom>
          <a:solidFill>
            <a:schemeClr val="accent1"/>
          </a:solidFill>
          <a:ln w="6350"/>
        </p:spPr>
        <p:style>
          <a:lnRef idx="2">
            <a:schemeClr val="accent1"/>
          </a:lnRef>
          <a:fillRef idx="1">
            <a:schemeClr val="lt1"/>
          </a:fillRef>
          <a:effectRef idx="0">
            <a:schemeClr val="accent1"/>
          </a:effectRef>
          <a:fontRef idx="minor">
            <a:schemeClr val="dk1"/>
          </a:fontRef>
        </p:style>
        <p:txBody>
          <a:bodyPr lIns="137160" tIns="137160" rIns="137160" bIns="137160" rtlCol="0" anchor="t"/>
          <a:lstStyle/>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US" sz="900" b="1" i="0" u="sng" strike="noStrike" kern="1200" cap="none" spc="0" normalizeH="0" baseline="0" noProof="0">
                <a:ln>
                  <a:noFill/>
                </a:ln>
                <a:solidFill>
                  <a:prstClr val="white"/>
                </a:solidFill>
                <a:effectLst/>
                <a:uLnTx/>
                <a:uFillTx/>
                <a:ea typeface="+mn-ea"/>
                <a:cs typeface="+mn-cs"/>
              </a:rPr>
              <a:t>Goal: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US" sz="900" b="0" i="0" u="none" strike="noStrike" kern="1200" cap="none" spc="0" normalizeH="0" baseline="0" noProof="0">
                <a:ln>
                  <a:noFill/>
                </a:ln>
                <a:solidFill>
                  <a:prstClr val="white"/>
                </a:solidFill>
                <a:effectLst/>
                <a:uLnTx/>
                <a:uFillTx/>
                <a:ea typeface="+mn-ea"/>
                <a:cs typeface="+mn-cs"/>
              </a:rPr>
              <a:t>Implement further automation to monitor AI run-time risks and manage AI security posture and automate AI red teaming</a:t>
            </a:r>
          </a:p>
          <a:p>
            <a:pPr marL="171450" marR="0" lvl="0" indent="-171450" algn="l" defTabSz="914400" rtl="0" eaLnBrk="1" fontAlgn="base" latinLnBrk="0" hangingPunct="1">
              <a:lnSpc>
                <a:spcPct val="100000"/>
              </a:lnSpc>
              <a:spcBef>
                <a:spcPts val="100"/>
              </a:spcBef>
              <a:spcAft>
                <a:spcPts val="100"/>
              </a:spcAft>
              <a:buClrTx/>
              <a:buSzTx/>
              <a:buFont typeface="Arial" panose="020B0604020202020204" pitchFamily="34" charset="0"/>
              <a:buChar char="•"/>
              <a:tabLst/>
              <a:defRPr/>
            </a:pPr>
            <a:endParaRPr kumimoji="0" lang="en-US" sz="900" b="0" i="0" u="none" strike="noStrike" kern="1200" cap="none" spc="0" normalizeH="0" baseline="0" noProof="0">
              <a:ln>
                <a:noFill/>
              </a:ln>
              <a:solidFill>
                <a:prstClr val="white"/>
              </a:solidFill>
              <a:effectLst/>
              <a:uLnTx/>
              <a:uFillTx/>
              <a:ea typeface="+mn-ea"/>
              <a:cs typeface="+mn-cs"/>
            </a:endParaRP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US" sz="900" b="0" i="0" u="sng" strike="noStrike" kern="1200" cap="none" spc="0" normalizeH="0" baseline="0" noProof="0">
                <a:ln>
                  <a:noFill/>
                </a:ln>
                <a:solidFill>
                  <a:prstClr val="white"/>
                </a:solidFill>
                <a:effectLst/>
                <a:uLnTx/>
                <a:uFillTx/>
                <a:ea typeface="+mn-ea"/>
                <a:cs typeface="+mn-cs"/>
              </a:rPr>
              <a:t>Output:</a:t>
            </a:r>
          </a:p>
          <a:p>
            <a:pPr marL="171450" indent="-171450">
              <a:spcBef>
                <a:spcPts val="100"/>
              </a:spcBef>
              <a:spcAft>
                <a:spcPts val="100"/>
              </a:spcAft>
              <a:buFont typeface="Arial" panose="020B0604020202020204" pitchFamily="34" charset="0"/>
              <a:buChar char="•"/>
              <a:defRPr/>
            </a:pPr>
            <a:r>
              <a:rPr lang="en-US" sz="900">
                <a:solidFill>
                  <a:prstClr val="white"/>
                </a:solidFill>
              </a:rPr>
              <a:t>Establish and automate AI run-time risk monitoring standard and process (2.5 and 3.3)</a:t>
            </a:r>
          </a:p>
          <a:p>
            <a:pPr marL="171450" indent="-171450">
              <a:spcBef>
                <a:spcPts val="100"/>
              </a:spcBef>
              <a:spcAft>
                <a:spcPts val="100"/>
              </a:spcAft>
              <a:buFont typeface="Arial" panose="020B0604020202020204" pitchFamily="34" charset="0"/>
              <a:buChar char="•"/>
              <a:defRPr/>
            </a:pPr>
            <a:r>
              <a:rPr lang="en-US" sz="900">
                <a:solidFill>
                  <a:prstClr val="white"/>
                </a:solidFill>
              </a:rPr>
              <a:t>Feed AI run-time risk monitoring data into the enterprise AI risk metrics (2.4)</a:t>
            </a:r>
          </a:p>
          <a:p>
            <a:pPr marL="171450" indent="-171450">
              <a:spcBef>
                <a:spcPts val="100"/>
              </a:spcBef>
              <a:spcAft>
                <a:spcPts val="100"/>
              </a:spcAft>
              <a:buFont typeface="Arial" panose="020B0604020202020204" pitchFamily="34" charset="0"/>
              <a:buChar char="•"/>
              <a:defRPr/>
            </a:pPr>
            <a:r>
              <a:rPr lang="en-US" sz="900">
                <a:solidFill>
                  <a:prstClr val="white"/>
                </a:solidFill>
              </a:rPr>
              <a:t>Deploy AI security posture management (3.4)</a:t>
            </a:r>
          </a:p>
          <a:p>
            <a:pPr marL="171450" indent="-171450">
              <a:spcBef>
                <a:spcPts val="100"/>
              </a:spcBef>
              <a:spcAft>
                <a:spcPts val="100"/>
              </a:spcAft>
              <a:buFont typeface="Arial" panose="020B0604020202020204" pitchFamily="34" charset="0"/>
              <a:buChar char="•"/>
              <a:defRPr/>
            </a:pPr>
            <a:r>
              <a:rPr lang="en-US" sz="900">
                <a:solidFill>
                  <a:prstClr val="white"/>
                </a:solidFill>
              </a:rPr>
              <a:t>Automate AI red teaming (3.5)</a:t>
            </a:r>
          </a:p>
          <a:p>
            <a:pPr marL="171450" lvl="0" indent="-171450">
              <a:spcBef>
                <a:spcPts val="100"/>
              </a:spcBef>
              <a:spcAft>
                <a:spcPts val="100"/>
              </a:spcAft>
              <a:buFont typeface="Arial" panose="020B0604020202020204" pitchFamily="34" charset="0"/>
              <a:buChar char="•"/>
              <a:defRPr/>
            </a:pPr>
            <a:endParaRPr lang="en-US" sz="900">
              <a:solidFill>
                <a:prstClr val="white"/>
              </a:solidFill>
            </a:endParaRPr>
          </a:p>
        </p:txBody>
      </p:sp>
      <p:sp>
        <p:nvSpPr>
          <p:cNvPr id="3" name="Title 2">
            <a:extLst>
              <a:ext uri="{FF2B5EF4-FFF2-40B4-BE49-F238E27FC236}">
                <a16:creationId xmlns:a16="http://schemas.microsoft.com/office/drawing/2014/main" id="{2A9A60EC-071F-CC89-3F7F-815EA6EAC068}"/>
              </a:ext>
            </a:extLst>
          </p:cNvPr>
          <p:cNvSpPr txBox="1">
            <a:spLocks/>
          </p:cNvSpPr>
          <p:nvPr/>
        </p:nvSpPr>
        <p:spPr>
          <a:xfrm>
            <a:off x="464696" y="410684"/>
            <a:ext cx="8387334"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dirty="0"/>
              <a:t>AI Governance 2.0 implementation approach</a:t>
            </a:r>
          </a:p>
        </p:txBody>
      </p:sp>
      <p:sp>
        <p:nvSpPr>
          <p:cNvPr id="4" name="Arrow: Pentagon 3">
            <a:extLst>
              <a:ext uri="{FF2B5EF4-FFF2-40B4-BE49-F238E27FC236}">
                <a16:creationId xmlns:a16="http://schemas.microsoft.com/office/drawing/2014/main" id="{83F83032-1981-2E07-A507-26ECB1568A05}"/>
              </a:ext>
            </a:extLst>
          </p:cNvPr>
          <p:cNvSpPr/>
          <p:nvPr/>
        </p:nvSpPr>
        <p:spPr>
          <a:xfrm>
            <a:off x="5817478" y="3026199"/>
            <a:ext cx="341085" cy="430887"/>
          </a:xfrm>
          <a:prstGeom prst="homePlat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ctr"/>
          <a:lstStyle/>
          <a:p>
            <a:pPr algn="ctr"/>
            <a:endParaRPr lang="en-US"/>
          </a:p>
        </p:txBody>
      </p:sp>
      <p:sp>
        <p:nvSpPr>
          <p:cNvPr id="5" name="Arrow: Pentagon 4">
            <a:extLst>
              <a:ext uri="{FF2B5EF4-FFF2-40B4-BE49-F238E27FC236}">
                <a16:creationId xmlns:a16="http://schemas.microsoft.com/office/drawing/2014/main" id="{4DCFEF49-E7F9-E690-BCB8-74CCCFC74001}"/>
              </a:ext>
            </a:extLst>
          </p:cNvPr>
          <p:cNvSpPr/>
          <p:nvPr/>
        </p:nvSpPr>
        <p:spPr>
          <a:xfrm>
            <a:off x="2929698" y="3026199"/>
            <a:ext cx="341085" cy="430887"/>
          </a:xfrm>
          <a:prstGeom prst="homePlat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ctr"/>
          <a:lstStyle/>
          <a:p>
            <a:pPr algn="ctr"/>
            <a:endParaRPr lang="en-US"/>
          </a:p>
        </p:txBody>
      </p:sp>
      <p:sp>
        <p:nvSpPr>
          <p:cNvPr id="6" name="Text 1">
            <a:extLst>
              <a:ext uri="{FF2B5EF4-FFF2-40B4-BE49-F238E27FC236}">
                <a16:creationId xmlns:a16="http://schemas.microsoft.com/office/drawing/2014/main" id="{D870D7B7-B60F-29E4-6CE7-DFB4A4AD8714}"/>
              </a:ext>
            </a:extLst>
          </p:cNvPr>
          <p:cNvSpPr/>
          <p:nvPr/>
        </p:nvSpPr>
        <p:spPr>
          <a:xfrm>
            <a:off x="464696" y="846965"/>
            <a:ext cx="8313544" cy="600164"/>
          </a:xfrm>
          <a:prstGeom prst="rect">
            <a:avLst/>
          </a:prstGeom>
          <a:solidFill>
            <a:srgbClr val="F4F2EF"/>
          </a:solidFill>
        </p:spPr>
        <p:txBody>
          <a:bodyPr wrap="square">
            <a:spAutoFit/>
          </a:bodyPr>
          <a:lstStyle/>
          <a:p>
            <a:r>
              <a:rPr lang="en-US" sz="1100">
                <a:solidFill>
                  <a:prstClr val="black"/>
                </a:solidFill>
                <a:latin typeface="GT Walsheim Light"/>
              </a:rPr>
              <a:t>GT Advisors have provided AI governance services to global companies. We have helped clients develop AI policies, provide education/training, stand-up AI governance operating model, and provide managed services.  Below are some key learnings on successful AI governance approaches we have seen and assisted our clients with:</a:t>
            </a:r>
          </a:p>
        </p:txBody>
      </p:sp>
    </p:spTree>
    <p:extLst>
      <p:ext uri="{BB962C8B-B14F-4D97-AF65-F5344CB8AC3E}">
        <p14:creationId xmlns:p14="http://schemas.microsoft.com/office/powerpoint/2010/main" val="3836903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
          <p:cNvSpPr/>
          <p:nvPr/>
        </p:nvSpPr>
        <p:spPr>
          <a:xfrm>
            <a:off x="4759450" y="1330735"/>
            <a:ext cx="20576" cy="3573018"/>
          </a:xfrm>
          <a:prstGeom prst="line">
            <a:avLst/>
          </a:prstGeom>
          <a:noFill/>
          <a:ln w="12700">
            <a:solidFill>
              <a:srgbClr val="E0DCD7"/>
            </a:solidFill>
            <a:prstDash val="solid"/>
          </a:ln>
        </p:spPr>
        <p:txBody>
          <a:bodyPr/>
          <a:lstStyle/>
          <a:p>
            <a:endParaRPr lang="en-US" sz="2100">
              <a:latin typeface="+mn-lt"/>
            </a:endParaRPr>
          </a:p>
        </p:txBody>
      </p:sp>
      <p:sp>
        <p:nvSpPr>
          <p:cNvPr id="6" name="Shape 4"/>
          <p:cNvSpPr/>
          <p:nvPr/>
        </p:nvSpPr>
        <p:spPr>
          <a:xfrm>
            <a:off x="205740" y="1490223"/>
            <a:ext cx="2173986" cy="1008126"/>
          </a:xfrm>
          <a:prstGeom prst="roundRect">
            <a:avLst>
              <a:gd name="adj" fmla="val 5442"/>
            </a:avLst>
          </a:prstGeom>
          <a:solidFill>
            <a:srgbClr val="FFFFFF"/>
          </a:solidFill>
          <a:ln w="1016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7" name="Shape 5"/>
          <p:cNvSpPr/>
          <p:nvPr/>
        </p:nvSpPr>
        <p:spPr>
          <a:xfrm>
            <a:off x="274320" y="1613667"/>
            <a:ext cx="658368" cy="658368"/>
          </a:xfrm>
          <a:prstGeom prst="ellipse">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8" name="Text 6"/>
          <p:cNvSpPr/>
          <p:nvPr/>
        </p:nvSpPr>
        <p:spPr>
          <a:xfrm>
            <a:off x="418338" y="1755291"/>
            <a:ext cx="377190" cy="377190"/>
          </a:xfrm>
          <a:prstGeom prst="rect">
            <a:avLst/>
          </a:prstGeom>
          <a:noFill/>
          <a:ln/>
        </p:spPr>
        <p:txBody>
          <a:bodyPr wrap="square" lIns="0" tIns="0" rIns="0" bIns="0" rtlCol="0" anchor="ctr">
            <a:normAutofit/>
          </a:bodyPr>
          <a:lstStyle/>
          <a:p>
            <a:pPr algn="ctr"/>
            <a:r>
              <a:rPr lang="en-US" sz="1950" dirty="0">
                <a:latin typeface="+mn-lt"/>
                <a:ea typeface="Segoe UI Emoji" pitchFamily="34" charset="-122"/>
                <a:cs typeface="Segoe UI Emoji" pitchFamily="34" charset="-120"/>
              </a:rPr>
              <a:t>🔒</a:t>
            </a:r>
            <a:endParaRPr lang="en-US" sz="1950" dirty="0">
              <a:latin typeface="+mn-lt"/>
            </a:endParaRPr>
          </a:p>
        </p:txBody>
      </p:sp>
      <p:sp>
        <p:nvSpPr>
          <p:cNvPr id="9" name="Text 7"/>
          <p:cNvSpPr/>
          <p:nvPr/>
        </p:nvSpPr>
        <p:spPr>
          <a:xfrm>
            <a:off x="1131570" y="1634241"/>
            <a:ext cx="1110996" cy="205740"/>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cs typeface="Aptos" pitchFamily="34" charset="-120"/>
              </a:rPr>
              <a:t>1. Data &amp; Privacy</a:t>
            </a:r>
            <a:endParaRPr lang="en-US" sz="1013">
              <a:solidFill>
                <a:srgbClr val="4F2D7F"/>
              </a:solidFill>
              <a:latin typeface="+mn-lt"/>
            </a:endParaRPr>
          </a:p>
        </p:txBody>
      </p:sp>
      <p:sp>
        <p:nvSpPr>
          <p:cNvPr id="10" name="Text 8"/>
          <p:cNvSpPr/>
          <p:nvPr/>
        </p:nvSpPr>
        <p:spPr>
          <a:xfrm>
            <a:off x="1131570" y="1840993"/>
            <a:ext cx="1145286" cy="493776"/>
          </a:xfrm>
          <a:prstGeom prst="rect">
            <a:avLst/>
          </a:prstGeom>
          <a:noFill/>
          <a:ln/>
        </p:spPr>
        <p:txBody>
          <a:bodyPr wrap="square" lIns="0" tIns="0" rIns="0" bIns="0" rtlCol="0" anchor="t">
            <a:noAutofit/>
          </a:bodyPr>
          <a:lstStyle/>
          <a:p>
            <a:r>
              <a:rPr lang="en-US" sz="750">
                <a:solidFill>
                  <a:srgbClr val="111111"/>
                </a:solidFill>
                <a:latin typeface="+mn-lt"/>
                <a:ea typeface="Aptos" pitchFamily="34" charset="-122"/>
                <a:cs typeface="Aptos" pitchFamily="34" charset="-120"/>
              </a:rPr>
              <a:t>Maintain data quality and lineage; prevent data leakage and improper handling of personal or confidential information</a:t>
            </a:r>
            <a:endParaRPr lang="en-US" sz="750">
              <a:latin typeface="+mn-lt"/>
            </a:endParaRPr>
          </a:p>
        </p:txBody>
      </p:sp>
      <p:sp>
        <p:nvSpPr>
          <p:cNvPr id="11" name="Shape 9"/>
          <p:cNvSpPr/>
          <p:nvPr/>
        </p:nvSpPr>
        <p:spPr>
          <a:xfrm>
            <a:off x="2475738" y="1490223"/>
            <a:ext cx="2173986" cy="1008126"/>
          </a:xfrm>
          <a:prstGeom prst="roundRect">
            <a:avLst>
              <a:gd name="adj" fmla="val 5442"/>
            </a:avLst>
          </a:prstGeom>
          <a:solidFill>
            <a:srgbClr val="FFFFFF"/>
          </a:solidFill>
          <a:ln w="1016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12" name="Shape 10"/>
          <p:cNvSpPr/>
          <p:nvPr/>
        </p:nvSpPr>
        <p:spPr>
          <a:xfrm>
            <a:off x="2544318" y="1613667"/>
            <a:ext cx="658368" cy="658368"/>
          </a:xfrm>
          <a:prstGeom prst="ellipse">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13" name="Text 11"/>
          <p:cNvSpPr/>
          <p:nvPr/>
        </p:nvSpPr>
        <p:spPr>
          <a:xfrm>
            <a:off x="2688336" y="1755291"/>
            <a:ext cx="377190" cy="377190"/>
          </a:xfrm>
          <a:prstGeom prst="rect">
            <a:avLst/>
          </a:prstGeom>
          <a:noFill/>
          <a:ln/>
        </p:spPr>
        <p:txBody>
          <a:bodyPr wrap="square" lIns="0" tIns="0" rIns="0" bIns="0" rtlCol="0" anchor="ctr">
            <a:normAutofit/>
          </a:bodyPr>
          <a:lstStyle/>
          <a:p>
            <a:pPr algn="ctr"/>
            <a:r>
              <a:rPr lang="en-US" sz="1950">
                <a:solidFill>
                  <a:srgbClr val="008C95"/>
                </a:solidFill>
                <a:latin typeface="+mn-lt"/>
                <a:ea typeface="Segoe UI Emoji" pitchFamily="34" charset="-122"/>
                <a:cs typeface="Segoe UI Emoji" pitchFamily="34" charset="-120"/>
              </a:rPr>
              <a:t>🛡️</a:t>
            </a:r>
            <a:endParaRPr lang="en-US" sz="1950">
              <a:latin typeface="+mn-lt"/>
            </a:endParaRPr>
          </a:p>
        </p:txBody>
      </p:sp>
      <p:sp>
        <p:nvSpPr>
          <p:cNvPr id="14" name="Text 12"/>
          <p:cNvSpPr/>
          <p:nvPr/>
        </p:nvSpPr>
        <p:spPr>
          <a:xfrm>
            <a:off x="3401568" y="1634241"/>
            <a:ext cx="1110996" cy="205740"/>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2. Security</a:t>
            </a:r>
          </a:p>
        </p:txBody>
      </p:sp>
      <p:sp>
        <p:nvSpPr>
          <p:cNvPr id="15" name="Text 13"/>
          <p:cNvSpPr/>
          <p:nvPr/>
        </p:nvSpPr>
        <p:spPr>
          <a:xfrm>
            <a:off x="3401568" y="1846309"/>
            <a:ext cx="1145286" cy="493776"/>
          </a:xfrm>
          <a:prstGeom prst="rect">
            <a:avLst/>
          </a:prstGeom>
          <a:noFill/>
          <a:ln/>
        </p:spPr>
        <p:txBody>
          <a:bodyPr wrap="square" lIns="0" tIns="0" rIns="0" bIns="0" rtlCol="0" anchor="t">
            <a:normAutofit/>
          </a:bodyPr>
          <a:lstStyle/>
          <a:p>
            <a:r>
              <a:rPr lang="en-US" sz="750">
                <a:solidFill>
                  <a:srgbClr val="111111"/>
                </a:solidFill>
                <a:latin typeface="+mn-lt"/>
                <a:ea typeface="Aptos" pitchFamily="34" charset="-122"/>
                <a:cs typeface="Aptos" pitchFamily="34" charset="-120"/>
              </a:rPr>
              <a:t>Protect against prompt injection, jailbreaks, adversarial attacks, and unauthorized tool use</a:t>
            </a:r>
            <a:endParaRPr lang="en-US" sz="750">
              <a:latin typeface="+mn-lt"/>
            </a:endParaRPr>
          </a:p>
        </p:txBody>
      </p:sp>
      <p:sp>
        <p:nvSpPr>
          <p:cNvPr id="16" name="Shape 14"/>
          <p:cNvSpPr/>
          <p:nvPr/>
        </p:nvSpPr>
        <p:spPr>
          <a:xfrm>
            <a:off x="205740" y="2587503"/>
            <a:ext cx="2173986" cy="1008126"/>
          </a:xfrm>
          <a:prstGeom prst="roundRect">
            <a:avLst>
              <a:gd name="adj" fmla="val 5442"/>
            </a:avLst>
          </a:prstGeom>
          <a:solidFill>
            <a:srgbClr val="FFFFFF"/>
          </a:solidFill>
          <a:ln w="1016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17" name="Shape 15"/>
          <p:cNvSpPr/>
          <p:nvPr/>
        </p:nvSpPr>
        <p:spPr>
          <a:xfrm>
            <a:off x="274320" y="2710947"/>
            <a:ext cx="658368" cy="658368"/>
          </a:xfrm>
          <a:prstGeom prst="ellipse">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18" name="Text 16"/>
          <p:cNvSpPr/>
          <p:nvPr/>
        </p:nvSpPr>
        <p:spPr>
          <a:xfrm>
            <a:off x="418338" y="2852571"/>
            <a:ext cx="377190" cy="377190"/>
          </a:xfrm>
          <a:prstGeom prst="rect">
            <a:avLst/>
          </a:prstGeom>
          <a:noFill/>
          <a:ln/>
        </p:spPr>
        <p:txBody>
          <a:bodyPr wrap="square" lIns="0" tIns="0" rIns="0" bIns="0" rtlCol="0" anchor="ctr">
            <a:normAutofit/>
          </a:bodyPr>
          <a:lstStyle/>
          <a:p>
            <a:pPr algn="ctr"/>
            <a:r>
              <a:rPr lang="en-US" sz="1950">
                <a:solidFill>
                  <a:srgbClr val="2E7D32"/>
                </a:solidFill>
                <a:latin typeface="+mn-lt"/>
                <a:ea typeface="Segoe UI Emoji" pitchFamily="34" charset="-122"/>
                <a:cs typeface="Segoe UI Emoji" pitchFamily="34" charset="-120"/>
              </a:rPr>
              <a:t>✓</a:t>
            </a:r>
            <a:endParaRPr lang="en-US" sz="1950">
              <a:latin typeface="+mn-lt"/>
            </a:endParaRPr>
          </a:p>
        </p:txBody>
      </p:sp>
      <p:sp>
        <p:nvSpPr>
          <p:cNvPr id="19" name="Text 17"/>
          <p:cNvSpPr/>
          <p:nvPr/>
        </p:nvSpPr>
        <p:spPr>
          <a:xfrm>
            <a:off x="1131570" y="2731521"/>
            <a:ext cx="1110996" cy="205740"/>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3. Safety</a:t>
            </a:r>
          </a:p>
        </p:txBody>
      </p:sp>
      <p:sp>
        <p:nvSpPr>
          <p:cNvPr id="20" name="Text 18"/>
          <p:cNvSpPr/>
          <p:nvPr/>
        </p:nvSpPr>
        <p:spPr>
          <a:xfrm>
            <a:off x="1131570" y="2954219"/>
            <a:ext cx="1145286" cy="493776"/>
          </a:xfrm>
          <a:prstGeom prst="rect">
            <a:avLst/>
          </a:prstGeom>
          <a:noFill/>
          <a:ln/>
        </p:spPr>
        <p:txBody>
          <a:bodyPr wrap="square" lIns="0" tIns="0" rIns="0" bIns="0" rtlCol="0" anchor="t">
            <a:normAutofit/>
          </a:bodyPr>
          <a:lstStyle/>
          <a:p>
            <a:r>
              <a:rPr lang="en-US" sz="750">
                <a:solidFill>
                  <a:srgbClr val="111111"/>
                </a:solidFill>
                <a:latin typeface="+mn-lt"/>
                <a:ea typeface="Aptos" pitchFamily="34" charset="-122"/>
                <a:cs typeface="Aptos" pitchFamily="34" charset="-120"/>
              </a:rPr>
              <a:t>Reduce harmful, prohibited, or brand-damaging outputs</a:t>
            </a:r>
            <a:endParaRPr lang="en-US" sz="750">
              <a:latin typeface="+mn-lt"/>
            </a:endParaRPr>
          </a:p>
        </p:txBody>
      </p:sp>
      <p:sp>
        <p:nvSpPr>
          <p:cNvPr id="21" name="Shape 19"/>
          <p:cNvSpPr/>
          <p:nvPr/>
        </p:nvSpPr>
        <p:spPr>
          <a:xfrm>
            <a:off x="2475738" y="2587503"/>
            <a:ext cx="2173986" cy="1008126"/>
          </a:xfrm>
          <a:prstGeom prst="roundRect">
            <a:avLst>
              <a:gd name="adj" fmla="val 5442"/>
            </a:avLst>
          </a:prstGeom>
          <a:solidFill>
            <a:srgbClr val="FFFFFF"/>
          </a:solidFill>
          <a:ln w="1016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22" name="Shape 20"/>
          <p:cNvSpPr/>
          <p:nvPr/>
        </p:nvSpPr>
        <p:spPr>
          <a:xfrm>
            <a:off x="2544318" y="2710947"/>
            <a:ext cx="658368" cy="658368"/>
          </a:xfrm>
          <a:prstGeom prst="ellipse">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23" name="Text 21"/>
          <p:cNvSpPr/>
          <p:nvPr/>
        </p:nvSpPr>
        <p:spPr>
          <a:xfrm>
            <a:off x="2688336" y="2852571"/>
            <a:ext cx="377190" cy="377190"/>
          </a:xfrm>
          <a:prstGeom prst="rect">
            <a:avLst/>
          </a:prstGeom>
          <a:noFill/>
          <a:ln/>
        </p:spPr>
        <p:txBody>
          <a:bodyPr wrap="square" lIns="0" tIns="0" rIns="0" bIns="0" rtlCol="0" anchor="ctr">
            <a:normAutofit/>
          </a:bodyPr>
          <a:lstStyle/>
          <a:p>
            <a:pPr algn="ctr"/>
            <a:r>
              <a:rPr lang="en-US" sz="1950">
                <a:solidFill>
                  <a:srgbClr val="0B5CAB"/>
                </a:solidFill>
                <a:latin typeface="+mn-lt"/>
                <a:ea typeface="Segoe UI Emoji" pitchFamily="34" charset="-122"/>
                <a:cs typeface="Segoe UI Emoji" pitchFamily="34" charset="-120"/>
              </a:rPr>
              <a:t>🎯</a:t>
            </a:r>
            <a:endParaRPr lang="en-US" sz="1950">
              <a:latin typeface="+mn-lt"/>
            </a:endParaRPr>
          </a:p>
        </p:txBody>
      </p:sp>
      <p:sp>
        <p:nvSpPr>
          <p:cNvPr id="24" name="Text 22"/>
          <p:cNvSpPr/>
          <p:nvPr/>
        </p:nvSpPr>
        <p:spPr>
          <a:xfrm>
            <a:off x="3401568" y="2731521"/>
            <a:ext cx="1110996" cy="205740"/>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4. Reliability</a:t>
            </a:r>
          </a:p>
        </p:txBody>
      </p:sp>
      <p:sp>
        <p:nvSpPr>
          <p:cNvPr id="25" name="Text 23"/>
          <p:cNvSpPr/>
          <p:nvPr/>
        </p:nvSpPr>
        <p:spPr>
          <a:xfrm>
            <a:off x="3401568" y="2943588"/>
            <a:ext cx="1145286" cy="493776"/>
          </a:xfrm>
          <a:prstGeom prst="rect">
            <a:avLst/>
          </a:prstGeom>
          <a:noFill/>
          <a:ln/>
        </p:spPr>
        <p:txBody>
          <a:bodyPr wrap="square" lIns="0" tIns="0" rIns="0" bIns="0" rtlCol="0" anchor="t">
            <a:normAutofit/>
          </a:bodyPr>
          <a:lstStyle/>
          <a:p>
            <a:r>
              <a:rPr lang="en-US" sz="750">
                <a:solidFill>
                  <a:srgbClr val="111111"/>
                </a:solidFill>
                <a:latin typeface="+mn-lt"/>
                <a:ea typeface="Aptos" pitchFamily="34" charset="-122"/>
                <a:cs typeface="Aptos" pitchFamily="34" charset="-120"/>
              </a:rPr>
              <a:t>Improve accuracy, grounding, and consistency of agent behavior</a:t>
            </a:r>
            <a:endParaRPr lang="en-US" sz="750">
              <a:latin typeface="+mn-lt"/>
            </a:endParaRPr>
          </a:p>
        </p:txBody>
      </p:sp>
      <p:sp>
        <p:nvSpPr>
          <p:cNvPr id="26" name="Shape 24"/>
          <p:cNvSpPr/>
          <p:nvPr/>
        </p:nvSpPr>
        <p:spPr>
          <a:xfrm>
            <a:off x="205740" y="3684783"/>
            <a:ext cx="2173986" cy="1008126"/>
          </a:xfrm>
          <a:prstGeom prst="roundRect">
            <a:avLst>
              <a:gd name="adj" fmla="val 5442"/>
            </a:avLst>
          </a:prstGeom>
          <a:solidFill>
            <a:srgbClr val="FFFFFF"/>
          </a:solidFill>
          <a:ln w="1016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27" name="Shape 25"/>
          <p:cNvSpPr/>
          <p:nvPr/>
        </p:nvSpPr>
        <p:spPr>
          <a:xfrm>
            <a:off x="274320" y="3808227"/>
            <a:ext cx="658368" cy="658368"/>
          </a:xfrm>
          <a:prstGeom prst="ellipse">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28" name="Text 26"/>
          <p:cNvSpPr/>
          <p:nvPr/>
        </p:nvSpPr>
        <p:spPr>
          <a:xfrm>
            <a:off x="418338" y="3949851"/>
            <a:ext cx="377190" cy="377190"/>
          </a:xfrm>
          <a:prstGeom prst="rect">
            <a:avLst/>
          </a:prstGeom>
          <a:noFill/>
          <a:ln/>
        </p:spPr>
        <p:txBody>
          <a:bodyPr wrap="square" lIns="0" tIns="0" rIns="0" bIns="0" rtlCol="0" anchor="ctr">
            <a:normAutofit/>
          </a:bodyPr>
          <a:lstStyle/>
          <a:p>
            <a:pPr algn="ctr"/>
            <a:r>
              <a:rPr lang="en-US" sz="1950">
                <a:solidFill>
                  <a:srgbClr val="5A3FA3"/>
                </a:solidFill>
                <a:latin typeface="+mn-lt"/>
                <a:ea typeface="Segoe UI Emoji" pitchFamily="34" charset="-122"/>
                <a:cs typeface="Segoe UI Emoji" pitchFamily="34" charset="-120"/>
              </a:rPr>
              <a:t>👤</a:t>
            </a:r>
            <a:endParaRPr lang="en-US" sz="1950">
              <a:latin typeface="+mn-lt"/>
            </a:endParaRPr>
          </a:p>
        </p:txBody>
      </p:sp>
      <p:sp>
        <p:nvSpPr>
          <p:cNvPr id="29" name="Text 27"/>
          <p:cNvSpPr/>
          <p:nvPr/>
        </p:nvSpPr>
        <p:spPr>
          <a:xfrm>
            <a:off x="1131570" y="3828801"/>
            <a:ext cx="1110996" cy="205740"/>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5. Accountability</a:t>
            </a:r>
          </a:p>
        </p:txBody>
      </p:sp>
      <p:sp>
        <p:nvSpPr>
          <p:cNvPr id="30" name="Text 28"/>
          <p:cNvSpPr/>
          <p:nvPr/>
        </p:nvSpPr>
        <p:spPr>
          <a:xfrm>
            <a:off x="1131570" y="4056816"/>
            <a:ext cx="1145286" cy="493776"/>
          </a:xfrm>
          <a:prstGeom prst="rect">
            <a:avLst/>
          </a:prstGeom>
          <a:noFill/>
          <a:ln/>
        </p:spPr>
        <p:txBody>
          <a:bodyPr wrap="square" lIns="0" tIns="0" rIns="0" bIns="0" rtlCol="0" anchor="t">
            <a:normAutofit/>
          </a:bodyPr>
          <a:lstStyle/>
          <a:p>
            <a:r>
              <a:rPr lang="en-US" sz="750">
                <a:solidFill>
                  <a:srgbClr val="111111"/>
                </a:solidFill>
                <a:latin typeface="+mn-lt"/>
                <a:ea typeface="Aptos" pitchFamily="34" charset="-122"/>
                <a:cs typeface="Aptos" pitchFamily="34" charset="-120"/>
              </a:rPr>
              <a:t>Establish ownership, oversight, auditability, and human intervention</a:t>
            </a:r>
            <a:endParaRPr lang="en-US" sz="750">
              <a:latin typeface="+mn-lt"/>
            </a:endParaRPr>
          </a:p>
        </p:txBody>
      </p:sp>
      <p:sp>
        <p:nvSpPr>
          <p:cNvPr id="31" name="Shape 29"/>
          <p:cNvSpPr/>
          <p:nvPr/>
        </p:nvSpPr>
        <p:spPr>
          <a:xfrm>
            <a:off x="2475738" y="3684783"/>
            <a:ext cx="2173986" cy="1008126"/>
          </a:xfrm>
          <a:prstGeom prst="roundRect">
            <a:avLst>
              <a:gd name="adj" fmla="val 5442"/>
            </a:avLst>
          </a:prstGeom>
          <a:solidFill>
            <a:srgbClr val="FFFFFF"/>
          </a:solidFill>
          <a:ln w="1016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32" name="Shape 30"/>
          <p:cNvSpPr/>
          <p:nvPr/>
        </p:nvSpPr>
        <p:spPr>
          <a:xfrm>
            <a:off x="2544318" y="3808227"/>
            <a:ext cx="658368" cy="658368"/>
          </a:xfrm>
          <a:prstGeom prst="ellipse">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33" name="Text 31"/>
          <p:cNvSpPr/>
          <p:nvPr/>
        </p:nvSpPr>
        <p:spPr>
          <a:xfrm>
            <a:off x="2688336" y="3949851"/>
            <a:ext cx="377190" cy="377190"/>
          </a:xfrm>
          <a:prstGeom prst="rect">
            <a:avLst/>
          </a:prstGeom>
          <a:noFill/>
          <a:ln/>
        </p:spPr>
        <p:txBody>
          <a:bodyPr wrap="square" lIns="0" tIns="0" rIns="0" bIns="0" rtlCol="0" anchor="ctr">
            <a:normAutofit/>
          </a:bodyPr>
          <a:lstStyle/>
          <a:p>
            <a:pPr algn="ctr"/>
            <a:r>
              <a:rPr lang="en-US" sz="1950">
                <a:solidFill>
                  <a:srgbClr val="008C95"/>
                </a:solidFill>
                <a:latin typeface="+mn-lt"/>
                <a:ea typeface="Segoe UI Emoji" pitchFamily="34" charset="-122"/>
                <a:cs typeface="Segoe UI Emoji" pitchFamily="34" charset="-120"/>
              </a:rPr>
              <a:t>🌐</a:t>
            </a:r>
            <a:endParaRPr lang="en-US" sz="1950">
              <a:latin typeface="+mn-lt"/>
            </a:endParaRPr>
          </a:p>
        </p:txBody>
      </p:sp>
      <p:sp>
        <p:nvSpPr>
          <p:cNvPr id="34" name="Text 32"/>
          <p:cNvSpPr/>
          <p:nvPr/>
        </p:nvSpPr>
        <p:spPr>
          <a:xfrm>
            <a:off x="3401568" y="3828801"/>
            <a:ext cx="1110996" cy="205740"/>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6. Societal Impact</a:t>
            </a:r>
          </a:p>
        </p:txBody>
      </p:sp>
      <p:sp>
        <p:nvSpPr>
          <p:cNvPr id="35" name="Text 33"/>
          <p:cNvSpPr/>
          <p:nvPr/>
        </p:nvSpPr>
        <p:spPr>
          <a:xfrm>
            <a:off x="3401568" y="4056814"/>
            <a:ext cx="1145286" cy="493776"/>
          </a:xfrm>
          <a:prstGeom prst="rect">
            <a:avLst/>
          </a:prstGeom>
          <a:noFill/>
          <a:ln/>
        </p:spPr>
        <p:txBody>
          <a:bodyPr wrap="square" lIns="0" tIns="0" rIns="0" bIns="0" rtlCol="0" anchor="t">
            <a:normAutofit/>
          </a:bodyPr>
          <a:lstStyle/>
          <a:p>
            <a:r>
              <a:rPr lang="en-US" sz="750" dirty="0">
                <a:solidFill>
                  <a:srgbClr val="111111"/>
                </a:solidFill>
                <a:latin typeface="+mn-lt"/>
                <a:ea typeface="Aptos" pitchFamily="34" charset="-122"/>
                <a:cs typeface="Aptos" pitchFamily="34" charset="-120"/>
              </a:rPr>
              <a:t>Address bias, discrimination, manipulation, and downstream harms</a:t>
            </a:r>
            <a:endParaRPr lang="en-US" sz="750" dirty="0">
              <a:latin typeface="+mn-lt"/>
            </a:endParaRPr>
          </a:p>
        </p:txBody>
      </p:sp>
      <p:sp>
        <p:nvSpPr>
          <p:cNvPr id="37" name="Shape 35"/>
          <p:cNvSpPr/>
          <p:nvPr/>
        </p:nvSpPr>
        <p:spPr>
          <a:xfrm>
            <a:off x="4910328" y="1341528"/>
            <a:ext cx="3963924" cy="836676"/>
          </a:xfrm>
          <a:prstGeom prst="roundRect">
            <a:avLst>
              <a:gd name="adj" fmla="val 6557"/>
            </a:avLst>
          </a:prstGeom>
          <a:solidFill>
            <a:schemeClr val="bg1"/>
          </a:solidFill>
          <a:ln w="1270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38" name="Shape 36"/>
          <p:cNvSpPr/>
          <p:nvPr/>
        </p:nvSpPr>
        <p:spPr>
          <a:xfrm>
            <a:off x="4985766" y="1410108"/>
            <a:ext cx="562356" cy="699516"/>
          </a:xfrm>
          <a:prstGeom prst="roundRect">
            <a:avLst>
              <a:gd name="adj" fmla="val 9756"/>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39" name="Text 37"/>
          <p:cNvSpPr/>
          <p:nvPr/>
        </p:nvSpPr>
        <p:spPr>
          <a:xfrm>
            <a:off x="5068062" y="1554126"/>
            <a:ext cx="397764" cy="370332"/>
          </a:xfrm>
          <a:prstGeom prst="rect">
            <a:avLst/>
          </a:prstGeom>
          <a:noFill/>
          <a:ln/>
        </p:spPr>
        <p:txBody>
          <a:bodyPr wrap="square" lIns="0" tIns="0" rIns="0" bIns="0" rtlCol="0" anchor="ctr">
            <a:normAutofit/>
          </a:bodyPr>
          <a:lstStyle/>
          <a:p>
            <a:pPr algn="ctr"/>
            <a:r>
              <a:rPr lang="en-US" sz="1875">
                <a:solidFill>
                  <a:srgbClr val="FFFFFF"/>
                </a:solidFill>
                <a:latin typeface="+mn-lt"/>
                <a:ea typeface="Segoe UI Emoji" pitchFamily="34" charset="-122"/>
                <a:cs typeface="Segoe UI Emoji" pitchFamily="34" charset="-120"/>
              </a:rPr>
              <a:t>👥</a:t>
            </a:r>
            <a:endParaRPr lang="en-US" sz="1875">
              <a:latin typeface="+mn-lt"/>
            </a:endParaRPr>
          </a:p>
        </p:txBody>
      </p:sp>
      <p:sp>
        <p:nvSpPr>
          <p:cNvPr id="40" name="Text 38"/>
          <p:cNvSpPr/>
          <p:nvPr/>
        </p:nvSpPr>
        <p:spPr>
          <a:xfrm>
            <a:off x="5678424" y="1458114"/>
            <a:ext cx="3086100" cy="178308"/>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Governance &amp; Ownership</a:t>
            </a:r>
          </a:p>
        </p:txBody>
      </p:sp>
      <p:sp>
        <p:nvSpPr>
          <p:cNvPr id="41" name="Text 39"/>
          <p:cNvSpPr/>
          <p:nvPr/>
        </p:nvSpPr>
        <p:spPr>
          <a:xfrm>
            <a:off x="5698998" y="1670712"/>
            <a:ext cx="3038094" cy="438912"/>
          </a:xfrm>
          <a:prstGeom prst="rect">
            <a:avLst/>
          </a:prstGeom>
          <a:noFill/>
          <a:ln/>
        </p:spPr>
        <p:txBody>
          <a:bodyPr wrap="square" lIns="0" tIns="0" rIns="0" bIns="0" rtlCol="0" anchor="t">
            <a:normAutofit/>
          </a:bodyPr>
          <a:lstStyle/>
          <a:p>
            <a:r>
              <a:rPr lang="en-US" sz="750">
                <a:solidFill>
                  <a:srgbClr val="111111"/>
                </a:solidFill>
                <a:latin typeface="+mn-lt"/>
                <a:ea typeface="Aptos" pitchFamily="34" charset="-122"/>
                <a:cs typeface="Aptos" pitchFamily="34" charset="-120"/>
              </a:rPr>
              <a:t>• Define scope, intended purpose, and risk tier</a:t>
            </a:r>
            <a:endParaRPr lang="en-US" sz="750">
              <a:latin typeface="+mn-lt"/>
            </a:endParaRPr>
          </a:p>
          <a:p>
            <a:r>
              <a:rPr lang="en-US" sz="750">
                <a:solidFill>
                  <a:srgbClr val="111111"/>
                </a:solidFill>
                <a:latin typeface="+mn-lt"/>
                <a:ea typeface="Aptos" pitchFamily="34" charset="-122"/>
                <a:cs typeface="Aptos" pitchFamily="34" charset="-120"/>
              </a:rPr>
              <a:t>• Assign documented owners and accountable executives</a:t>
            </a:r>
            <a:endParaRPr lang="en-US" sz="750">
              <a:latin typeface="+mn-lt"/>
            </a:endParaRPr>
          </a:p>
          <a:p>
            <a:r>
              <a:rPr lang="en-US" sz="750">
                <a:solidFill>
                  <a:srgbClr val="111111"/>
                </a:solidFill>
                <a:latin typeface="+mn-lt"/>
                <a:ea typeface="Aptos" pitchFamily="34" charset="-122"/>
                <a:cs typeface="Aptos" pitchFamily="34" charset="-120"/>
              </a:rPr>
              <a:t>• Reassess when models, prompts, tools, or use cases change</a:t>
            </a:r>
            <a:endParaRPr lang="en-US" sz="750">
              <a:latin typeface="+mn-lt"/>
            </a:endParaRPr>
          </a:p>
        </p:txBody>
      </p:sp>
      <p:sp>
        <p:nvSpPr>
          <p:cNvPr id="42" name="Shape 40"/>
          <p:cNvSpPr/>
          <p:nvPr/>
        </p:nvSpPr>
        <p:spPr>
          <a:xfrm>
            <a:off x="4910328" y="2233920"/>
            <a:ext cx="3963924" cy="836676"/>
          </a:xfrm>
          <a:prstGeom prst="roundRect">
            <a:avLst>
              <a:gd name="adj" fmla="val 6557"/>
            </a:avLst>
          </a:prstGeom>
          <a:solidFill>
            <a:schemeClr val="bg1"/>
          </a:solidFill>
          <a:ln w="1270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43" name="Shape 41"/>
          <p:cNvSpPr/>
          <p:nvPr/>
        </p:nvSpPr>
        <p:spPr>
          <a:xfrm>
            <a:off x="4985766" y="2302500"/>
            <a:ext cx="562356" cy="699516"/>
          </a:xfrm>
          <a:prstGeom prst="roundRect">
            <a:avLst>
              <a:gd name="adj" fmla="val 9756"/>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44" name="Text 42"/>
          <p:cNvSpPr/>
          <p:nvPr/>
        </p:nvSpPr>
        <p:spPr>
          <a:xfrm>
            <a:off x="5068062" y="2446518"/>
            <a:ext cx="397764" cy="370332"/>
          </a:xfrm>
          <a:prstGeom prst="rect">
            <a:avLst/>
          </a:prstGeom>
          <a:noFill/>
          <a:ln/>
        </p:spPr>
        <p:txBody>
          <a:bodyPr wrap="square" lIns="0" tIns="0" rIns="0" bIns="0" rtlCol="0" anchor="ctr">
            <a:normAutofit/>
          </a:bodyPr>
          <a:lstStyle/>
          <a:p>
            <a:pPr algn="ctr"/>
            <a:r>
              <a:rPr lang="en-US" sz="1875">
                <a:solidFill>
                  <a:srgbClr val="FFFFFF"/>
                </a:solidFill>
                <a:latin typeface="+mn-lt"/>
                <a:ea typeface="Segoe UI Emoji" pitchFamily="34" charset="-122"/>
                <a:cs typeface="Segoe UI Emoji" pitchFamily="34" charset="-120"/>
              </a:rPr>
              <a:t>🔒</a:t>
            </a:r>
            <a:endParaRPr lang="en-US" sz="1875">
              <a:latin typeface="+mn-lt"/>
            </a:endParaRPr>
          </a:p>
        </p:txBody>
      </p:sp>
      <p:sp>
        <p:nvSpPr>
          <p:cNvPr id="45" name="Text 43"/>
          <p:cNvSpPr/>
          <p:nvPr/>
        </p:nvSpPr>
        <p:spPr>
          <a:xfrm>
            <a:off x="5678424" y="2350506"/>
            <a:ext cx="3086100" cy="178308"/>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Access &amp; Security</a:t>
            </a:r>
          </a:p>
        </p:txBody>
      </p:sp>
      <p:sp>
        <p:nvSpPr>
          <p:cNvPr id="46" name="Text 44"/>
          <p:cNvSpPr/>
          <p:nvPr/>
        </p:nvSpPr>
        <p:spPr>
          <a:xfrm>
            <a:off x="5698998" y="2563104"/>
            <a:ext cx="3038094" cy="438912"/>
          </a:xfrm>
          <a:prstGeom prst="rect">
            <a:avLst/>
          </a:prstGeom>
          <a:noFill/>
          <a:ln/>
        </p:spPr>
        <p:txBody>
          <a:bodyPr wrap="square" lIns="0" tIns="0" rIns="0" bIns="0" rtlCol="0" anchor="t">
            <a:normAutofit/>
          </a:bodyPr>
          <a:lstStyle/>
          <a:p>
            <a:r>
              <a:rPr lang="en-US" sz="750">
                <a:solidFill>
                  <a:srgbClr val="111111"/>
                </a:solidFill>
                <a:latin typeface="+mn-lt"/>
                <a:ea typeface="Aptos" pitchFamily="34" charset="-122"/>
                <a:cs typeface="Aptos" pitchFamily="34" charset="-120"/>
              </a:rPr>
              <a:t>• Enforce least-privilege access for agent identities</a:t>
            </a:r>
            <a:endParaRPr lang="en-US" sz="750">
              <a:latin typeface="+mn-lt"/>
            </a:endParaRPr>
          </a:p>
          <a:p>
            <a:r>
              <a:rPr lang="en-US" sz="750">
                <a:solidFill>
                  <a:srgbClr val="111111"/>
                </a:solidFill>
                <a:latin typeface="+mn-lt"/>
                <a:ea typeface="Aptos" pitchFamily="34" charset="-122"/>
                <a:cs typeface="Aptos" pitchFamily="34" charset="-120"/>
              </a:rPr>
              <a:t>• Restrict tools, data, systems, and actions the agent may use</a:t>
            </a:r>
            <a:endParaRPr lang="en-US" sz="750">
              <a:latin typeface="+mn-lt"/>
            </a:endParaRPr>
          </a:p>
          <a:p>
            <a:r>
              <a:rPr lang="en-US" sz="750">
                <a:solidFill>
                  <a:srgbClr val="111111"/>
                </a:solidFill>
                <a:latin typeface="+mn-lt"/>
                <a:ea typeface="Aptos" pitchFamily="34" charset="-122"/>
                <a:cs typeface="Aptos" pitchFamily="34" charset="-120"/>
              </a:rPr>
              <a:t>• Test resilience to prompt injection and jailbreak attempts</a:t>
            </a:r>
            <a:endParaRPr lang="en-US" sz="750">
              <a:latin typeface="+mn-lt"/>
            </a:endParaRPr>
          </a:p>
        </p:txBody>
      </p:sp>
      <p:sp>
        <p:nvSpPr>
          <p:cNvPr id="47" name="Shape 45"/>
          <p:cNvSpPr/>
          <p:nvPr/>
        </p:nvSpPr>
        <p:spPr>
          <a:xfrm>
            <a:off x="4910328" y="3126312"/>
            <a:ext cx="3963924" cy="836676"/>
          </a:xfrm>
          <a:prstGeom prst="roundRect">
            <a:avLst>
              <a:gd name="adj" fmla="val 6557"/>
            </a:avLst>
          </a:prstGeom>
          <a:solidFill>
            <a:schemeClr val="bg1"/>
          </a:solidFill>
          <a:ln w="1270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48" name="Shape 46"/>
          <p:cNvSpPr/>
          <p:nvPr/>
        </p:nvSpPr>
        <p:spPr>
          <a:xfrm>
            <a:off x="4985766" y="3194892"/>
            <a:ext cx="562356" cy="699516"/>
          </a:xfrm>
          <a:prstGeom prst="roundRect">
            <a:avLst>
              <a:gd name="adj" fmla="val 9756"/>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49" name="Text 47"/>
          <p:cNvSpPr/>
          <p:nvPr/>
        </p:nvSpPr>
        <p:spPr>
          <a:xfrm>
            <a:off x="5068062" y="3338910"/>
            <a:ext cx="397764" cy="370332"/>
          </a:xfrm>
          <a:prstGeom prst="rect">
            <a:avLst/>
          </a:prstGeom>
          <a:noFill/>
          <a:ln/>
        </p:spPr>
        <p:txBody>
          <a:bodyPr wrap="square" lIns="0" tIns="0" rIns="0" bIns="0" rtlCol="0" anchor="ctr">
            <a:normAutofit/>
          </a:bodyPr>
          <a:lstStyle/>
          <a:p>
            <a:pPr algn="ctr"/>
            <a:r>
              <a:rPr lang="en-US" sz="1875">
                <a:solidFill>
                  <a:srgbClr val="FFFFFF"/>
                </a:solidFill>
                <a:latin typeface="+mn-lt"/>
                <a:ea typeface="Segoe UI Emoji" pitchFamily="34" charset="-122"/>
                <a:cs typeface="Segoe UI Emoji" pitchFamily="34" charset="-120"/>
              </a:rPr>
              <a:t>🛡️</a:t>
            </a:r>
            <a:endParaRPr lang="en-US" sz="1875">
              <a:latin typeface="+mn-lt"/>
            </a:endParaRPr>
          </a:p>
        </p:txBody>
      </p:sp>
      <p:sp>
        <p:nvSpPr>
          <p:cNvPr id="50" name="Text 48"/>
          <p:cNvSpPr/>
          <p:nvPr/>
        </p:nvSpPr>
        <p:spPr>
          <a:xfrm>
            <a:off x="5678424" y="3242898"/>
            <a:ext cx="3086100" cy="178308"/>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Safety, Privacy &amp; Quality</a:t>
            </a:r>
          </a:p>
        </p:txBody>
      </p:sp>
      <p:sp>
        <p:nvSpPr>
          <p:cNvPr id="51" name="Text 49"/>
          <p:cNvSpPr/>
          <p:nvPr/>
        </p:nvSpPr>
        <p:spPr>
          <a:xfrm>
            <a:off x="5698998" y="3455496"/>
            <a:ext cx="3038094" cy="438912"/>
          </a:xfrm>
          <a:prstGeom prst="rect">
            <a:avLst/>
          </a:prstGeom>
          <a:noFill/>
          <a:ln/>
        </p:spPr>
        <p:txBody>
          <a:bodyPr wrap="square" lIns="0" tIns="0" rIns="0" bIns="0" rtlCol="0" anchor="t">
            <a:noAutofit/>
          </a:bodyPr>
          <a:lstStyle/>
          <a:p>
            <a:r>
              <a:rPr lang="en-US" sz="750">
                <a:solidFill>
                  <a:srgbClr val="111111"/>
                </a:solidFill>
                <a:latin typeface="+mn-lt"/>
                <a:ea typeface="Aptos" pitchFamily="34" charset="-122"/>
                <a:cs typeface="Aptos" pitchFamily="34" charset="-120"/>
              </a:rPr>
              <a:t>• Prevent personal or confidential data leakage</a:t>
            </a:r>
          </a:p>
          <a:p>
            <a:r>
              <a:rPr lang="en-US" sz="750">
                <a:solidFill>
                  <a:srgbClr val="111111"/>
                </a:solidFill>
                <a:latin typeface="+mn-lt"/>
                <a:ea typeface="Aptos" pitchFamily="34" charset="-122"/>
                <a:cs typeface="Aptos" pitchFamily="34" charset="-120"/>
              </a:rPr>
              <a:t>• Prevent data with poor data quality being used by AI solutions</a:t>
            </a:r>
            <a:endParaRPr lang="en-US" sz="750">
              <a:latin typeface="+mn-lt"/>
            </a:endParaRPr>
          </a:p>
          <a:p>
            <a:r>
              <a:rPr lang="en-US" sz="750">
                <a:solidFill>
                  <a:srgbClr val="111111"/>
                </a:solidFill>
                <a:latin typeface="+mn-lt"/>
                <a:ea typeface="Aptos" pitchFamily="34" charset="-122"/>
                <a:cs typeface="Aptos" pitchFamily="34" charset="-120"/>
              </a:rPr>
              <a:t>• Test for hallucinations and harmful outputs</a:t>
            </a:r>
            <a:endParaRPr lang="en-US" sz="750">
              <a:latin typeface="+mn-lt"/>
            </a:endParaRPr>
          </a:p>
          <a:p>
            <a:r>
              <a:rPr lang="en-US" sz="750">
                <a:solidFill>
                  <a:srgbClr val="111111"/>
                </a:solidFill>
                <a:latin typeface="+mn-lt"/>
                <a:ea typeface="Aptos" pitchFamily="34" charset="-122"/>
                <a:cs typeface="Aptos" pitchFamily="34" charset="-120"/>
              </a:rPr>
              <a:t>• Use human review and escalation for higher-risk actions</a:t>
            </a:r>
            <a:endParaRPr lang="en-US" sz="750">
              <a:latin typeface="+mn-lt"/>
            </a:endParaRPr>
          </a:p>
        </p:txBody>
      </p:sp>
      <p:sp>
        <p:nvSpPr>
          <p:cNvPr id="52" name="Shape 50"/>
          <p:cNvSpPr/>
          <p:nvPr/>
        </p:nvSpPr>
        <p:spPr>
          <a:xfrm>
            <a:off x="4910328" y="4018704"/>
            <a:ext cx="3963924" cy="836676"/>
          </a:xfrm>
          <a:prstGeom prst="roundRect">
            <a:avLst>
              <a:gd name="adj" fmla="val 6557"/>
            </a:avLst>
          </a:prstGeom>
          <a:solidFill>
            <a:schemeClr val="bg1"/>
          </a:solidFill>
          <a:ln w="12700">
            <a:solidFill>
              <a:schemeClr val="tx1">
                <a:lumMod val="75000"/>
                <a:lumOff val="25000"/>
              </a:schemeClr>
            </a:solidFill>
            <a:prstDash val="solid"/>
          </a:ln>
          <a:effectLst>
            <a:outerShdw blurRad="50800" dist="38100" dir="2700000" algn="tl" rotWithShape="0">
              <a:prstClr val="black">
                <a:alpha val="40000"/>
              </a:prstClr>
            </a:outerShdw>
          </a:effectLst>
        </p:spPr>
        <p:txBody>
          <a:bodyPr/>
          <a:lstStyle/>
          <a:p>
            <a:endParaRPr lang="en-US" sz="2100">
              <a:latin typeface="+mn-lt"/>
            </a:endParaRPr>
          </a:p>
        </p:txBody>
      </p:sp>
      <p:sp>
        <p:nvSpPr>
          <p:cNvPr id="53" name="Shape 51"/>
          <p:cNvSpPr/>
          <p:nvPr/>
        </p:nvSpPr>
        <p:spPr>
          <a:xfrm>
            <a:off x="4985766" y="4087284"/>
            <a:ext cx="562356" cy="699516"/>
          </a:xfrm>
          <a:prstGeom prst="roundRect">
            <a:avLst>
              <a:gd name="adj" fmla="val 9756"/>
            </a:avLst>
          </a:prstGeom>
          <a:solidFill>
            <a:srgbClr val="E0DCD7"/>
          </a:solidFill>
          <a:ln w="12700">
            <a:solidFill>
              <a:schemeClr val="tx2">
                <a:lumMod val="20000"/>
                <a:lumOff val="80000"/>
              </a:schemeClr>
            </a:solidFill>
            <a:prstDash val="solid"/>
          </a:ln>
        </p:spPr>
        <p:txBody>
          <a:bodyPr/>
          <a:lstStyle/>
          <a:p>
            <a:endParaRPr lang="en-US" sz="2100">
              <a:latin typeface="+mn-lt"/>
            </a:endParaRPr>
          </a:p>
        </p:txBody>
      </p:sp>
      <p:sp>
        <p:nvSpPr>
          <p:cNvPr id="54" name="Text 52"/>
          <p:cNvSpPr/>
          <p:nvPr/>
        </p:nvSpPr>
        <p:spPr>
          <a:xfrm>
            <a:off x="5068062" y="4231302"/>
            <a:ext cx="397764" cy="370332"/>
          </a:xfrm>
          <a:prstGeom prst="rect">
            <a:avLst/>
          </a:prstGeom>
          <a:noFill/>
          <a:ln/>
        </p:spPr>
        <p:txBody>
          <a:bodyPr wrap="square" lIns="0" tIns="0" rIns="0" bIns="0" rtlCol="0" anchor="ctr">
            <a:normAutofit/>
          </a:bodyPr>
          <a:lstStyle/>
          <a:p>
            <a:pPr algn="ctr"/>
            <a:r>
              <a:rPr lang="en-US" sz="1875">
                <a:solidFill>
                  <a:srgbClr val="FFFFFF"/>
                </a:solidFill>
                <a:latin typeface="+mn-lt"/>
                <a:ea typeface="Segoe UI Emoji" pitchFamily="34" charset="-122"/>
                <a:cs typeface="Segoe UI Emoji" pitchFamily="34" charset="-120"/>
              </a:rPr>
              <a:t>📈</a:t>
            </a:r>
            <a:endParaRPr lang="en-US" sz="1875">
              <a:latin typeface="+mn-lt"/>
            </a:endParaRPr>
          </a:p>
        </p:txBody>
      </p:sp>
      <p:sp>
        <p:nvSpPr>
          <p:cNvPr id="55" name="Text 53"/>
          <p:cNvSpPr/>
          <p:nvPr/>
        </p:nvSpPr>
        <p:spPr>
          <a:xfrm>
            <a:off x="5678424" y="4135290"/>
            <a:ext cx="3086100" cy="178308"/>
          </a:xfrm>
          <a:prstGeom prst="rect">
            <a:avLst/>
          </a:prstGeom>
          <a:noFill/>
          <a:ln/>
        </p:spPr>
        <p:txBody>
          <a:bodyPr wrap="square" lIns="0" tIns="0" rIns="0" bIns="0" rtlCol="0" anchor="ctr">
            <a:normAutofit/>
          </a:bodyPr>
          <a:lstStyle/>
          <a:p>
            <a:r>
              <a:rPr lang="en-US" sz="1013" b="1">
                <a:solidFill>
                  <a:srgbClr val="4F2D7F"/>
                </a:solidFill>
                <a:latin typeface="+mn-lt"/>
                <a:ea typeface="Aptos" pitchFamily="34" charset="-122"/>
              </a:rPr>
              <a:t>Monitoring &amp; Assurance</a:t>
            </a:r>
          </a:p>
        </p:txBody>
      </p:sp>
      <p:sp>
        <p:nvSpPr>
          <p:cNvPr id="56" name="Text 54"/>
          <p:cNvSpPr/>
          <p:nvPr/>
        </p:nvSpPr>
        <p:spPr>
          <a:xfrm>
            <a:off x="5698998" y="4347888"/>
            <a:ext cx="3038094" cy="438912"/>
          </a:xfrm>
          <a:prstGeom prst="rect">
            <a:avLst/>
          </a:prstGeom>
          <a:noFill/>
          <a:ln/>
        </p:spPr>
        <p:txBody>
          <a:bodyPr wrap="square" lIns="0" tIns="0" rIns="0" bIns="0" rtlCol="0" anchor="t">
            <a:normAutofit/>
          </a:bodyPr>
          <a:lstStyle/>
          <a:p>
            <a:r>
              <a:rPr lang="en-US" sz="750">
                <a:solidFill>
                  <a:srgbClr val="111111"/>
                </a:solidFill>
                <a:latin typeface="+mn-lt"/>
                <a:ea typeface="Aptos" pitchFamily="34" charset="-122"/>
                <a:cs typeface="Aptos" pitchFamily="34" charset="-120"/>
              </a:rPr>
              <a:t>• Log prompts, responses, tool calls, actions, and decisions</a:t>
            </a:r>
            <a:endParaRPr lang="en-US" sz="750">
              <a:latin typeface="+mn-lt"/>
            </a:endParaRPr>
          </a:p>
          <a:p>
            <a:r>
              <a:rPr lang="en-US" sz="750">
                <a:solidFill>
                  <a:srgbClr val="111111"/>
                </a:solidFill>
                <a:latin typeface="+mn-lt"/>
                <a:ea typeface="Aptos" pitchFamily="34" charset="-122"/>
                <a:cs typeface="Aptos" pitchFamily="34" charset="-120"/>
              </a:rPr>
              <a:t>• Maintain incident response and customer-notification processes</a:t>
            </a:r>
            <a:endParaRPr lang="en-US" sz="750">
              <a:latin typeface="+mn-lt"/>
            </a:endParaRPr>
          </a:p>
          <a:p>
            <a:r>
              <a:rPr lang="en-US" sz="750">
                <a:solidFill>
                  <a:srgbClr val="111111"/>
                </a:solidFill>
                <a:latin typeface="+mn-lt"/>
                <a:ea typeface="Aptos" pitchFamily="34" charset="-122"/>
                <a:cs typeface="Aptos" pitchFamily="34" charset="-120"/>
              </a:rPr>
              <a:t>• Perform continuous monitoring, red teaming, and periodic testing</a:t>
            </a:r>
            <a:endParaRPr lang="en-US" sz="750">
              <a:latin typeface="+mn-lt"/>
            </a:endParaRPr>
          </a:p>
        </p:txBody>
      </p:sp>
      <p:sp>
        <p:nvSpPr>
          <p:cNvPr id="2" name="Text 1">
            <a:extLst>
              <a:ext uri="{FF2B5EF4-FFF2-40B4-BE49-F238E27FC236}">
                <a16:creationId xmlns:a16="http://schemas.microsoft.com/office/drawing/2014/main" id="{09DBF244-C767-8B5B-8DCE-00835A3DA764}"/>
              </a:ext>
            </a:extLst>
          </p:cNvPr>
          <p:cNvSpPr/>
          <p:nvPr/>
        </p:nvSpPr>
        <p:spPr>
          <a:xfrm>
            <a:off x="464696" y="846965"/>
            <a:ext cx="8313544" cy="430887"/>
          </a:xfrm>
          <a:prstGeom prst="rect">
            <a:avLst/>
          </a:prstGeom>
          <a:noFill/>
        </p:spPr>
        <p:txBody>
          <a:bodyPr wrap="square">
            <a:spAutoFit/>
          </a:bodyPr>
          <a:lstStyle/>
          <a:p>
            <a:r>
              <a:rPr lang="en-US" sz="1100" dirty="0">
                <a:solidFill>
                  <a:prstClr val="black"/>
                </a:solidFill>
                <a:latin typeface="GT Walsheim Light"/>
              </a:rPr>
              <a:t>These are sample AI risk domains and controls (at a summary level) built upon ISO 42001, NIST AI RMF, the EU AI Act, MITRE ATLAS, the OWASP Top 10, and the CSA AI Controls Matrix.</a:t>
            </a:r>
          </a:p>
        </p:txBody>
      </p:sp>
      <p:sp>
        <p:nvSpPr>
          <p:cNvPr id="4" name="Title 2">
            <a:extLst>
              <a:ext uri="{FF2B5EF4-FFF2-40B4-BE49-F238E27FC236}">
                <a16:creationId xmlns:a16="http://schemas.microsoft.com/office/drawing/2014/main" id="{9B8D9991-2115-D727-2B3D-243B70F7B439}"/>
              </a:ext>
            </a:extLst>
          </p:cNvPr>
          <p:cNvSpPr txBox="1">
            <a:spLocks/>
          </p:cNvSpPr>
          <p:nvPr/>
        </p:nvSpPr>
        <p:spPr>
          <a:xfrm>
            <a:off x="464696" y="410684"/>
            <a:ext cx="8387334" cy="381418"/>
          </a:xfrm>
          <a:prstGeom prst="rect">
            <a:avLst/>
          </a:prstGeom>
        </p:spPr>
        <p:txBody>
          <a:bodyPr lIns="91440" tIns="45720" rIns="91440" bIns="45720" anchor="t"/>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dirty="0">
                <a:ea typeface="+mj-lt"/>
                <a:cs typeface="+mj-lt"/>
              </a:rPr>
              <a:t>Example AI risk domains and controls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308610" y="192024"/>
            <a:ext cx="6240780" cy="288036"/>
          </a:xfrm>
          <a:prstGeom prst="rect">
            <a:avLst/>
          </a:prstGeom>
        </p:spPr>
        <p:txBody>
          <a:bodyPr lIns="91440" tIns="45720" rIns="91440" bIns="45720" anchor="t"/>
          <a:lstStyle/>
          <a:p>
            <a:pPr>
              <a:lnSpc>
                <a:spcPct val="85000"/>
              </a:lnSpc>
            </a:pPr>
            <a:r>
              <a:rPr lang="en-US" sz="2400" b="1" dirty="0">
                <a:solidFill>
                  <a:srgbClr val="4F2D7F"/>
                </a:solidFill>
                <a:latin typeface="+mj-lt"/>
                <a:ea typeface="+mj-lt"/>
                <a:cs typeface="+mj-lt"/>
              </a:rPr>
              <a:t>AI runtime risks &amp; required telemetry</a:t>
            </a:r>
          </a:p>
        </p:txBody>
      </p:sp>
      <p:sp>
        <p:nvSpPr>
          <p:cNvPr id="5" name="Text 3"/>
          <p:cNvSpPr/>
          <p:nvPr/>
        </p:nvSpPr>
        <p:spPr>
          <a:xfrm>
            <a:off x="377190" y="574845"/>
            <a:ext cx="8318754" cy="430887"/>
          </a:xfrm>
          <a:prstGeom prst="rect">
            <a:avLst/>
          </a:prstGeom>
          <a:noFill/>
        </p:spPr>
        <p:txBody>
          <a:bodyPr wrap="square">
            <a:spAutoFit/>
          </a:bodyPr>
          <a:lstStyle/>
          <a:p>
            <a:r>
              <a:rPr lang="en-US" sz="1100" dirty="0">
                <a:solidFill>
                  <a:prstClr val="black"/>
                </a:solidFill>
                <a:latin typeface="GT Walsheim Light"/>
              </a:rPr>
              <a:t>Risk visibility depends on telemetry from hyperscalers, gateways, applications, and business systems. Telemetry turns AI risk</a:t>
            </a:r>
          </a:p>
          <a:p>
            <a:r>
              <a:rPr lang="en-US" sz="1100" dirty="0">
                <a:solidFill>
                  <a:prstClr val="black"/>
                </a:solidFill>
                <a:latin typeface="GT Walsheim Light"/>
              </a:rPr>
              <a:t>into auditable evidence.</a:t>
            </a:r>
          </a:p>
        </p:txBody>
      </p:sp>
      <p:sp>
        <p:nvSpPr>
          <p:cNvPr id="8" name="Shape 6"/>
          <p:cNvSpPr/>
          <p:nvPr/>
        </p:nvSpPr>
        <p:spPr>
          <a:xfrm>
            <a:off x="391704" y="1092742"/>
            <a:ext cx="4011930" cy="1659636"/>
          </a:xfrm>
          <a:prstGeom prst="roundRect">
            <a:avLst>
              <a:gd name="adj" fmla="val 4959"/>
            </a:avLst>
          </a:prstGeom>
          <a:solidFill>
            <a:srgbClr val="FFFFFF"/>
          </a:solidFill>
          <a:ln w="13970">
            <a:solidFill>
              <a:srgbClr val="D7E1EA"/>
            </a:solidFill>
            <a:prstDash val="solid"/>
          </a:ln>
          <a:effectLst>
            <a:outerShdw blurRad="12700" dist="50800" dir="2700000" algn="bl" rotWithShape="0">
              <a:srgbClr val="A0AEC0">
                <a:alpha val="16000"/>
              </a:srgbClr>
            </a:outerShdw>
          </a:effectLst>
        </p:spPr>
        <p:txBody>
          <a:bodyPr/>
          <a:lstStyle/>
          <a:p>
            <a:endParaRPr lang="en-US" sz="2100"/>
          </a:p>
        </p:txBody>
      </p:sp>
      <p:sp>
        <p:nvSpPr>
          <p:cNvPr id="9" name="Shape 7"/>
          <p:cNvSpPr/>
          <p:nvPr/>
        </p:nvSpPr>
        <p:spPr>
          <a:xfrm>
            <a:off x="474000" y="1175038"/>
            <a:ext cx="425196" cy="369284"/>
          </a:xfrm>
          <a:prstGeom prst="roundRect">
            <a:avLst>
              <a:gd name="adj" fmla="val 12903"/>
            </a:avLst>
          </a:prstGeom>
          <a:solidFill>
            <a:srgbClr val="2563EB"/>
          </a:solidFill>
          <a:ln w="12700">
            <a:solidFill>
              <a:srgbClr val="2563EB">
                <a:alpha val="0"/>
              </a:srgbClr>
            </a:solidFill>
            <a:prstDash val="solid"/>
          </a:ln>
        </p:spPr>
        <p:txBody>
          <a:bodyPr/>
          <a:lstStyle/>
          <a:p>
            <a:endParaRPr lang="en-US" sz="2100"/>
          </a:p>
        </p:txBody>
      </p:sp>
      <p:sp>
        <p:nvSpPr>
          <p:cNvPr id="10" name="Text 8"/>
          <p:cNvSpPr/>
          <p:nvPr/>
        </p:nvSpPr>
        <p:spPr>
          <a:xfrm>
            <a:off x="474000" y="1243618"/>
            <a:ext cx="425196" cy="219456"/>
          </a:xfrm>
          <a:prstGeom prst="rect">
            <a:avLst/>
          </a:prstGeom>
          <a:noFill/>
          <a:ln/>
        </p:spPr>
        <p:txBody>
          <a:bodyPr wrap="square" lIns="0" tIns="0" rIns="0" bIns="0" rtlCol="0" anchor="ctr"/>
          <a:lstStyle/>
          <a:p>
            <a:pPr algn="ctr"/>
            <a:r>
              <a:rPr lang="en-US" sz="1275" b="1" dirty="0">
                <a:solidFill>
                  <a:srgbClr val="FFFFFF"/>
                </a:solidFill>
                <a:latin typeface="Aptos Display" pitchFamily="34" charset="0"/>
                <a:ea typeface="Aptos Display" pitchFamily="34" charset="-122"/>
                <a:cs typeface="Aptos Display" pitchFamily="34" charset="-120"/>
              </a:rPr>
              <a:t>$</a:t>
            </a:r>
            <a:endParaRPr lang="en-US" sz="1275" dirty="0"/>
          </a:p>
        </p:txBody>
      </p:sp>
      <p:sp>
        <p:nvSpPr>
          <p:cNvPr id="11" name="Text 9"/>
          <p:cNvSpPr/>
          <p:nvPr/>
        </p:nvSpPr>
        <p:spPr>
          <a:xfrm>
            <a:off x="981492" y="1229902"/>
            <a:ext cx="3326130" cy="205740"/>
          </a:xfrm>
          <a:prstGeom prst="rect">
            <a:avLst/>
          </a:prstGeom>
          <a:noFill/>
          <a:ln/>
        </p:spPr>
        <p:txBody>
          <a:bodyPr wrap="square" lIns="0" tIns="0" rIns="0" bIns="0" rtlCol="0" anchor="ctr"/>
          <a:lstStyle/>
          <a:p>
            <a:r>
              <a:rPr lang="en-US" sz="1100" b="1" dirty="0">
                <a:solidFill>
                  <a:srgbClr val="2563EB"/>
                </a:solidFill>
                <a:latin typeface="+mj-lt"/>
              </a:rPr>
              <a:t>Cost &amp; Performance</a:t>
            </a:r>
            <a:endParaRPr lang="en-US" sz="1100" dirty="0">
              <a:latin typeface="+mj-lt"/>
            </a:endParaRPr>
          </a:p>
        </p:txBody>
      </p:sp>
      <p:sp>
        <p:nvSpPr>
          <p:cNvPr id="12" name="Shape 10"/>
          <p:cNvSpPr/>
          <p:nvPr/>
        </p:nvSpPr>
        <p:spPr>
          <a:xfrm>
            <a:off x="981492" y="1517938"/>
            <a:ext cx="3298698" cy="0"/>
          </a:xfrm>
          <a:prstGeom prst="line">
            <a:avLst/>
          </a:prstGeom>
          <a:noFill/>
          <a:ln w="12700">
            <a:solidFill>
              <a:srgbClr val="D7E1EA"/>
            </a:solidFill>
            <a:prstDash val="solid"/>
          </a:ln>
        </p:spPr>
        <p:txBody>
          <a:bodyPr/>
          <a:lstStyle/>
          <a:p>
            <a:endParaRPr lang="en-US" sz="2100"/>
          </a:p>
        </p:txBody>
      </p:sp>
      <p:sp>
        <p:nvSpPr>
          <p:cNvPr id="13" name="Text 11"/>
          <p:cNvSpPr/>
          <p:nvPr/>
        </p:nvSpPr>
        <p:spPr>
          <a:xfrm>
            <a:off x="542581" y="1607092"/>
            <a:ext cx="1524533" cy="480060"/>
          </a:xfrm>
          <a:prstGeom prst="rect">
            <a:avLst/>
          </a:prstGeom>
          <a:noFill/>
          <a:ln/>
        </p:spPr>
        <p:txBody>
          <a:bodyPr wrap="square" lIns="191" tIns="191" rIns="191" bIns="191" rtlCol="0" anchor="ctr">
            <a:normAutofit/>
          </a:bodyPr>
          <a:lstStyle/>
          <a:p>
            <a:r>
              <a:rPr lang="en-US" sz="900" b="1" dirty="0">
                <a:solidFill>
                  <a:srgbClr val="0B1F4D"/>
                </a:solidFill>
                <a:latin typeface="+mn-lt"/>
              </a:rPr>
              <a:t>Excessive token use or cost</a:t>
            </a:r>
            <a:endParaRPr lang="en-US" sz="900" dirty="0">
              <a:latin typeface="+mn-lt"/>
            </a:endParaRPr>
          </a:p>
        </p:txBody>
      </p:sp>
      <p:sp>
        <p:nvSpPr>
          <p:cNvPr id="14" name="Text 12"/>
          <p:cNvSpPr/>
          <p:nvPr/>
        </p:nvSpPr>
        <p:spPr>
          <a:xfrm>
            <a:off x="2076715" y="1607092"/>
            <a:ext cx="2206562" cy="480060"/>
          </a:xfrm>
          <a:prstGeom prst="rect">
            <a:avLst/>
          </a:prstGeom>
          <a:noFill/>
          <a:ln/>
        </p:spPr>
        <p:txBody>
          <a:bodyPr wrap="square" lIns="191" tIns="191" rIns="191" bIns="191" rtlCol="0" anchor="ctr">
            <a:normAutofit/>
          </a:bodyPr>
          <a:lstStyle/>
          <a:p>
            <a:r>
              <a:rPr lang="en-US" sz="900" dirty="0">
                <a:solidFill>
                  <a:srgbClr val="334155"/>
                </a:solidFill>
                <a:latin typeface="+mn-lt"/>
              </a:rPr>
              <a:t>Hyperscaler token and invocation metrics</a:t>
            </a:r>
            <a:endParaRPr lang="en-US" sz="900" dirty="0">
              <a:latin typeface="+mn-lt"/>
            </a:endParaRPr>
          </a:p>
        </p:txBody>
      </p:sp>
      <p:sp>
        <p:nvSpPr>
          <p:cNvPr id="15" name="Shape 13"/>
          <p:cNvSpPr/>
          <p:nvPr/>
        </p:nvSpPr>
        <p:spPr>
          <a:xfrm>
            <a:off x="515148" y="2100868"/>
            <a:ext cx="3765042" cy="0"/>
          </a:xfrm>
          <a:prstGeom prst="line">
            <a:avLst/>
          </a:prstGeom>
          <a:noFill/>
          <a:ln w="7620">
            <a:solidFill>
              <a:srgbClr val="E9EEF5"/>
            </a:solidFill>
            <a:prstDash val="solid"/>
          </a:ln>
        </p:spPr>
        <p:txBody>
          <a:bodyPr/>
          <a:lstStyle/>
          <a:p>
            <a:endParaRPr lang="en-US" sz="2100"/>
          </a:p>
        </p:txBody>
      </p:sp>
      <p:sp>
        <p:nvSpPr>
          <p:cNvPr id="16" name="Text 14"/>
          <p:cNvSpPr/>
          <p:nvPr/>
        </p:nvSpPr>
        <p:spPr>
          <a:xfrm>
            <a:off x="542581" y="2128300"/>
            <a:ext cx="1524533" cy="480060"/>
          </a:xfrm>
          <a:prstGeom prst="rect">
            <a:avLst/>
          </a:prstGeom>
          <a:noFill/>
          <a:ln/>
        </p:spPr>
        <p:txBody>
          <a:bodyPr wrap="square" lIns="191" tIns="191" rIns="191" bIns="191" rtlCol="0" anchor="ctr">
            <a:normAutofit/>
          </a:bodyPr>
          <a:lstStyle/>
          <a:p>
            <a:r>
              <a:rPr lang="en-US" sz="900" b="1" dirty="0">
                <a:solidFill>
                  <a:srgbClr val="0B1F4D"/>
                </a:solidFill>
                <a:latin typeface="+mn-lt"/>
              </a:rPr>
              <a:t>High latency, throttling, or failures</a:t>
            </a:r>
            <a:endParaRPr lang="en-US" sz="900" dirty="0">
              <a:latin typeface="+mn-lt"/>
            </a:endParaRPr>
          </a:p>
        </p:txBody>
      </p:sp>
      <p:sp>
        <p:nvSpPr>
          <p:cNvPr id="17" name="Text 15"/>
          <p:cNvSpPr/>
          <p:nvPr/>
        </p:nvSpPr>
        <p:spPr>
          <a:xfrm>
            <a:off x="2076715" y="2128300"/>
            <a:ext cx="2206562" cy="480060"/>
          </a:xfrm>
          <a:prstGeom prst="rect">
            <a:avLst/>
          </a:prstGeom>
          <a:noFill/>
          <a:ln/>
        </p:spPr>
        <p:txBody>
          <a:bodyPr wrap="square" lIns="191" tIns="191" rIns="191" bIns="191" rtlCol="0" anchor="ctr">
            <a:normAutofit/>
          </a:bodyPr>
          <a:lstStyle/>
          <a:p>
            <a:r>
              <a:rPr lang="en-US" sz="900" dirty="0">
                <a:solidFill>
                  <a:srgbClr val="334155"/>
                </a:solidFill>
                <a:latin typeface="+mn-lt"/>
              </a:rPr>
              <a:t>Bedrock, Azure, or Vertex operational metrics</a:t>
            </a:r>
            <a:endParaRPr lang="en-US" sz="900" dirty="0">
              <a:latin typeface="+mn-lt"/>
            </a:endParaRPr>
          </a:p>
        </p:txBody>
      </p:sp>
      <p:sp>
        <p:nvSpPr>
          <p:cNvPr id="18" name="Shape 16"/>
          <p:cNvSpPr/>
          <p:nvPr/>
        </p:nvSpPr>
        <p:spPr>
          <a:xfrm>
            <a:off x="4780824" y="1092742"/>
            <a:ext cx="4011930" cy="1659636"/>
          </a:xfrm>
          <a:prstGeom prst="roundRect">
            <a:avLst>
              <a:gd name="adj" fmla="val 4959"/>
            </a:avLst>
          </a:prstGeom>
          <a:solidFill>
            <a:srgbClr val="FFFFFF"/>
          </a:solidFill>
          <a:ln w="13970">
            <a:solidFill>
              <a:srgbClr val="D7E1EA"/>
            </a:solidFill>
            <a:prstDash val="solid"/>
          </a:ln>
          <a:effectLst>
            <a:outerShdw blurRad="12700" dist="50800" dir="2700000" algn="bl" rotWithShape="0">
              <a:srgbClr val="A0AEC0">
                <a:alpha val="16000"/>
              </a:srgbClr>
            </a:outerShdw>
          </a:effectLst>
        </p:spPr>
        <p:txBody>
          <a:bodyPr/>
          <a:lstStyle/>
          <a:p>
            <a:endParaRPr lang="en-US" sz="2100"/>
          </a:p>
        </p:txBody>
      </p:sp>
      <p:sp>
        <p:nvSpPr>
          <p:cNvPr id="19" name="Shape 17"/>
          <p:cNvSpPr/>
          <p:nvPr/>
        </p:nvSpPr>
        <p:spPr>
          <a:xfrm>
            <a:off x="4863120" y="1175038"/>
            <a:ext cx="425196" cy="369284"/>
          </a:xfrm>
          <a:prstGeom prst="roundRect">
            <a:avLst>
              <a:gd name="adj" fmla="val 12903"/>
            </a:avLst>
          </a:prstGeom>
          <a:solidFill>
            <a:srgbClr val="0F766E"/>
          </a:solidFill>
          <a:ln w="12700">
            <a:solidFill>
              <a:srgbClr val="0F766E">
                <a:alpha val="0"/>
              </a:srgbClr>
            </a:solidFill>
            <a:prstDash val="solid"/>
          </a:ln>
        </p:spPr>
        <p:txBody>
          <a:bodyPr/>
          <a:lstStyle/>
          <a:p>
            <a:endParaRPr lang="en-US" sz="2100"/>
          </a:p>
        </p:txBody>
      </p:sp>
      <p:sp>
        <p:nvSpPr>
          <p:cNvPr id="20" name="Text 18"/>
          <p:cNvSpPr/>
          <p:nvPr/>
        </p:nvSpPr>
        <p:spPr>
          <a:xfrm>
            <a:off x="4863120" y="1243618"/>
            <a:ext cx="425196" cy="219456"/>
          </a:xfrm>
          <a:prstGeom prst="rect">
            <a:avLst/>
          </a:prstGeom>
          <a:noFill/>
          <a:ln/>
        </p:spPr>
        <p:txBody>
          <a:bodyPr wrap="square" lIns="0" tIns="0" rIns="0" bIns="0" rtlCol="0" anchor="ctr"/>
          <a:lstStyle/>
          <a:p>
            <a:pPr algn="ctr"/>
            <a:r>
              <a:rPr lang="en-US" sz="1275" b="1" dirty="0">
                <a:solidFill>
                  <a:srgbClr val="FFFFFF"/>
                </a:solidFill>
                <a:latin typeface="Aptos Display" pitchFamily="34" charset="0"/>
                <a:ea typeface="Aptos Display" pitchFamily="34" charset="-122"/>
                <a:cs typeface="Aptos Display" pitchFamily="34" charset="-120"/>
              </a:rPr>
              <a:t>!</a:t>
            </a:r>
            <a:endParaRPr lang="en-US" sz="1275" dirty="0"/>
          </a:p>
        </p:txBody>
      </p:sp>
      <p:sp>
        <p:nvSpPr>
          <p:cNvPr id="21" name="Text 19"/>
          <p:cNvSpPr/>
          <p:nvPr/>
        </p:nvSpPr>
        <p:spPr>
          <a:xfrm>
            <a:off x="5370612" y="1229902"/>
            <a:ext cx="3326130" cy="205740"/>
          </a:xfrm>
          <a:prstGeom prst="rect">
            <a:avLst/>
          </a:prstGeom>
          <a:noFill/>
          <a:ln/>
        </p:spPr>
        <p:txBody>
          <a:bodyPr wrap="square" lIns="0" tIns="0" rIns="0" bIns="0" rtlCol="0" anchor="ctr"/>
          <a:lstStyle/>
          <a:p>
            <a:r>
              <a:rPr lang="en-US" sz="1100" b="1" dirty="0">
                <a:solidFill>
                  <a:srgbClr val="0F766E"/>
                </a:solidFill>
                <a:latin typeface="+mj-lt"/>
              </a:rPr>
              <a:t>Safety &amp; Data Security</a:t>
            </a:r>
            <a:endParaRPr lang="en-US" sz="1100" dirty="0">
              <a:latin typeface="+mj-lt"/>
            </a:endParaRPr>
          </a:p>
        </p:txBody>
      </p:sp>
      <p:sp>
        <p:nvSpPr>
          <p:cNvPr id="22" name="Shape 20"/>
          <p:cNvSpPr/>
          <p:nvPr/>
        </p:nvSpPr>
        <p:spPr>
          <a:xfrm>
            <a:off x="5370612" y="1517938"/>
            <a:ext cx="3298698" cy="0"/>
          </a:xfrm>
          <a:prstGeom prst="line">
            <a:avLst/>
          </a:prstGeom>
          <a:noFill/>
          <a:ln w="12700">
            <a:solidFill>
              <a:srgbClr val="D7E1EA"/>
            </a:solidFill>
            <a:prstDash val="solid"/>
          </a:ln>
        </p:spPr>
        <p:txBody>
          <a:bodyPr/>
          <a:lstStyle/>
          <a:p>
            <a:endParaRPr lang="en-US" sz="2100"/>
          </a:p>
        </p:txBody>
      </p:sp>
      <p:sp>
        <p:nvSpPr>
          <p:cNvPr id="23" name="Text 21"/>
          <p:cNvSpPr/>
          <p:nvPr/>
        </p:nvSpPr>
        <p:spPr>
          <a:xfrm>
            <a:off x="4931701" y="1607092"/>
            <a:ext cx="1524533" cy="306324"/>
          </a:xfrm>
          <a:prstGeom prst="rect">
            <a:avLst/>
          </a:prstGeom>
          <a:noFill/>
          <a:ln/>
        </p:spPr>
        <p:txBody>
          <a:bodyPr wrap="square" lIns="191" tIns="191" rIns="191" bIns="191" rtlCol="0" anchor="ctr">
            <a:normAutofit/>
          </a:bodyPr>
          <a:lstStyle/>
          <a:p>
            <a:r>
              <a:rPr lang="en-US" sz="900" b="1" dirty="0">
                <a:solidFill>
                  <a:srgbClr val="0B1F4D"/>
                </a:solidFill>
                <a:latin typeface="+mn-lt"/>
              </a:rPr>
              <a:t>Toxic or prohibited output</a:t>
            </a:r>
            <a:endParaRPr lang="en-US" sz="900" dirty="0">
              <a:latin typeface="+mn-lt"/>
            </a:endParaRPr>
          </a:p>
        </p:txBody>
      </p:sp>
      <p:sp>
        <p:nvSpPr>
          <p:cNvPr id="24" name="Text 22"/>
          <p:cNvSpPr/>
          <p:nvPr/>
        </p:nvSpPr>
        <p:spPr>
          <a:xfrm>
            <a:off x="6465835" y="1607092"/>
            <a:ext cx="2206562" cy="306324"/>
          </a:xfrm>
          <a:prstGeom prst="rect">
            <a:avLst/>
          </a:prstGeom>
          <a:noFill/>
          <a:ln/>
        </p:spPr>
        <p:txBody>
          <a:bodyPr wrap="square" lIns="191" tIns="191" rIns="191" bIns="191" rtlCol="0" anchor="ctr">
            <a:normAutofit/>
          </a:bodyPr>
          <a:lstStyle/>
          <a:p>
            <a:r>
              <a:rPr lang="en-US" sz="900" dirty="0">
                <a:solidFill>
                  <a:srgbClr val="334155"/>
                </a:solidFill>
                <a:latin typeface="+mn-lt"/>
              </a:rPr>
              <a:t>Guardrail results or output evaluation</a:t>
            </a:r>
            <a:endParaRPr lang="en-US" sz="900" dirty="0">
              <a:latin typeface="+mn-lt"/>
            </a:endParaRPr>
          </a:p>
        </p:txBody>
      </p:sp>
      <p:sp>
        <p:nvSpPr>
          <p:cNvPr id="25" name="Shape 23"/>
          <p:cNvSpPr/>
          <p:nvPr/>
        </p:nvSpPr>
        <p:spPr>
          <a:xfrm>
            <a:off x="4904268" y="1927132"/>
            <a:ext cx="3765042" cy="0"/>
          </a:xfrm>
          <a:prstGeom prst="line">
            <a:avLst/>
          </a:prstGeom>
          <a:noFill/>
          <a:ln w="7620">
            <a:solidFill>
              <a:srgbClr val="E9EEF5"/>
            </a:solidFill>
            <a:prstDash val="solid"/>
          </a:ln>
        </p:spPr>
        <p:txBody>
          <a:bodyPr/>
          <a:lstStyle/>
          <a:p>
            <a:endParaRPr lang="en-US" sz="2100"/>
          </a:p>
        </p:txBody>
      </p:sp>
      <p:sp>
        <p:nvSpPr>
          <p:cNvPr id="26" name="Text 24"/>
          <p:cNvSpPr/>
          <p:nvPr/>
        </p:nvSpPr>
        <p:spPr>
          <a:xfrm>
            <a:off x="4931701" y="1954564"/>
            <a:ext cx="1524533" cy="306324"/>
          </a:xfrm>
          <a:prstGeom prst="rect">
            <a:avLst/>
          </a:prstGeom>
          <a:noFill/>
          <a:ln/>
        </p:spPr>
        <p:txBody>
          <a:bodyPr wrap="square" lIns="191" tIns="191" rIns="191" bIns="191" rtlCol="0" anchor="ctr">
            <a:normAutofit/>
          </a:bodyPr>
          <a:lstStyle/>
          <a:p>
            <a:r>
              <a:rPr lang="en-US" sz="900" b="1" dirty="0">
                <a:solidFill>
                  <a:srgbClr val="0B1F4D"/>
                </a:solidFill>
                <a:latin typeface="+mn-lt"/>
              </a:rPr>
              <a:t>Prompt injection</a:t>
            </a:r>
            <a:endParaRPr lang="en-US" sz="900" dirty="0">
              <a:latin typeface="+mn-lt"/>
            </a:endParaRPr>
          </a:p>
        </p:txBody>
      </p:sp>
      <p:sp>
        <p:nvSpPr>
          <p:cNvPr id="27" name="Text 25"/>
          <p:cNvSpPr/>
          <p:nvPr/>
        </p:nvSpPr>
        <p:spPr>
          <a:xfrm>
            <a:off x="6465835" y="1954564"/>
            <a:ext cx="2206562" cy="306324"/>
          </a:xfrm>
          <a:prstGeom prst="rect">
            <a:avLst/>
          </a:prstGeom>
          <a:noFill/>
          <a:ln/>
        </p:spPr>
        <p:txBody>
          <a:bodyPr wrap="square" lIns="191" tIns="191" rIns="191" bIns="191" rtlCol="0" anchor="ctr">
            <a:normAutofit/>
          </a:bodyPr>
          <a:lstStyle/>
          <a:p>
            <a:r>
              <a:rPr lang="en-US" sz="900" dirty="0">
                <a:solidFill>
                  <a:srgbClr val="334155"/>
                </a:solidFill>
                <a:latin typeface="+mn-lt"/>
              </a:rPr>
              <a:t>Gateway, guardrail, security product, or app instrumentation</a:t>
            </a:r>
            <a:endParaRPr lang="en-US" sz="900" dirty="0">
              <a:latin typeface="+mn-lt"/>
            </a:endParaRPr>
          </a:p>
        </p:txBody>
      </p:sp>
      <p:sp>
        <p:nvSpPr>
          <p:cNvPr id="28" name="Shape 26"/>
          <p:cNvSpPr/>
          <p:nvPr/>
        </p:nvSpPr>
        <p:spPr>
          <a:xfrm>
            <a:off x="4904268" y="2274604"/>
            <a:ext cx="3765042" cy="0"/>
          </a:xfrm>
          <a:prstGeom prst="line">
            <a:avLst/>
          </a:prstGeom>
          <a:noFill/>
          <a:ln w="7620">
            <a:solidFill>
              <a:srgbClr val="E9EEF5"/>
            </a:solidFill>
            <a:prstDash val="solid"/>
          </a:ln>
        </p:spPr>
        <p:txBody>
          <a:bodyPr/>
          <a:lstStyle/>
          <a:p>
            <a:endParaRPr lang="en-US" sz="2400"/>
          </a:p>
        </p:txBody>
      </p:sp>
      <p:sp>
        <p:nvSpPr>
          <p:cNvPr id="29" name="Text 27"/>
          <p:cNvSpPr/>
          <p:nvPr/>
        </p:nvSpPr>
        <p:spPr>
          <a:xfrm>
            <a:off x="4931701" y="2302036"/>
            <a:ext cx="1524533" cy="306324"/>
          </a:xfrm>
          <a:prstGeom prst="rect">
            <a:avLst/>
          </a:prstGeom>
          <a:noFill/>
          <a:ln/>
        </p:spPr>
        <p:txBody>
          <a:bodyPr wrap="square" lIns="191" tIns="191" rIns="191" bIns="191" rtlCol="0" anchor="ctr">
            <a:normAutofit/>
          </a:bodyPr>
          <a:lstStyle/>
          <a:p>
            <a:r>
              <a:rPr lang="en-US" sz="900" b="1" dirty="0">
                <a:solidFill>
                  <a:srgbClr val="0B1F4D"/>
                </a:solidFill>
                <a:latin typeface="+mn-lt"/>
              </a:rPr>
              <a:t>Sensitive-data leakage</a:t>
            </a:r>
            <a:endParaRPr lang="en-US" sz="900" dirty="0">
              <a:latin typeface="+mn-lt"/>
            </a:endParaRPr>
          </a:p>
        </p:txBody>
      </p:sp>
      <p:sp>
        <p:nvSpPr>
          <p:cNvPr id="30" name="Text 28"/>
          <p:cNvSpPr/>
          <p:nvPr/>
        </p:nvSpPr>
        <p:spPr>
          <a:xfrm>
            <a:off x="6465835" y="2302036"/>
            <a:ext cx="2206562" cy="306324"/>
          </a:xfrm>
          <a:prstGeom prst="rect">
            <a:avLst/>
          </a:prstGeom>
          <a:noFill/>
          <a:ln/>
        </p:spPr>
        <p:txBody>
          <a:bodyPr wrap="square" lIns="191" tIns="191" rIns="191" bIns="191" rtlCol="0" anchor="ctr">
            <a:normAutofit/>
          </a:bodyPr>
          <a:lstStyle/>
          <a:p>
            <a:r>
              <a:rPr lang="en-US" sz="900" dirty="0">
                <a:solidFill>
                  <a:srgbClr val="334155"/>
                </a:solidFill>
                <a:latin typeface="+mn-lt"/>
              </a:rPr>
              <a:t>Prompt/response inspection, DLP, or guardrail telemetry</a:t>
            </a:r>
            <a:endParaRPr lang="en-US" sz="900" dirty="0">
              <a:latin typeface="+mn-lt"/>
            </a:endParaRPr>
          </a:p>
        </p:txBody>
      </p:sp>
      <p:sp>
        <p:nvSpPr>
          <p:cNvPr id="31" name="Shape 29"/>
          <p:cNvSpPr/>
          <p:nvPr/>
        </p:nvSpPr>
        <p:spPr>
          <a:xfrm>
            <a:off x="377190" y="2833626"/>
            <a:ext cx="4011930" cy="1659636"/>
          </a:xfrm>
          <a:prstGeom prst="roundRect">
            <a:avLst>
              <a:gd name="adj" fmla="val 4959"/>
            </a:avLst>
          </a:prstGeom>
          <a:solidFill>
            <a:srgbClr val="FFFFFF"/>
          </a:solidFill>
          <a:ln w="13970">
            <a:solidFill>
              <a:srgbClr val="D7E1EA"/>
            </a:solidFill>
            <a:prstDash val="solid"/>
          </a:ln>
          <a:effectLst>
            <a:outerShdw blurRad="12700" dist="50800" dir="2700000" algn="bl" rotWithShape="0">
              <a:srgbClr val="A0AEC0">
                <a:alpha val="16000"/>
              </a:srgbClr>
            </a:outerShdw>
          </a:effectLst>
        </p:spPr>
        <p:txBody>
          <a:bodyPr/>
          <a:lstStyle/>
          <a:p>
            <a:endParaRPr lang="en-US" sz="2100"/>
          </a:p>
        </p:txBody>
      </p:sp>
      <p:sp>
        <p:nvSpPr>
          <p:cNvPr id="32" name="Shape 30"/>
          <p:cNvSpPr/>
          <p:nvPr/>
        </p:nvSpPr>
        <p:spPr>
          <a:xfrm>
            <a:off x="459486" y="2915922"/>
            <a:ext cx="425196" cy="369284"/>
          </a:xfrm>
          <a:prstGeom prst="roundRect">
            <a:avLst>
              <a:gd name="adj" fmla="val 12903"/>
            </a:avLst>
          </a:prstGeom>
          <a:solidFill>
            <a:srgbClr val="6D28D9"/>
          </a:solidFill>
          <a:ln w="12700">
            <a:solidFill>
              <a:srgbClr val="6D28D9">
                <a:alpha val="0"/>
              </a:srgbClr>
            </a:solidFill>
            <a:prstDash val="solid"/>
          </a:ln>
        </p:spPr>
        <p:txBody>
          <a:bodyPr/>
          <a:lstStyle/>
          <a:p>
            <a:endParaRPr lang="en-US" sz="2100"/>
          </a:p>
        </p:txBody>
      </p:sp>
      <p:sp>
        <p:nvSpPr>
          <p:cNvPr id="33" name="Text 31"/>
          <p:cNvSpPr/>
          <p:nvPr/>
        </p:nvSpPr>
        <p:spPr>
          <a:xfrm>
            <a:off x="459486" y="2984502"/>
            <a:ext cx="425196" cy="219456"/>
          </a:xfrm>
          <a:prstGeom prst="rect">
            <a:avLst/>
          </a:prstGeom>
          <a:noFill/>
          <a:ln/>
        </p:spPr>
        <p:txBody>
          <a:bodyPr wrap="square" lIns="0" tIns="0" rIns="0" bIns="0" rtlCol="0" anchor="ctr"/>
          <a:lstStyle/>
          <a:p>
            <a:pPr algn="ctr"/>
            <a:r>
              <a:rPr lang="en-US" sz="1275" b="1" dirty="0">
                <a:solidFill>
                  <a:srgbClr val="FFFFFF"/>
                </a:solidFill>
                <a:latin typeface="Aptos Display" pitchFamily="34" charset="0"/>
                <a:ea typeface="Aptos Display" pitchFamily="34" charset="-122"/>
                <a:cs typeface="Aptos Display" pitchFamily="34" charset="-120"/>
              </a:rPr>
              <a:t>Q</a:t>
            </a:r>
            <a:endParaRPr lang="en-US" sz="1275" dirty="0"/>
          </a:p>
        </p:txBody>
      </p:sp>
      <p:sp>
        <p:nvSpPr>
          <p:cNvPr id="34" name="Text 32"/>
          <p:cNvSpPr/>
          <p:nvPr/>
        </p:nvSpPr>
        <p:spPr>
          <a:xfrm>
            <a:off x="966978" y="2970786"/>
            <a:ext cx="3326130" cy="205740"/>
          </a:xfrm>
          <a:prstGeom prst="rect">
            <a:avLst/>
          </a:prstGeom>
          <a:noFill/>
          <a:ln/>
        </p:spPr>
        <p:txBody>
          <a:bodyPr wrap="square" lIns="0" tIns="0" rIns="0" bIns="0" rtlCol="0" anchor="ctr"/>
          <a:lstStyle/>
          <a:p>
            <a:r>
              <a:rPr lang="en-US" sz="1100" b="1" dirty="0">
                <a:solidFill>
                  <a:srgbClr val="6D28D9"/>
                </a:solidFill>
                <a:latin typeface="+mj-lt"/>
              </a:rPr>
              <a:t>Quality, RAG &amp; Model Behavior</a:t>
            </a:r>
            <a:endParaRPr lang="en-US" sz="1100" dirty="0">
              <a:latin typeface="+mj-lt"/>
            </a:endParaRPr>
          </a:p>
        </p:txBody>
      </p:sp>
      <p:sp>
        <p:nvSpPr>
          <p:cNvPr id="35" name="Shape 33"/>
          <p:cNvSpPr/>
          <p:nvPr/>
        </p:nvSpPr>
        <p:spPr>
          <a:xfrm>
            <a:off x="966978" y="3258822"/>
            <a:ext cx="3298698" cy="0"/>
          </a:xfrm>
          <a:prstGeom prst="line">
            <a:avLst/>
          </a:prstGeom>
          <a:noFill/>
          <a:ln w="12700">
            <a:solidFill>
              <a:srgbClr val="D7E1EA"/>
            </a:solidFill>
            <a:prstDash val="solid"/>
          </a:ln>
        </p:spPr>
        <p:txBody>
          <a:bodyPr/>
          <a:lstStyle/>
          <a:p>
            <a:endParaRPr lang="en-US" sz="2100"/>
          </a:p>
        </p:txBody>
      </p:sp>
      <p:sp>
        <p:nvSpPr>
          <p:cNvPr id="36" name="Text 34"/>
          <p:cNvSpPr/>
          <p:nvPr/>
        </p:nvSpPr>
        <p:spPr>
          <a:xfrm>
            <a:off x="528067" y="3347976"/>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Hallucination</a:t>
            </a:r>
            <a:endParaRPr lang="en-US" sz="900" dirty="0">
              <a:latin typeface="+mn-lt"/>
            </a:endParaRPr>
          </a:p>
        </p:txBody>
      </p:sp>
      <p:sp>
        <p:nvSpPr>
          <p:cNvPr id="37" name="Text 35"/>
          <p:cNvSpPr/>
          <p:nvPr/>
        </p:nvSpPr>
        <p:spPr>
          <a:xfrm>
            <a:off x="2062201" y="3347976"/>
            <a:ext cx="2206562" cy="219456"/>
          </a:xfrm>
          <a:prstGeom prst="rect">
            <a:avLst/>
          </a:prstGeom>
          <a:noFill/>
          <a:ln/>
        </p:spPr>
        <p:txBody>
          <a:bodyPr wrap="square" lIns="191" tIns="191" rIns="191" bIns="191" rtlCol="0" anchor="ctr">
            <a:noAutofit/>
          </a:bodyPr>
          <a:lstStyle/>
          <a:p>
            <a:r>
              <a:rPr lang="en-US" sz="900" dirty="0">
                <a:solidFill>
                  <a:srgbClr val="334155"/>
                </a:solidFill>
                <a:latin typeface="+mn-lt"/>
              </a:rPr>
              <a:t>Application-specific evaluation and grounding data</a:t>
            </a:r>
            <a:endParaRPr lang="en-US" sz="900" dirty="0">
              <a:latin typeface="+mn-lt"/>
            </a:endParaRPr>
          </a:p>
        </p:txBody>
      </p:sp>
      <p:sp>
        <p:nvSpPr>
          <p:cNvPr id="38" name="Shape 36"/>
          <p:cNvSpPr/>
          <p:nvPr/>
        </p:nvSpPr>
        <p:spPr>
          <a:xfrm>
            <a:off x="500634" y="3581148"/>
            <a:ext cx="3765042" cy="0"/>
          </a:xfrm>
          <a:prstGeom prst="line">
            <a:avLst/>
          </a:prstGeom>
          <a:noFill/>
          <a:ln w="7620">
            <a:solidFill>
              <a:srgbClr val="E9EEF5"/>
            </a:solidFill>
            <a:prstDash val="solid"/>
          </a:ln>
        </p:spPr>
        <p:txBody>
          <a:bodyPr/>
          <a:lstStyle/>
          <a:p>
            <a:endParaRPr lang="en-US" sz="2100"/>
          </a:p>
        </p:txBody>
      </p:sp>
      <p:sp>
        <p:nvSpPr>
          <p:cNvPr id="39" name="Text 37"/>
          <p:cNvSpPr/>
          <p:nvPr/>
        </p:nvSpPr>
        <p:spPr>
          <a:xfrm>
            <a:off x="528067" y="3608580"/>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RAG retrieval failure</a:t>
            </a:r>
            <a:endParaRPr lang="en-US" sz="900" dirty="0">
              <a:latin typeface="+mn-lt"/>
            </a:endParaRPr>
          </a:p>
        </p:txBody>
      </p:sp>
      <p:sp>
        <p:nvSpPr>
          <p:cNvPr id="40" name="Text 38"/>
          <p:cNvSpPr/>
          <p:nvPr/>
        </p:nvSpPr>
        <p:spPr>
          <a:xfrm>
            <a:off x="2062201" y="3608580"/>
            <a:ext cx="2206562" cy="219456"/>
          </a:xfrm>
          <a:prstGeom prst="rect">
            <a:avLst/>
          </a:prstGeom>
          <a:noFill/>
          <a:ln/>
        </p:spPr>
        <p:txBody>
          <a:bodyPr wrap="square" lIns="191" tIns="191" rIns="191" bIns="191" rtlCol="0" anchor="ctr">
            <a:normAutofit/>
          </a:bodyPr>
          <a:lstStyle/>
          <a:p>
            <a:r>
              <a:rPr lang="en-US" sz="900" dirty="0">
                <a:solidFill>
                  <a:srgbClr val="334155"/>
                </a:solidFill>
                <a:latin typeface="+mn-lt"/>
              </a:rPr>
              <a:t>Vector-search and retrieval traces</a:t>
            </a:r>
            <a:endParaRPr lang="en-US" sz="900" dirty="0">
              <a:latin typeface="+mn-lt"/>
            </a:endParaRPr>
          </a:p>
        </p:txBody>
      </p:sp>
      <p:sp>
        <p:nvSpPr>
          <p:cNvPr id="41" name="Shape 39"/>
          <p:cNvSpPr/>
          <p:nvPr/>
        </p:nvSpPr>
        <p:spPr>
          <a:xfrm>
            <a:off x="500634" y="3841752"/>
            <a:ext cx="3765042" cy="0"/>
          </a:xfrm>
          <a:prstGeom prst="line">
            <a:avLst/>
          </a:prstGeom>
          <a:noFill/>
          <a:ln w="7620">
            <a:solidFill>
              <a:srgbClr val="E9EEF5"/>
            </a:solidFill>
            <a:prstDash val="solid"/>
          </a:ln>
        </p:spPr>
        <p:txBody>
          <a:bodyPr/>
          <a:lstStyle/>
          <a:p>
            <a:endParaRPr lang="en-US" sz="2100"/>
          </a:p>
        </p:txBody>
      </p:sp>
      <p:sp>
        <p:nvSpPr>
          <p:cNvPr id="42" name="Text 40"/>
          <p:cNvSpPr/>
          <p:nvPr/>
        </p:nvSpPr>
        <p:spPr>
          <a:xfrm>
            <a:off x="528067" y="3869184"/>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Model drift</a:t>
            </a:r>
            <a:endParaRPr lang="en-US" sz="900" dirty="0">
              <a:latin typeface="+mn-lt"/>
            </a:endParaRPr>
          </a:p>
        </p:txBody>
      </p:sp>
      <p:sp>
        <p:nvSpPr>
          <p:cNvPr id="43" name="Text 41"/>
          <p:cNvSpPr/>
          <p:nvPr/>
        </p:nvSpPr>
        <p:spPr>
          <a:xfrm>
            <a:off x="2062201" y="3869184"/>
            <a:ext cx="2206562" cy="219456"/>
          </a:xfrm>
          <a:prstGeom prst="rect">
            <a:avLst/>
          </a:prstGeom>
          <a:noFill/>
          <a:ln/>
        </p:spPr>
        <p:txBody>
          <a:bodyPr wrap="square" lIns="191" tIns="191" rIns="191" bIns="191" rtlCol="0" anchor="ctr">
            <a:noAutofit/>
          </a:bodyPr>
          <a:lstStyle/>
          <a:p>
            <a:r>
              <a:rPr lang="en-US" sz="900" dirty="0">
                <a:solidFill>
                  <a:srgbClr val="334155"/>
                </a:solidFill>
                <a:latin typeface="+mn-lt"/>
              </a:rPr>
              <a:t>Production inputs, outputs, and outcome data</a:t>
            </a:r>
            <a:endParaRPr lang="en-US" sz="900" dirty="0">
              <a:latin typeface="+mn-lt"/>
            </a:endParaRPr>
          </a:p>
        </p:txBody>
      </p:sp>
      <p:sp>
        <p:nvSpPr>
          <p:cNvPr id="44" name="Shape 42"/>
          <p:cNvSpPr/>
          <p:nvPr/>
        </p:nvSpPr>
        <p:spPr>
          <a:xfrm>
            <a:off x="500634" y="4102356"/>
            <a:ext cx="3765042" cy="0"/>
          </a:xfrm>
          <a:prstGeom prst="line">
            <a:avLst/>
          </a:prstGeom>
          <a:noFill/>
          <a:ln w="7620">
            <a:solidFill>
              <a:srgbClr val="E9EEF5"/>
            </a:solidFill>
            <a:prstDash val="solid"/>
          </a:ln>
        </p:spPr>
        <p:txBody>
          <a:bodyPr/>
          <a:lstStyle/>
          <a:p>
            <a:endParaRPr lang="en-US" sz="2100"/>
          </a:p>
        </p:txBody>
      </p:sp>
      <p:sp>
        <p:nvSpPr>
          <p:cNvPr id="45" name="Text 43"/>
          <p:cNvSpPr/>
          <p:nvPr/>
        </p:nvSpPr>
        <p:spPr>
          <a:xfrm>
            <a:off x="528067" y="4129788"/>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Biased decisions</a:t>
            </a:r>
            <a:endParaRPr lang="en-US" sz="900" dirty="0">
              <a:latin typeface="+mn-lt"/>
            </a:endParaRPr>
          </a:p>
        </p:txBody>
      </p:sp>
      <p:sp>
        <p:nvSpPr>
          <p:cNvPr id="46" name="Text 44"/>
          <p:cNvSpPr/>
          <p:nvPr/>
        </p:nvSpPr>
        <p:spPr>
          <a:xfrm>
            <a:off x="2062201" y="4129788"/>
            <a:ext cx="2206562" cy="219456"/>
          </a:xfrm>
          <a:prstGeom prst="rect">
            <a:avLst/>
          </a:prstGeom>
          <a:noFill/>
          <a:ln/>
        </p:spPr>
        <p:txBody>
          <a:bodyPr wrap="square" lIns="191" tIns="191" rIns="191" bIns="191" rtlCol="0" anchor="ctr">
            <a:noAutofit/>
          </a:bodyPr>
          <a:lstStyle/>
          <a:p>
            <a:r>
              <a:rPr lang="en-US" sz="900" dirty="0">
                <a:solidFill>
                  <a:srgbClr val="334155"/>
                </a:solidFill>
                <a:latin typeface="+mn-lt"/>
              </a:rPr>
              <a:t>Inputs, outputs, protected-variable context, and outcome testing</a:t>
            </a:r>
            <a:endParaRPr lang="en-US" sz="900" dirty="0">
              <a:latin typeface="+mn-lt"/>
            </a:endParaRPr>
          </a:p>
        </p:txBody>
      </p:sp>
      <p:sp>
        <p:nvSpPr>
          <p:cNvPr id="47" name="Shape 45"/>
          <p:cNvSpPr/>
          <p:nvPr/>
        </p:nvSpPr>
        <p:spPr>
          <a:xfrm>
            <a:off x="4766310" y="2833626"/>
            <a:ext cx="4011930" cy="1659636"/>
          </a:xfrm>
          <a:prstGeom prst="roundRect">
            <a:avLst>
              <a:gd name="adj" fmla="val 4959"/>
            </a:avLst>
          </a:prstGeom>
          <a:solidFill>
            <a:srgbClr val="FFFFFF"/>
          </a:solidFill>
          <a:ln w="13970">
            <a:solidFill>
              <a:srgbClr val="D7E1EA"/>
            </a:solidFill>
            <a:prstDash val="solid"/>
          </a:ln>
          <a:effectLst>
            <a:outerShdw blurRad="12700" dist="50800" dir="2700000" algn="bl" rotWithShape="0">
              <a:srgbClr val="A0AEC0">
                <a:alpha val="16000"/>
              </a:srgbClr>
            </a:outerShdw>
          </a:effectLst>
        </p:spPr>
        <p:txBody>
          <a:bodyPr/>
          <a:lstStyle/>
          <a:p>
            <a:endParaRPr lang="en-US" sz="2100"/>
          </a:p>
        </p:txBody>
      </p:sp>
      <p:sp>
        <p:nvSpPr>
          <p:cNvPr id="48" name="Shape 46"/>
          <p:cNvSpPr/>
          <p:nvPr/>
        </p:nvSpPr>
        <p:spPr>
          <a:xfrm>
            <a:off x="4848606" y="2915922"/>
            <a:ext cx="425196" cy="369284"/>
          </a:xfrm>
          <a:prstGeom prst="roundRect">
            <a:avLst>
              <a:gd name="adj" fmla="val 12903"/>
            </a:avLst>
          </a:prstGeom>
          <a:solidFill>
            <a:srgbClr val="0F3B5F"/>
          </a:solidFill>
          <a:ln w="12700">
            <a:solidFill>
              <a:srgbClr val="0F3B5F">
                <a:alpha val="0"/>
              </a:srgbClr>
            </a:solidFill>
            <a:prstDash val="solid"/>
          </a:ln>
        </p:spPr>
        <p:txBody>
          <a:bodyPr/>
          <a:lstStyle/>
          <a:p>
            <a:endParaRPr lang="en-US" sz="2100"/>
          </a:p>
        </p:txBody>
      </p:sp>
      <p:sp>
        <p:nvSpPr>
          <p:cNvPr id="49" name="Text 47"/>
          <p:cNvSpPr/>
          <p:nvPr/>
        </p:nvSpPr>
        <p:spPr>
          <a:xfrm>
            <a:off x="4848606" y="2984502"/>
            <a:ext cx="425196" cy="219456"/>
          </a:xfrm>
          <a:prstGeom prst="rect">
            <a:avLst/>
          </a:prstGeom>
          <a:noFill/>
          <a:ln/>
        </p:spPr>
        <p:txBody>
          <a:bodyPr wrap="square" lIns="0" tIns="0" rIns="0" bIns="0" rtlCol="0" anchor="ctr"/>
          <a:lstStyle/>
          <a:p>
            <a:pPr algn="ctr"/>
            <a:r>
              <a:rPr lang="en-US" sz="1275" b="1" dirty="0">
                <a:solidFill>
                  <a:srgbClr val="FFFFFF"/>
                </a:solidFill>
                <a:latin typeface="Aptos Display" pitchFamily="34" charset="0"/>
                <a:ea typeface="Aptos Display" pitchFamily="34" charset="-122"/>
                <a:cs typeface="Aptos Display" pitchFamily="34" charset="-120"/>
              </a:rPr>
              <a:t>ID</a:t>
            </a:r>
            <a:endParaRPr lang="en-US" sz="1275" dirty="0"/>
          </a:p>
        </p:txBody>
      </p:sp>
      <p:sp>
        <p:nvSpPr>
          <p:cNvPr id="50" name="Text 48"/>
          <p:cNvSpPr/>
          <p:nvPr/>
        </p:nvSpPr>
        <p:spPr>
          <a:xfrm>
            <a:off x="5356098" y="2970786"/>
            <a:ext cx="3326130" cy="205740"/>
          </a:xfrm>
          <a:prstGeom prst="rect">
            <a:avLst/>
          </a:prstGeom>
          <a:noFill/>
          <a:ln/>
        </p:spPr>
        <p:txBody>
          <a:bodyPr wrap="square" lIns="0" tIns="0" rIns="0" bIns="0" rtlCol="0" anchor="ctr"/>
          <a:lstStyle/>
          <a:p>
            <a:r>
              <a:rPr lang="en-US" sz="1100" b="1" dirty="0">
                <a:solidFill>
                  <a:srgbClr val="0F3B5F"/>
                </a:solidFill>
                <a:latin typeface="+mj-lt"/>
              </a:rPr>
              <a:t>Agent, Identity &amp; Business Context</a:t>
            </a:r>
            <a:endParaRPr lang="en-US" sz="1100" dirty="0">
              <a:latin typeface="+mj-lt"/>
            </a:endParaRPr>
          </a:p>
        </p:txBody>
      </p:sp>
      <p:sp>
        <p:nvSpPr>
          <p:cNvPr id="51" name="Shape 49"/>
          <p:cNvSpPr/>
          <p:nvPr/>
        </p:nvSpPr>
        <p:spPr>
          <a:xfrm>
            <a:off x="5356098" y="3258822"/>
            <a:ext cx="3298698" cy="0"/>
          </a:xfrm>
          <a:prstGeom prst="line">
            <a:avLst/>
          </a:prstGeom>
          <a:noFill/>
          <a:ln w="12700">
            <a:solidFill>
              <a:srgbClr val="D7E1EA"/>
            </a:solidFill>
            <a:prstDash val="solid"/>
          </a:ln>
        </p:spPr>
        <p:txBody>
          <a:bodyPr/>
          <a:lstStyle/>
          <a:p>
            <a:endParaRPr lang="en-US" sz="2100"/>
          </a:p>
        </p:txBody>
      </p:sp>
      <p:sp>
        <p:nvSpPr>
          <p:cNvPr id="52" name="Text 50"/>
          <p:cNvSpPr/>
          <p:nvPr/>
        </p:nvSpPr>
        <p:spPr>
          <a:xfrm>
            <a:off x="4917187" y="3347976"/>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Agent privilege abuse</a:t>
            </a:r>
            <a:endParaRPr lang="en-US" sz="900" dirty="0">
              <a:latin typeface="+mn-lt"/>
            </a:endParaRPr>
          </a:p>
        </p:txBody>
      </p:sp>
      <p:sp>
        <p:nvSpPr>
          <p:cNvPr id="53" name="Text 51"/>
          <p:cNvSpPr/>
          <p:nvPr/>
        </p:nvSpPr>
        <p:spPr>
          <a:xfrm>
            <a:off x="6451321" y="3347976"/>
            <a:ext cx="2206562" cy="219456"/>
          </a:xfrm>
          <a:prstGeom prst="rect">
            <a:avLst/>
          </a:prstGeom>
          <a:noFill/>
          <a:ln/>
        </p:spPr>
        <p:txBody>
          <a:bodyPr wrap="square" lIns="191" tIns="191" rIns="191" bIns="191" rtlCol="0" anchor="ctr">
            <a:noAutofit/>
          </a:bodyPr>
          <a:lstStyle/>
          <a:p>
            <a:r>
              <a:rPr lang="en-US" sz="900" dirty="0">
                <a:solidFill>
                  <a:srgbClr val="334155"/>
                </a:solidFill>
                <a:latin typeface="+mn-lt"/>
              </a:rPr>
              <a:t>Agent traces, identity logs, tool-call logs, and authorization data</a:t>
            </a:r>
            <a:endParaRPr lang="en-US" sz="900" dirty="0">
              <a:latin typeface="+mn-lt"/>
            </a:endParaRPr>
          </a:p>
        </p:txBody>
      </p:sp>
      <p:sp>
        <p:nvSpPr>
          <p:cNvPr id="54" name="Shape 52"/>
          <p:cNvSpPr/>
          <p:nvPr/>
        </p:nvSpPr>
        <p:spPr>
          <a:xfrm>
            <a:off x="4889754" y="3581148"/>
            <a:ext cx="3765042" cy="0"/>
          </a:xfrm>
          <a:prstGeom prst="line">
            <a:avLst/>
          </a:prstGeom>
          <a:noFill/>
          <a:ln w="7620">
            <a:solidFill>
              <a:srgbClr val="E9EEF5"/>
            </a:solidFill>
            <a:prstDash val="solid"/>
          </a:ln>
        </p:spPr>
        <p:txBody>
          <a:bodyPr/>
          <a:lstStyle/>
          <a:p>
            <a:endParaRPr lang="en-US" sz="2100"/>
          </a:p>
        </p:txBody>
      </p:sp>
      <p:sp>
        <p:nvSpPr>
          <p:cNvPr id="55" name="Text 53"/>
          <p:cNvSpPr/>
          <p:nvPr/>
        </p:nvSpPr>
        <p:spPr>
          <a:xfrm>
            <a:off x="4917187" y="3608580"/>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Unauthorized tool execution</a:t>
            </a:r>
            <a:endParaRPr lang="en-US" sz="900" dirty="0">
              <a:latin typeface="+mn-lt"/>
            </a:endParaRPr>
          </a:p>
        </p:txBody>
      </p:sp>
      <p:sp>
        <p:nvSpPr>
          <p:cNvPr id="56" name="Text 54"/>
          <p:cNvSpPr/>
          <p:nvPr/>
        </p:nvSpPr>
        <p:spPr>
          <a:xfrm>
            <a:off x="6451321" y="3608580"/>
            <a:ext cx="2206562" cy="219456"/>
          </a:xfrm>
          <a:prstGeom prst="rect">
            <a:avLst/>
          </a:prstGeom>
          <a:noFill/>
          <a:ln/>
        </p:spPr>
        <p:txBody>
          <a:bodyPr wrap="square" lIns="191" tIns="191" rIns="191" bIns="191" rtlCol="0" anchor="ctr">
            <a:noAutofit/>
          </a:bodyPr>
          <a:lstStyle/>
          <a:p>
            <a:r>
              <a:rPr lang="en-US" sz="900" dirty="0">
                <a:solidFill>
                  <a:srgbClr val="334155"/>
                </a:solidFill>
                <a:latin typeface="+mn-lt"/>
              </a:rPr>
              <a:t>Agent framework or gateway transaction logs</a:t>
            </a:r>
            <a:endParaRPr lang="en-US" sz="900" dirty="0">
              <a:latin typeface="+mn-lt"/>
            </a:endParaRPr>
          </a:p>
        </p:txBody>
      </p:sp>
      <p:sp>
        <p:nvSpPr>
          <p:cNvPr id="57" name="Shape 55"/>
          <p:cNvSpPr/>
          <p:nvPr/>
        </p:nvSpPr>
        <p:spPr>
          <a:xfrm>
            <a:off x="4889754" y="3841752"/>
            <a:ext cx="3765042" cy="0"/>
          </a:xfrm>
          <a:prstGeom prst="line">
            <a:avLst/>
          </a:prstGeom>
          <a:noFill/>
          <a:ln w="7620">
            <a:solidFill>
              <a:srgbClr val="E9EEF5"/>
            </a:solidFill>
            <a:prstDash val="solid"/>
          </a:ln>
        </p:spPr>
        <p:txBody>
          <a:bodyPr/>
          <a:lstStyle/>
          <a:p>
            <a:endParaRPr lang="en-US" sz="2100"/>
          </a:p>
        </p:txBody>
      </p:sp>
      <p:sp>
        <p:nvSpPr>
          <p:cNvPr id="58" name="Text 56"/>
          <p:cNvSpPr/>
          <p:nvPr/>
        </p:nvSpPr>
        <p:spPr>
          <a:xfrm>
            <a:off x="4917187" y="3869184"/>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Human-user attribution</a:t>
            </a:r>
            <a:endParaRPr lang="en-US" sz="900" dirty="0">
              <a:latin typeface="+mn-lt"/>
            </a:endParaRPr>
          </a:p>
        </p:txBody>
      </p:sp>
      <p:sp>
        <p:nvSpPr>
          <p:cNvPr id="59" name="Text 57"/>
          <p:cNvSpPr/>
          <p:nvPr/>
        </p:nvSpPr>
        <p:spPr>
          <a:xfrm>
            <a:off x="6451321" y="3869184"/>
            <a:ext cx="2206562" cy="219456"/>
          </a:xfrm>
          <a:prstGeom prst="rect">
            <a:avLst/>
          </a:prstGeom>
          <a:noFill/>
          <a:ln/>
        </p:spPr>
        <p:txBody>
          <a:bodyPr wrap="square" lIns="191" tIns="191" rIns="191" bIns="191" rtlCol="0" anchor="ctr">
            <a:noAutofit/>
          </a:bodyPr>
          <a:lstStyle/>
          <a:p>
            <a:r>
              <a:rPr lang="en-US" sz="900" dirty="0">
                <a:solidFill>
                  <a:srgbClr val="334155"/>
                </a:solidFill>
                <a:latin typeface="+mn-lt"/>
              </a:rPr>
              <a:t>Application identity propagated into request metadata</a:t>
            </a:r>
            <a:endParaRPr lang="en-US" sz="900" dirty="0">
              <a:latin typeface="+mn-lt"/>
            </a:endParaRPr>
          </a:p>
        </p:txBody>
      </p:sp>
      <p:sp>
        <p:nvSpPr>
          <p:cNvPr id="60" name="Shape 58"/>
          <p:cNvSpPr/>
          <p:nvPr/>
        </p:nvSpPr>
        <p:spPr>
          <a:xfrm>
            <a:off x="4889754" y="4102356"/>
            <a:ext cx="3765042" cy="0"/>
          </a:xfrm>
          <a:prstGeom prst="line">
            <a:avLst/>
          </a:prstGeom>
          <a:noFill/>
          <a:ln w="7620">
            <a:solidFill>
              <a:srgbClr val="E9EEF5"/>
            </a:solidFill>
            <a:prstDash val="solid"/>
          </a:ln>
        </p:spPr>
        <p:txBody>
          <a:bodyPr/>
          <a:lstStyle/>
          <a:p>
            <a:endParaRPr lang="en-US" sz="2100"/>
          </a:p>
        </p:txBody>
      </p:sp>
      <p:sp>
        <p:nvSpPr>
          <p:cNvPr id="61" name="Text 59"/>
          <p:cNvSpPr/>
          <p:nvPr/>
        </p:nvSpPr>
        <p:spPr>
          <a:xfrm>
            <a:off x="4917187" y="4129788"/>
            <a:ext cx="1524533" cy="219456"/>
          </a:xfrm>
          <a:prstGeom prst="rect">
            <a:avLst/>
          </a:prstGeom>
          <a:noFill/>
          <a:ln/>
        </p:spPr>
        <p:txBody>
          <a:bodyPr wrap="square" lIns="191" tIns="191" rIns="191" bIns="191" rtlCol="0" anchor="ctr">
            <a:normAutofit/>
          </a:bodyPr>
          <a:lstStyle/>
          <a:p>
            <a:r>
              <a:rPr lang="en-US" sz="900" b="1" dirty="0">
                <a:solidFill>
                  <a:srgbClr val="0B1F4D"/>
                </a:solidFill>
                <a:latin typeface="+mn-lt"/>
              </a:rPr>
              <a:t>Business-impact failure</a:t>
            </a:r>
            <a:endParaRPr lang="en-US" sz="900" dirty="0">
              <a:latin typeface="+mn-lt"/>
            </a:endParaRPr>
          </a:p>
        </p:txBody>
      </p:sp>
      <p:sp>
        <p:nvSpPr>
          <p:cNvPr id="62" name="Text 60"/>
          <p:cNvSpPr/>
          <p:nvPr/>
        </p:nvSpPr>
        <p:spPr>
          <a:xfrm>
            <a:off x="6451321" y="4129788"/>
            <a:ext cx="2206562" cy="219456"/>
          </a:xfrm>
          <a:prstGeom prst="rect">
            <a:avLst/>
          </a:prstGeom>
          <a:noFill/>
          <a:ln/>
        </p:spPr>
        <p:txBody>
          <a:bodyPr wrap="square" lIns="191" tIns="191" rIns="191" bIns="191" rtlCol="0" anchor="ctr">
            <a:normAutofit/>
          </a:bodyPr>
          <a:lstStyle/>
          <a:p>
            <a:r>
              <a:rPr lang="en-US" sz="900" dirty="0">
                <a:solidFill>
                  <a:srgbClr val="334155"/>
                </a:solidFill>
                <a:latin typeface="+mn-lt"/>
              </a:rPr>
              <a:t>Application and business-process telemetry</a:t>
            </a:r>
            <a:endParaRPr lang="en-US" sz="900" dirty="0">
              <a:latin typeface="+mn-lt"/>
            </a:endParaRPr>
          </a:p>
        </p:txBody>
      </p:sp>
      <p:sp>
        <p:nvSpPr>
          <p:cNvPr id="64" name="Text 62"/>
          <p:cNvSpPr/>
          <p:nvPr/>
        </p:nvSpPr>
        <p:spPr>
          <a:xfrm>
            <a:off x="391705" y="4555269"/>
            <a:ext cx="7591152" cy="246221"/>
          </a:xfrm>
          <a:prstGeom prst="rect">
            <a:avLst/>
          </a:prstGeom>
          <a:solidFill>
            <a:srgbClr val="F2F0EE"/>
          </a:solidFill>
        </p:spPr>
        <p:txBody>
          <a:bodyPr wrap="square" lIns="91440" tIns="45720" rIns="91440" bIns="45720" anchor="t">
            <a:spAutoFit/>
          </a:bodyPr>
          <a:lstStyle/>
          <a:p>
            <a:r>
              <a:rPr lang="en-US" sz="1000" dirty="0">
                <a:latin typeface="GT Walsheim Light"/>
              </a:rPr>
              <a:t>AI governance platforms need runtime + application telemetry to move beyond one-time risk review.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308610" y="171450"/>
            <a:ext cx="8435340" cy="260604"/>
          </a:xfrm>
          <a:prstGeom prst="rect">
            <a:avLst/>
          </a:prstGeom>
        </p:spPr>
        <p:txBody>
          <a:bodyPr lIns="91440" tIns="45720" rIns="91440" bIns="45720" anchor="t"/>
          <a:lstStyle/>
          <a:p>
            <a:pPr>
              <a:lnSpc>
                <a:spcPct val="85000"/>
              </a:lnSpc>
            </a:pPr>
            <a:r>
              <a:rPr lang="en-US" sz="2400" b="1" dirty="0">
                <a:solidFill>
                  <a:srgbClr val="4F2D7F"/>
                </a:solidFill>
                <a:latin typeface="+mj-lt"/>
                <a:ea typeface="+mj-lt"/>
                <a:cs typeface="+mj-lt"/>
              </a:rPr>
              <a:t>AI governance metrics</a:t>
            </a:r>
          </a:p>
        </p:txBody>
      </p:sp>
      <p:sp>
        <p:nvSpPr>
          <p:cNvPr id="5" name="Text 3"/>
          <p:cNvSpPr/>
          <p:nvPr/>
        </p:nvSpPr>
        <p:spPr>
          <a:xfrm>
            <a:off x="317972" y="523793"/>
            <a:ext cx="8366760" cy="261610"/>
          </a:xfrm>
          <a:prstGeom prst="rect">
            <a:avLst/>
          </a:prstGeom>
          <a:solidFill>
            <a:srgbClr val="F4F2EF"/>
          </a:solidFill>
        </p:spPr>
        <p:txBody>
          <a:bodyPr wrap="square">
            <a:spAutoFit/>
          </a:bodyPr>
          <a:lstStyle/>
          <a:p>
            <a:r>
              <a:rPr lang="en-US" sz="1100" dirty="0">
                <a:solidFill>
                  <a:prstClr val="black"/>
                </a:solidFill>
                <a:latin typeface="GT Walsheim Light"/>
              </a:rPr>
              <a:t>Illustrative metrics by risk domains</a:t>
            </a:r>
          </a:p>
        </p:txBody>
      </p:sp>
      <p:sp>
        <p:nvSpPr>
          <p:cNvPr id="6" name="Shape 4"/>
          <p:cNvSpPr/>
          <p:nvPr/>
        </p:nvSpPr>
        <p:spPr>
          <a:xfrm>
            <a:off x="308610" y="833409"/>
            <a:ext cx="2777490" cy="1611630"/>
          </a:xfrm>
          <a:prstGeom prst="roundRect">
            <a:avLst>
              <a:gd name="adj" fmla="val 3404"/>
            </a:avLst>
          </a:prstGeom>
          <a:solidFill>
            <a:srgbClr val="FFFFFF"/>
          </a:solidFill>
          <a:ln w="11430">
            <a:solidFill>
              <a:srgbClr val="D5E2F0"/>
            </a:solidFill>
            <a:prstDash val="solid"/>
          </a:ln>
          <a:effectLst>
            <a:outerShdw blurRad="12700" dist="50800" dir="2700000" algn="bl" rotWithShape="0">
              <a:srgbClr val="D5DEE8">
                <a:alpha val="25000"/>
              </a:srgbClr>
            </a:outerShdw>
          </a:effectLst>
        </p:spPr>
        <p:txBody>
          <a:bodyPr/>
          <a:lstStyle/>
          <a:p>
            <a:endParaRPr lang="en-US" sz="2100"/>
          </a:p>
        </p:txBody>
      </p:sp>
      <p:sp>
        <p:nvSpPr>
          <p:cNvPr id="7" name="Shape 5"/>
          <p:cNvSpPr/>
          <p:nvPr/>
        </p:nvSpPr>
        <p:spPr>
          <a:xfrm>
            <a:off x="363474" y="895131"/>
            <a:ext cx="2667762" cy="301752"/>
          </a:xfrm>
          <a:prstGeom prst="roundRect">
            <a:avLst>
              <a:gd name="adj" fmla="val 13636"/>
            </a:avLst>
          </a:prstGeom>
          <a:solidFill>
            <a:srgbClr val="EAF3FF"/>
          </a:solidFill>
          <a:ln w="12700">
            <a:solidFill>
              <a:srgbClr val="EAF3FF">
                <a:alpha val="0"/>
              </a:srgbClr>
            </a:solidFill>
            <a:prstDash val="solid"/>
          </a:ln>
        </p:spPr>
        <p:txBody>
          <a:bodyPr/>
          <a:lstStyle/>
          <a:p>
            <a:endParaRPr lang="en-US" sz="1000">
              <a:latin typeface="+mj-lt"/>
            </a:endParaRPr>
          </a:p>
        </p:txBody>
      </p:sp>
      <p:sp>
        <p:nvSpPr>
          <p:cNvPr id="8" name="Text 6"/>
          <p:cNvSpPr/>
          <p:nvPr/>
        </p:nvSpPr>
        <p:spPr>
          <a:xfrm>
            <a:off x="425196" y="949995"/>
            <a:ext cx="171450" cy="157734"/>
          </a:xfrm>
          <a:prstGeom prst="rect">
            <a:avLst/>
          </a:prstGeom>
          <a:noFill/>
          <a:ln/>
        </p:spPr>
        <p:txBody>
          <a:bodyPr wrap="square" lIns="0" tIns="0" rIns="0" bIns="0" rtlCol="0" anchor="ctr"/>
          <a:lstStyle/>
          <a:p>
            <a:pPr algn="ctr"/>
            <a:r>
              <a:rPr lang="en-US" sz="1000" b="1" dirty="0">
                <a:solidFill>
                  <a:srgbClr val="0B5CAB"/>
                </a:solidFill>
                <a:latin typeface="+mj-lt"/>
                <a:ea typeface="Aptos" pitchFamily="34" charset="-122"/>
                <a:cs typeface="Aptos" pitchFamily="34" charset="-120"/>
              </a:rPr>
              <a:t>◆</a:t>
            </a:r>
            <a:endParaRPr lang="en-US" sz="1000" dirty="0">
              <a:latin typeface="+mj-lt"/>
            </a:endParaRPr>
          </a:p>
        </p:txBody>
      </p:sp>
      <p:sp>
        <p:nvSpPr>
          <p:cNvPr id="9" name="Text 7"/>
          <p:cNvSpPr/>
          <p:nvPr/>
        </p:nvSpPr>
        <p:spPr>
          <a:xfrm>
            <a:off x="637794" y="956853"/>
            <a:ext cx="2331720" cy="157734"/>
          </a:xfrm>
          <a:prstGeom prst="rect">
            <a:avLst/>
          </a:prstGeom>
          <a:noFill/>
          <a:ln/>
        </p:spPr>
        <p:txBody>
          <a:bodyPr wrap="square" lIns="0" tIns="0" rIns="0" bIns="0" rtlCol="0" anchor="ctr">
            <a:normAutofit/>
          </a:bodyPr>
          <a:lstStyle/>
          <a:p>
            <a:r>
              <a:rPr lang="en-US" sz="1000" b="1" dirty="0">
                <a:solidFill>
                  <a:srgbClr val="0B5CAB"/>
                </a:solidFill>
                <a:latin typeface="+mj-lt"/>
                <a:ea typeface="Aptos Display" pitchFamily="34" charset="-122"/>
                <a:cs typeface="Aptos Display" pitchFamily="34" charset="-120"/>
              </a:rPr>
              <a:t>Executive Level</a:t>
            </a:r>
            <a:endParaRPr lang="en-US" sz="1000" dirty="0">
              <a:latin typeface="+mj-lt"/>
            </a:endParaRPr>
          </a:p>
        </p:txBody>
      </p:sp>
      <p:sp>
        <p:nvSpPr>
          <p:cNvPr id="10" name="Text 8"/>
          <p:cNvSpPr/>
          <p:nvPr/>
        </p:nvSpPr>
        <p:spPr>
          <a:xfrm>
            <a:off x="459486" y="1227183"/>
            <a:ext cx="2530602" cy="1035558"/>
          </a:xfrm>
          <a:prstGeom prst="rect">
            <a:avLst/>
          </a:prstGeom>
          <a:noFill/>
          <a:ln/>
        </p:spPr>
        <p:txBody>
          <a:bodyPr wrap="square" lIns="95" tIns="95" rIns="95" bIns="95" rtlCol="0" anchor="t">
            <a:noAutofit/>
          </a:bodyPr>
          <a:lstStyle/>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in compliance with internal AI policy and standards</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high-risk findings relating to AI risks based on AI risk assessments </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AI risks remediation trending over specific period (quarterly)</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high-risk AI systems that have completed annual certification</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with post-deployment (run-time) risk monitoring enabled</a:t>
            </a:r>
          </a:p>
        </p:txBody>
      </p:sp>
      <p:sp>
        <p:nvSpPr>
          <p:cNvPr id="11" name="Shape 9"/>
          <p:cNvSpPr/>
          <p:nvPr/>
        </p:nvSpPr>
        <p:spPr>
          <a:xfrm>
            <a:off x="3257550" y="833409"/>
            <a:ext cx="2777490" cy="1611630"/>
          </a:xfrm>
          <a:prstGeom prst="roundRect">
            <a:avLst>
              <a:gd name="adj" fmla="val 3404"/>
            </a:avLst>
          </a:prstGeom>
          <a:solidFill>
            <a:srgbClr val="FFFFFF"/>
          </a:solidFill>
          <a:ln w="11430">
            <a:solidFill>
              <a:srgbClr val="D5E2F0"/>
            </a:solidFill>
            <a:prstDash val="solid"/>
          </a:ln>
          <a:effectLst>
            <a:outerShdw blurRad="12700" dist="50800" dir="2700000" algn="bl" rotWithShape="0">
              <a:srgbClr val="D5DEE8">
                <a:alpha val="25000"/>
              </a:srgbClr>
            </a:outerShdw>
          </a:effectLst>
        </p:spPr>
        <p:txBody>
          <a:bodyPr/>
          <a:lstStyle/>
          <a:p>
            <a:endParaRPr lang="en-US" sz="2100"/>
          </a:p>
        </p:txBody>
      </p:sp>
      <p:sp>
        <p:nvSpPr>
          <p:cNvPr id="12" name="Shape 10"/>
          <p:cNvSpPr/>
          <p:nvPr/>
        </p:nvSpPr>
        <p:spPr>
          <a:xfrm>
            <a:off x="3312414" y="895131"/>
            <a:ext cx="2667762" cy="301752"/>
          </a:xfrm>
          <a:prstGeom prst="roundRect">
            <a:avLst>
              <a:gd name="adj" fmla="val 13636"/>
            </a:avLst>
          </a:prstGeom>
          <a:solidFill>
            <a:srgbClr val="E7F7F8"/>
          </a:solidFill>
          <a:ln w="12700">
            <a:solidFill>
              <a:srgbClr val="E7F7F8">
                <a:alpha val="0"/>
              </a:srgbClr>
            </a:solidFill>
            <a:prstDash val="solid"/>
          </a:ln>
        </p:spPr>
        <p:txBody>
          <a:bodyPr/>
          <a:lstStyle/>
          <a:p>
            <a:endParaRPr lang="en-US" sz="1000">
              <a:latin typeface="+mj-lt"/>
            </a:endParaRPr>
          </a:p>
        </p:txBody>
      </p:sp>
      <p:sp>
        <p:nvSpPr>
          <p:cNvPr id="13" name="Text 11"/>
          <p:cNvSpPr/>
          <p:nvPr/>
        </p:nvSpPr>
        <p:spPr>
          <a:xfrm>
            <a:off x="3374136" y="949995"/>
            <a:ext cx="171450" cy="157734"/>
          </a:xfrm>
          <a:prstGeom prst="rect">
            <a:avLst/>
          </a:prstGeom>
          <a:noFill/>
          <a:ln/>
        </p:spPr>
        <p:txBody>
          <a:bodyPr wrap="square" lIns="0" tIns="0" rIns="0" bIns="0" rtlCol="0" anchor="ctr"/>
          <a:lstStyle/>
          <a:p>
            <a:pPr algn="ctr"/>
            <a:r>
              <a:rPr lang="en-US" sz="1000" b="1" dirty="0">
                <a:solidFill>
                  <a:srgbClr val="006B78"/>
                </a:solidFill>
                <a:latin typeface="+mj-lt"/>
                <a:ea typeface="Aptos" pitchFamily="34" charset="-122"/>
                <a:cs typeface="Aptos" pitchFamily="34" charset="-120"/>
              </a:rPr>
              <a:t>●</a:t>
            </a:r>
            <a:endParaRPr lang="en-US" sz="1000" dirty="0">
              <a:latin typeface="+mj-lt"/>
            </a:endParaRPr>
          </a:p>
        </p:txBody>
      </p:sp>
      <p:sp>
        <p:nvSpPr>
          <p:cNvPr id="14" name="Text 12"/>
          <p:cNvSpPr/>
          <p:nvPr/>
        </p:nvSpPr>
        <p:spPr>
          <a:xfrm>
            <a:off x="3586734" y="956853"/>
            <a:ext cx="2331720" cy="157734"/>
          </a:xfrm>
          <a:prstGeom prst="rect">
            <a:avLst/>
          </a:prstGeom>
          <a:noFill/>
          <a:ln/>
        </p:spPr>
        <p:txBody>
          <a:bodyPr wrap="square" lIns="0" tIns="0" rIns="0" bIns="0" rtlCol="0" anchor="ctr">
            <a:normAutofit/>
          </a:bodyPr>
          <a:lstStyle/>
          <a:p>
            <a:r>
              <a:rPr lang="en-US" sz="1000" b="1" dirty="0">
                <a:solidFill>
                  <a:srgbClr val="006B78"/>
                </a:solidFill>
                <a:latin typeface="+mj-lt"/>
                <a:ea typeface="Aptos Display" pitchFamily="34" charset="-122"/>
                <a:cs typeface="Aptos Display" pitchFamily="34" charset="-120"/>
              </a:rPr>
              <a:t>Information Security</a:t>
            </a:r>
            <a:endParaRPr lang="en-US" sz="1000" dirty="0">
              <a:latin typeface="+mj-lt"/>
            </a:endParaRPr>
          </a:p>
        </p:txBody>
      </p:sp>
      <p:sp>
        <p:nvSpPr>
          <p:cNvPr id="15" name="Text 13"/>
          <p:cNvSpPr/>
          <p:nvPr/>
        </p:nvSpPr>
        <p:spPr>
          <a:xfrm>
            <a:off x="3408426" y="1227183"/>
            <a:ext cx="2530602" cy="1035558"/>
          </a:xfrm>
          <a:prstGeom prst="rect">
            <a:avLst/>
          </a:prstGeom>
          <a:noFill/>
          <a:ln/>
        </p:spPr>
        <p:txBody>
          <a:bodyPr wrap="square" lIns="95" tIns="95" rIns="95" bIns="95" rtlCol="0" anchor="t">
            <a:normAutofit fontScale="92500"/>
          </a:bodyPr>
          <a:lstStyle/>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AI systems covered by single sign on and multi-factor authentication</a:t>
            </a:r>
          </a:p>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 systems whose security related telemetry are captured</a:t>
            </a:r>
          </a:p>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AI systems that passed the AI red team testing (e.g., based on prompt injection success rate)</a:t>
            </a:r>
          </a:p>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security incidents involving AI systems (e.g., data leakage, vulnerability exploited, guardrail evasion)</a:t>
            </a:r>
          </a:p>
        </p:txBody>
      </p:sp>
      <p:sp>
        <p:nvSpPr>
          <p:cNvPr id="16" name="Shape 14"/>
          <p:cNvSpPr/>
          <p:nvPr/>
        </p:nvSpPr>
        <p:spPr>
          <a:xfrm>
            <a:off x="6206490" y="833409"/>
            <a:ext cx="2777490" cy="1611630"/>
          </a:xfrm>
          <a:prstGeom prst="roundRect">
            <a:avLst>
              <a:gd name="adj" fmla="val 3404"/>
            </a:avLst>
          </a:prstGeom>
          <a:solidFill>
            <a:srgbClr val="FFFFFF"/>
          </a:solidFill>
          <a:ln w="11430">
            <a:solidFill>
              <a:srgbClr val="D5E2F0"/>
            </a:solidFill>
            <a:prstDash val="solid"/>
          </a:ln>
          <a:effectLst>
            <a:outerShdw blurRad="12700" dist="50800" dir="2700000" algn="bl" rotWithShape="0">
              <a:srgbClr val="D5DEE8">
                <a:alpha val="25000"/>
              </a:srgbClr>
            </a:outerShdw>
          </a:effectLst>
        </p:spPr>
        <p:txBody>
          <a:bodyPr/>
          <a:lstStyle/>
          <a:p>
            <a:endParaRPr lang="en-US" sz="2100"/>
          </a:p>
        </p:txBody>
      </p:sp>
      <p:sp>
        <p:nvSpPr>
          <p:cNvPr id="17" name="Shape 15"/>
          <p:cNvSpPr/>
          <p:nvPr/>
        </p:nvSpPr>
        <p:spPr>
          <a:xfrm>
            <a:off x="6261354" y="895131"/>
            <a:ext cx="2667762" cy="301752"/>
          </a:xfrm>
          <a:prstGeom prst="roundRect">
            <a:avLst>
              <a:gd name="adj" fmla="val 13636"/>
            </a:avLst>
          </a:prstGeom>
          <a:solidFill>
            <a:srgbClr val="F2ECFA"/>
          </a:solidFill>
          <a:ln w="12700">
            <a:solidFill>
              <a:srgbClr val="F2ECFA">
                <a:alpha val="0"/>
              </a:srgbClr>
            </a:solidFill>
            <a:prstDash val="solid"/>
          </a:ln>
        </p:spPr>
        <p:txBody>
          <a:bodyPr/>
          <a:lstStyle/>
          <a:p>
            <a:endParaRPr lang="en-US" sz="1000">
              <a:latin typeface="+mj-lt"/>
            </a:endParaRPr>
          </a:p>
        </p:txBody>
      </p:sp>
      <p:sp>
        <p:nvSpPr>
          <p:cNvPr id="18" name="Text 16"/>
          <p:cNvSpPr/>
          <p:nvPr/>
        </p:nvSpPr>
        <p:spPr>
          <a:xfrm>
            <a:off x="6323076" y="949995"/>
            <a:ext cx="171450" cy="157734"/>
          </a:xfrm>
          <a:prstGeom prst="rect">
            <a:avLst/>
          </a:prstGeom>
          <a:noFill/>
          <a:ln/>
        </p:spPr>
        <p:txBody>
          <a:bodyPr wrap="square" lIns="0" tIns="0" rIns="0" bIns="0" rtlCol="0" anchor="ctr"/>
          <a:lstStyle/>
          <a:p>
            <a:pPr algn="ctr"/>
            <a:r>
              <a:rPr lang="en-US" sz="1000" b="1" dirty="0">
                <a:solidFill>
                  <a:srgbClr val="6E3FA4"/>
                </a:solidFill>
                <a:latin typeface="+mj-lt"/>
                <a:ea typeface="Aptos" pitchFamily="34" charset="-122"/>
                <a:cs typeface="Aptos" pitchFamily="34" charset="-120"/>
              </a:rPr>
              <a:t>◐</a:t>
            </a:r>
            <a:endParaRPr lang="en-US" sz="1000" dirty="0">
              <a:latin typeface="+mj-lt"/>
            </a:endParaRPr>
          </a:p>
        </p:txBody>
      </p:sp>
      <p:sp>
        <p:nvSpPr>
          <p:cNvPr id="19" name="Text 17"/>
          <p:cNvSpPr/>
          <p:nvPr/>
        </p:nvSpPr>
        <p:spPr>
          <a:xfrm>
            <a:off x="6535674" y="956853"/>
            <a:ext cx="2331720" cy="157734"/>
          </a:xfrm>
          <a:prstGeom prst="rect">
            <a:avLst/>
          </a:prstGeom>
          <a:noFill/>
          <a:ln/>
        </p:spPr>
        <p:txBody>
          <a:bodyPr wrap="square" lIns="0" tIns="0" rIns="0" bIns="0" rtlCol="0" anchor="ctr">
            <a:normAutofit/>
          </a:bodyPr>
          <a:lstStyle/>
          <a:p>
            <a:r>
              <a:rPr lang="en-US" sz="1000" b="1" dirty="0">
                <a:solidFill>
                  <a:srgbClr val="6E3FA4"/>
                </a:solidFill>
                <a:latin typeface="+mj-lt"/>
                <a:ea typeface="Aptos Display" pitchFamily="34" charset="-122"/>
                <a:cs typeface="Aptos Display" pitchFamily="34" charset="-120"/>
              </a:rPr>
              <a:t>Privacy</a:t>
            </a:r>
            <a:endParaRPr lang="en-US" sz="1000" dirty="0">
              <a:latin typeface="+mj-lt"/>
            </a:endParaRPr>
          </a:p>
        </p:txBody>
      </p:sp>
      <p:sp>
        <p:nvSpPr>
          <p:cNvPr id="20" name="Text 18"/>
          <p:cNvSpPr/>
          <p:nvPr/>
        </p:nvSpPr>
        <p:spPr>
          <a:xfrm>
            <a:off x="6357366" y="1227183"/>
            <a:ext cx="2530602" cy="1035558"/>
          </a:xfrm>
          <a:prstGeom prst="rect">
            <a:avLst/>
          </a:prstGeom>
          <a:noFill/>
          <a:ln/>
        </p:spPr>
        <p:txBody>
          <a:bodyPr wrap="square" lIns="95" tIns="95" rIns="95" bIns="95" rtlCol="0" anchor="t">
            <a:normAutofit fontScale="92500" lnSpcReduction="10000"/>
          </a:bodyPr>
          <a:lstStyle/>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AI systems where model training data containing personal data</a:t>
            </a:r>
          </a:p>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AI systems using synthetic data where PI is redacted</a:t>
            </a:r>
          </a:p>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AI systems for which cross-border data transfers are compliant with regulatory requirements</a:t>
            </a:r>
          </a:p>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AI systems for which consent is obtained for secondary use of training data</a:t>
            </a:r>
          </a:p>
          <a:p>
            <a:pPr marL="115888" indent="-115888">
              <a:buFont typeface="Arial" panose="020B0604020202020204" pitchFamily="34" charset="0"/>
              <a:buChar char="•"/>
            </a:pPr>
            <a:r>
              <a:rPr lang="en-US" sz="900" dirty="0">
                <a:solidFill>
                  <a:srgbClr val="1F2937"/>
                </a:solidFill>
                <a:latin typeface="+mn-lt"/>
                <a:ea typeface="Aptos" pitchFamily="34" charset="-122"/>
                <a:cs typeface="Aptos" pitchFamily="34" charset="-120"/>
              </a:rPr>
              <a:t>% of AI systems with PIA or DPIA completed</a:t>
            </a:r>
          </a:p>
        </p:txBody>
      </p:sp>
      <p:sp>
        <p:nvSpPr>
          <p:cNvPr id="21" name="Shape 19"/>
          <p:cNvSpPr/>
          <p:nvPr/>
        </p:nvSpPr>
        <p:spPr>
          <a:xfrm>
            <a:off x="308610" y="2637063"/>
            <a:ext cx="2777490" cy="1611630"/>
          </a:xfrm>
          <a:prstGeom prst="roundRect">
            <a:avLst>
              <a:gd name="adj" fmla="val 3404"/>
            </a:avLst>
          </a:prstGeom>
          <a:solidFill>
            <a:srgbClr val="FFFFFF"/>
          </a:solidFill>
          <a:ln w="11430">
            <a:solidFill>
              <a:srgbClr val="D5E2F0"/>
            </a:solidFill>
            <a:prstDash val="solid"/>
          </a:ln>
          <a:effectLst>
            <a:outerShdw blurRad="12700" dist="50800" dir="2700000" algn="bl" rotWithShape="0">
              <a:srgbClr val="D5DEE8">
                <a:alpha val="25000"/>
              </a:srgbClr>
            </a:outerShdw>
          </a:effectLst>
        </p:spPr>
        <p:txBody>
          <a:bodyPr/>
          <a:lstStyle/>
          <a:p>
            <a:endParaRPr lang="en-US" sz="2100"/>
          </a:p>
        </p:txBody>
      </p:sp>
      <p:sp>
        <p:nvSpPr>
          <p:cNvPr id="22" name="Shape 20"/>
          <p:cNvSpPr/>
          <p:nvPr/>
        </p:nvSpPr>
        <p:spPr>
          <a:xfrm>
            <a:off x="363474" y="2698785"/>
            <a:ext cx="2667762" cy="301752"/>
          </a:xfrm>
          <a:prstGeom prst="roundRect">
            <a:avLst>
              <a:gd name="adj" fmla="val 13636"/>
            </a:avLst>
          </a:prstGeom>
          <a:solidFill>
            <a:srgbClr val="EDF7EF"/>
          </a:solidFill>
          <a:ln w="12700">
            <a:solidFill>
              <a:srgbClr val="EDF7EF">
                <a:alpha val="0"/>
              </a:srgbClr>
            </a:solidFill>
            <a:prstDash val="solid"/>
          </a:ln>
        </p:spPr>
        <p:txBody>
          <a:bodyPr/>
          <a:lstStyle/>
          <a:p>
            <a:endParaRPr lang="en-US" sz="1000">
              <a:latin typeface="+mj-lt"/>
            </a:endParaRPr>
          </a:p>
        </p:txBody>
      </p:sp>
      <p:sp>
        <p:nvSpPr>
          <p:cNvPr id="23" name="Text 21"/>
          <p:cNvSpPr/>
          <p:nvPr/>
        </p:nvSpPr>
        <p:spPr>
          <a:xfrm>
            <a:off x="425196" y="2753649"/>
            <a:ext cx="171450" cy="157734"/>
          </a:xfrm>
          <a:prstGeom prst="rect">
            <a:avLst/>
          </a:prstGeom>
          <a:noFill/>
          <a:ln/>
        </p:spPr>
        <p:txBody>
          <a:bodyPr wrap="square" lIns="0" tIns="0" rIns="0" bIns="0" rtlCol="0" anchor="ctr"/>
          <a:lstStyle/>
          <a:p>
            <a:pPr algn="ctr"/>
            <a:r>
              <a:rPr lang="en-US" sz="1000" b="1" dirty="0">
                <a:solidFill>
                  <a:srgbClr val="2D7A3E"/>
                </a:solidFill>
                <a:latin typeface="+mj-lt"/>
                <a:ea typeface="Aptos" pitchFamily="34" charset="-122"/>
                <a:cs typeface="Aptos" pitchFamily="34" charset="-120"/>
              </a:rPr>
              <a:t>▲</a:t>
            </a:r>
            <a:endParaRPr lang="en-US" sz="1000" dirty="0">
              <a:latin typeface="+mj-lt"/>
            </a:endParaRPr>
          </a:p>
        </p:txBody>
      </p:sp>
      <p:sp>
        <p:nvSpPr>
          <p:cNvPr id="24" name="Text 22"/>
          <p:cNvSpPr/>
          <p:nvPr/>
        </p:nvSpPr>
        <p:spPr>
          <a:xfrm>
            <a:off x="637794" y="2760507"/>
            <a:ext cx="2331720" cy="157734"/>
          </a:xfrm>
          <a:prstGeom prst="rect">
            <a:avLst/>
          </a:prstGeom>
          <a:noFill/>
          <a:ln/>
        </p:spPr>
        <p:txBody>
          <a:bodyPr wrap="square" lIns="0" tIns="0" rIns="0" bIns="0" rtlCol="0" anchor="ctr">
            <a:normAutofit/>
          </a:bodyPr>
          <a:lstStyle/>
          <a:p>
            <a:r>
              <a:rPr lang="en-US" sz="1000" b="1" dirty="0">
                <a:solidFill>
                  <a:srgbClr val="2D7A3E"/>
                </a:solidFill>
                <a:latin typeface="+mj-lt"/>
                <a:ea typeface="Aptos Display" pitchFamily="34" charset="-122"/>
                <a:cs typeface="Aptos Display" pitchFamily="34" charset="-120"/>
              </a:rPr>
              <a:t>Data Governance &amp; Quality</a:t>
            </a:r>
            <a:endParaRPr lang="en-US" sz="1000" dirty="0">
              <a:latin typeface="+mj-lt"/>
            </a:endParaRPr>
          </a:p>
        </p:txBody>
      </p:sp>
      <p:sp>
        <p:nvSpPr>
          <p:cNvPr id="25" name="Text 23"/>
          <p:cNvSpPr/>
          <p:nvPr/>
        </p:nvSpPr>
        <p:spPr>
          <a:xfrm>
            <a:off x="459486" y="3103407"/>
            <a:ext cx="2530602" cy="1035558"/>
          </a:xfrm>
          <a:prstGeom prst="rect">
            <a:avLst/>
          </a:prstGeom>
          <a:noFill/>
          <a:ln/>
        </p:spPr>
        <p:txBody>
          <a:bodyPr wrap="square" lIns="95" tIns="95" rIns="95" bIns="95" rtlCol="0" anchor="t">
            <a:normAutofit/>
          </a:bodyPr>
          <a:lstStyle/>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where data quality is validated for datasets used to train AI models</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The average data refresh rate for AI data sources (to detect potential data drift)</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for which data sources are approved and monitored for data accuracy and completeness</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with human reviews for AI output and decisions </a:t>
            </a:r>
          </a:p>
          <a:p>
            <a:pPr marL="115888" indent="-115888">
              <a:buFont typeface="Arial" panose="020B0604020202020204" pitchFamily="34" charset="0"/>
              <a:buChar char="•"/>
            </a:pPr>
            <a:endParaRPr lang="en-US" sz="800" dirty="0">
              <a:solidFill>
                <a:srgbClr val="1F2937"/>
              </a:solidFill>
              <a:latin typeface="+mn-lt"/>
              <a:ea typeface="Aptos" pitchFamily="34" charset="-122"/>
              <a:cs typeface="Aptos" pitchFamily="34" charset="-120"/>
            </a:endParaRPr>
          </a:p>
        </p:txBody>
      </p:sp>
      <p:sp>
        <p:nvSpPr>
          <p:cNvPr id="26" name="Shape 24"/>
          <p:cNvSpPr/>
          <p:nvPr/>
        </p:nvSpPr>
        <p:spPr>
          <a:xfrm>
            <a:off x="3257550" y="2637063"/>
            <a:ext cx="2777490" cy="1611630"/>
          </a:xfrm>
          <a:prstGeom prst="roundRect">
            <a:avLst>
              <a:gd name="adj" fmla="val 3404"/>
            </a:avLst>
          </a:prstGeom>
          <a:solidFill>
            <a:srgbClr val="FFFFFF"/>
          </a:solidFill>
          <a:ln w="11430">
            <a:solidFill>
              <a:srgbClr val="D5E2F0"/>
            </a:solidFill>
            <a:prstDash val="solid"/>
          </a:ln>
          <a:effectLst>
            <a:outerShdw blurRad="12700" dist="50800" dir="2700000" algn="bl" rotWithShape="0">
              <a:srgbClr val="D5DEE8">
                <a:alpha val="25000"/>
              </a:srgbClr>
            </a:outerShdw>
          </a:effectLst>
        </p:spPr>
        <p:txBody>
          <a:bodyPr/>
          <a:lstStyle/>
          <a:p>
            <a:endParaRPr lang="en-US" sz="2100"/>
          </a:p>
        </p:txBody>
      </p:sp>
      <p:sp>
        <p:nvSpPr>
          <p:cNvPr id="27" name="Shape 25"/>
          <p:cNvSpPr/>
          <p:nvPr/>
        </p:nvSpPr>
        <p:spPr>
          <a:xfrm>
            <a:off x="3312414" y="2698785"/>
            <a:ext cx="2667762" cy="301752"/>
          </a:xfrm>
          <a:prstGeom prst="roundRect">
            <a:avLst>
              <a:gd name="adj" fmla="val 13636"/>
            </a:avLst>
          </a:prstGeom>
          <a:solidFill>
            <a:srgbClr val="FFF5E6"/>
          </a:solidFill>
          <a:ln w="12700">
            <a:solidFill>
              <a:srgbClr val="FFF5E6">
                <a:alpha val="0"/>
              </a:srgbClr>
            </a:solidFill>
            <a:prstDash val="solid"/>
          </a:ln>
        </p:spPr>
        <p:txBody>
          <a:bodyPr/>
          <a:lstStyle/>
          <a:p>
            <a:endParaRPr lang="en-US" sz="1000">
              <a:latin typeface="+mj-lt"/>
            </a:endParaRPr>
          </a:p>
        </p:txBody>
      </p:sp>
      <p:sp>
        <p:nvSpPr>
          <p:cNvPr id="28" name="Text 26"/>
          <p:cNvSpPr/>
          <p:nvPr/>
        </p:nvSpPr>
        <p:spPr>
          <a:xfrm>
            <a:off x="3374136" y="2753649"/>
            <a:ext cx="171450" cy="157734"/>
          </a:xfrm>
          <a:prstGeom prst="rect">
            <a:avLst/>
          </a:prstGeom>
          <a:noFill/>
          <a:ln/>
        </p:spPr>
        <p:txBody>
          <a:bodyPr wrap="square" lIns="0" tIns="0" rIns="0" bIns="0" rtlCol="0" anchor="ctr"/>
          <a:lstStyle/>
          <a:p>
            <a:pPr algn="ctr"/>
            <a:r>
              <a:rPr lang="en-US" sz="1000" b="1" dirty="0">
                <a:solidFill>
                  <a:srgbClr val="B86D00"/>
                </a:solidFill>
                <a:latin typeface="+mj-lt"/>
                <a:ea typeface="Aptos" pitchFamily="34" charset="-122"/>
                <a:cs typeface="Aptos" pitchFamily="34" charset="-120"/>
              </a:rPr>
              <a:t>✦</a:t>
            </a:r>
            <a:endParaRPr lang="en-US" sz="1000" dirty="0">
              <a:latin typeface="+mj-lt"/>
            </a:endParaRPr>
          </a:p>
        </p:txBody>
      </p:sp>
      <p:sp>
        <p:nvSpPr>
          <p:cNvPr id="29" name="Text 27"/>
          <p:cNvSpPr/>
          <p:nvPr/>
        </p:nvSpPr>
        <p:spPr>
          <a:xfrm>
            <a:off x="3586734" y="2760507"/>
            <a:ext cx="2331720" cy="157734"/>
          </a:xfrm>
          <a:prstGeom prst="rect">
            <a:avLst/>
          </a:prstGeom>
          <a:noFill/>
          <a:ln/>
        </p:spPr>
        <p:txBody>
          <a:bodyPr wrap="square" lIns="0" tIns="0" rIns="0" bIns="0" rtlCol="0" anchor="ctr">
            <a:normAutofit/>
          </a:bodyPr>
          <a:lstStyle/>
          <a:p>
            <a:r>
              <a:rPr lang="en-US" sz="1000" b="1" dirty="0">
                <a:solidFill>
                  <a:srgbClr val="B86D00"/>
                </a:solidFill>
                <a:latin typeface="+mj-lt"/>
                <a:ea typeface="Aptos Display" pitchFamily="34" charset="-122"/>
                <a:cs typeface="Aptos Display" pitchFamily="34" charset="-120"/>
              </a:rPr>
              <a:t>Ethics</a:t>
            </a:r>
            <a:endParaRPr lang="en-US" sz="1000" dirty="0">
              <a:latin typeface="+mj-lt"/>
            </a:endParaRPr>
          </a:p>
        </p:txBody>
      </p:sp>
      <p:sp>
        <p:nvSpPr>
          <p:cNvPr id="30" name="Text 28"/>
          <p:cNvSpPr/>
          <p:nvPr/>
        </p:nvSpPr>
        <p:spPr>
          <a:xfrm>
            <a:off x="3408426" y="3103407"/>
            <a:ext cx="2530602" cy="1035558"/>
          </a:xfrm>
          <a:prstGeom prst="rect">
            <a:avLst/>
          </a:prstGeom>
          <a:noFill/>
          <a:ln/>
        </p:spPr>
        <p:txBody>
          <a:bodyPr wrap="square" lIns="95" tIns="95" rIns="95" bIns="95" rtlCol="0" anchor="t">
            <a:normAutofit/>
          </a:bodyPr>
          <a:lstStyle/>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with documented explainability for AI output and decisions</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with disclosure statements available to AI users</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AI systems that have failed bias testing </a:t>
            </a:r>
          </a:p>
          <a:p>
            <a:pPr marL="115888" indent="-115888">
              <a:buFont typeface="Arial" panose="020B0604020202020204" pitchFamily="34" charset="0"/>
              <a:buChar char="•"/>
            </a:pPr>
            <a:r>
              <a:rPr lang="en-US" sz="800" dirty="0">
                <a:solidFill>
                  <a:srgbClr val="1F2937"/>
                </a:solidFill>
                <a:latin typeface="+mn-lt"/>
                <a:ea typeface="Aptos" pitchFamily="34" charset="-122"/>
                <a:cs typeface="Aptos" pitchFamily="34" charset="-120"/>
              </a:rPr>
              <a:t># of user complaints received related to AI output/decisions for the prior quarter</a:t>
            </a:r>
          </a:p>
          <a:p>
            <a:pPr marL="115888" indent="-115888">
              <a:buFont typeface="Arial" panose="020B0604020202020204" pitchFamily="34" charset="0"/>
              <a:buChar char="•"/>
            </a:pPr>
            <a:endParaRPr lang="en-US" sz="800" dirty="0">
              <a:solidFill>
                <a:srgbClr val="1F2937"/>
              </a:solidFill>
              <a:latin typeface="+mn-lt"/>
              <a:ea typeface="Aptos" pitchFamily="34" charset="-122"/>
              <a:cs typeface="Aptos" pitchFamily="34" charset="-120"/>
            </a:endParaRPr>
          </a:p>
        </p:txBody>
      </p:sp>
      <p:sp>
        <p:nvSpPr>
          <p:cNvPr id="31" name="Shape 29"/>
          <p:cNvSpPr/>
          <p:nvPr/>
        </p:nvSpPr>
        <p:spPr>
          <a:xfrm>
            <a:off x="6206490" y="2637063"/>
            <a:ext cx="2777490" cy="1611630"/>
          </a:xfrm>
          <a:prstGeom prst="roundRect">
            <a:avLst>
              <a:gd name="adj" fmla="val 3404"/>
            </a:avLst>
          </a:prstGeom>
          <a:solidFill>
            <a:srgbClr val="FFFFFF"/>
          </a:solidFill>
          <a:ln w="11430">
            <a:solidFill>
              <a:srgbClr val="D5E2F0"/>
            </a:solidFill>
            <a:prstDash val="solid"/>
          </a:ln>
          <a:effectLst>
            <a:outerShdw blurRad="12700" dist="50800" dir="2700000" algn="bl" rotWithShape="0">
              <a:srgbClr val="D5DEE8">
                <a:alpha val="25000"/>
              </a:srgbClr>
            </a:outerShdw>
          </a:effectLst>
        </p:spPr>
        <p:txBody>
          <a:bodyPr/>
          <a:lstStyle/>
          <a:p>
            <a:endParaRPr lang="en-US" sz="2100"/>
          </a:p>
        </p:txBody>
      </p:sp>
      <p:sp>
        <p:nvSpPr>
          <p:cNvPr id="32" name="Shape 30"/>
          <p:cNvSpPr/>
          <p:nvPr/>
        </p:nvSpPr>
        <p:spPr>
          <a:xfrm>
            <a:off x="6261354" y="2698785"/>
            <a:ext cx="2667762" cy="301752"/>
          </a:xfrm>
          <a:prstGeom prst="roundRect">
            <a:avLst>
              <a:gd name="adj" fmla="val 13636"/>
            </a:avLst>
          </a:prstGeom>
          <a:solidFill>
            <a:srgbClr val="FDECEF"/>
          </a:solidFill>
          <a:ln w="12700">
            <a:solidFill>
              <a:srgbClr val="FDECEF">
                <a:alpha val="0"/>
              </a:srgbClr>
            </a:solidFill>
            <a:prstDash val="solid"/>
          </a:ln>
        </p:spPr>
        <p:txBody>
          <a:bodyPr/>
          <a:lstStyle/>
          <a:p>
            <a:endParaRPr lang="en-US" sz="1000">
              <a:latin typeface="+mj-lt"/>
            </a:endParaRPr>
          </a:p>
        </p:txBody>
      </p:sp>
      <p:sp>
        <p:nvSpPr>
          <p:cNvPr id="33" name="Text 31"/>
          <p:cNvSpPr/>
          <p:nvPr/>
        </p:nvSpPr>
        <p:spPr>
          <a:xfrm>
            <a:off x="6323076" y="2753649"/>
            <a:ext cx="171450" cy="157734"/>
          </a:xfrm>
          <a:prstGeom prst="rect">
            <a:avLst/>
          </a:prstGeom>
          <a:noFill/>
          <a:ln/>
        </p:spPr>
        <p:txBody>
          <a:bodyPr wrap="square" lIns="0" tIns="0" rIns="0" bIns="0" rtlCol="0" anchor="ctr"/>
          <a:lstStyle/>
          <a:p>
            <a:pPr algn="ctr"/>
            <a:r>
              <a:rPr lang="en-US" sz="1000" b="1" dirty="0">
                <a:solidFill>
                  <a:srgbClr val="C7354A"/>
                </a:solidFill>
                <a:latin typeface="+mj-lt"/>
                <a:ea typeface="Aptos" pitchFamily="34" charset="-122"/>
                <a:cs typeface="Aptos" pitchFamily="34" charset="-120"/>
              </a:rPr>
              <a:t>◇</a:t>
            </a:r>
            <a:endParaRPr lang="en-US" sz="1000" dirty="0">
              <a:latin typeface="+mj-lt"/>
            </a:endParaRPr>
          </a:p>
        </p:txBody>
      </p:sp>
      <p:sp>
        <p:nvSpPr>
          <p:cNvPr id="34" name="Text 32"/>
          <p:cNvSpPr/>
          <p:nvPr/>
        </p:nvSpPr>
        <p:spPr>
          <a:xfrm>
            <a:off x="6535674" y="2760507"/>
            <a:ext cx="2331720" cy="157734"/>
          </a:xfrm>
          <a:prstGeom prst="rect">
            <a:avLst/>
          </a:prstGeom>
          <a:noFill/>
          <a:ln/>
        </p:spPr>
        <p:txBody>
          <a:bodyPr wrap="square" lIns="0" tIns="0" rIns="0" bIns="0" rtlCol="0" anchor="ctr">
            <a:normAutofit/>
          </a:bodyPr>
          <a:lstStyle/>
          <a:p>
            <a:r>
              <a:rPr lang="en-US" sz="1000" b="1" dirty="0">
                <a:solidFill>
                  <a:srgbClr val="C7354A"/>
                </a:solidFill>
                <a:latin typeface="+mj-lt"/>
                <a:ea typeface="Aptos Display" pitchFamily="34" charset="-122"/>
                <a:cs typeface="Aptos Display" pitchFamily="34" charset="-120"/>
              </a:rPr>
              <a:t>Model Risk</a:t>
            </a:r>
            <a:endParaRPr lang="en-US" sz="1000" dirty="0">
              <a:latin typeface="+mj-lt"/>
            </a:endParaRPr>
          </a:p>
        </p:txBody>
      </p:sp>
      <p:sp>
        <p:nvSpPr>
          <p:cNvPr id="35" name="Text 33"/>
          <p:cNvSpPr/>
          <p:nvPr/>
        </p:nvSpPr>
        <p:spPr>
          <a:xfrm>
            <a:off x="6357366" y="3103407"/>
            <a:ext cx="2530602" cy="1035558"/>
          </a:xfrm>
          <a:prstGeom prst="rect">
            <a:avLst/>
          </a:prstGeom>
          <a:noFill/>
          <a:ln/>
        </p:spPr>
        <p:txBody>
          <a:bodyPr wrap="square" lIns="95" tIns="95" rIns="95" bIns="95" rtlCol="0" anchor="t">
            <a:noAutofit/>
          </a:bodyPr>
          <a:lstStyle/>
          <a:p>
            <a:r>
              <a:rPr lang="en-US" sz="800" dirty="0">
                <a:solidFill>
                  <a:srgbClr val="1F2937"/>
                </a:solidFill>
                <a:latin typeface="+mn-lt"/>
                <a:ea typeface="Aptos" pitchFamily="34" charset="-122"/>
                <a:cs typeface="Aptos" pitchFamily="34" charset="-120"/>
              </a:rPr>
              <a:t>Model risks are specific to AI use cases.  AI business owners need to set up the baselines for measurement.  </a:t>
            </a:r>
          </a:p>
          <a:p>
            <a:pPr marL="171450" indent="-171450">
              <a:buFont typeface="Arial" panose="020B0604020202020204" pitchFamily="34" charset="0"/>
              <a:buChar char="•"/>
            </a:pPr>
            <a:r>
              <a:rPr lang="en-US" sz="800" dirty="0">
                <a:solidFill>
                  <a:srgbClr val="1F2937"/>
                </a:solidFill>
                <a:latin typeface="+mn-lt"/>
                <a:ea typeface="Aptos" pitchFamily="34" charset="-122"/>
                <a:cs typeface="Aptos" pitchFamily="34" charset="-120"/>
              </a:rPr>
              <a:t>% change in model accuracy from baseline </a:t>
            </a:r>
          </a:p>
          <a:p>
            <a:pPr marL="171450" indent="-171450">
              <a:buFont typeface="Arial" panose="020B0604020202020204" pitchFamily="34" charset="0"/>
              <a:buChar char="•"/>
            </a:pPr>
            <a:r>
              <a:rPr lang="en-US" sz="800" dirty="0">
                <a:solidFill>
                  <a:srgbClr val="1F2937"/>
                </a:solidFill>
                <a:latin typeface="+mn-lt"/>
                <a:ea typeface="Aptos" pitchFamily="34" charset="-122"/>
                <a:cs typeface="Aptos" pitchFamily="34" charset="-120"/>
              </a:rPr>
              <a:t>% of models exceeding feature-drift thresholds </a:t>
            </a:r>
          </a:p>
          <a:p>
            <a:pPr marL="171450" indent="-171450">
              <a:buFont typeface="Arial" panose="020B0604020202020204" pitchFamily="34" charset="0"/>
              <a:buChar char="•"/>
            </a:pPr>
            <a:r>
              <a:rPr lang="en-US" sz="800" dirty="0">
                <a:solidFill>
                  <a:srgbClr val="1F2937"/>
                </a:solidFill>
                <a:latin typeface="+mn-lt"/>
                <a:ea typeface="Aptos" pitchFamily="34" charset="-122"/>
                <a:cs typeface="Aptos" pitchFamily="34" charset="-120"/>
              </a:rPr>
              <a:t>% of models exceeding prediction-distribution thresholds </a:t>
            </a:r>
          </a:p>
          <a:p>
            <a:pPr marL="171450" indent="-171450">
              <a:buFont typeface="Arial" panose="020B0604020202020204" pitchFamily="34" charset="0"/>
              <a:buChar char="•"/>
            </a:pPr>
            <a:r>
              <a:rPr lang="en-US" sz="800" dirty="0">
                <a:solidFill>
                  <a:srgbClr val="1F2937"/>
                </a:solidFill>
                <a:latin typeface="+mn-lt"/>
                <a:ea typeface="Aptos" pitchFamily="34" charset="-122"/>
                <a:cs typeface="Aptos" pitchFamily="34" charset="-120"/>
              </a:rPr>
              <a:t>% of models with material calibration deterioration </a:t>
            </a:r>
          </a:p>
          <a:p>
            <a:pPr marL="171450" indent="-171450">
              <a:buFont typeface="Arial" panose="020B0604020202020204" pitchFamily="34" charset="0"/>
              <a:buChar char="•"/>
            </a:pPr>
            <a:r>
              <a:rPr lang="en-US" sz="800" dirty="0">
                <a:solidFill>
                  <a:srgbClr val="1F2937"/>
                </a:solidFill>
                <a:latin typeface="+mn-lt"/>
                <a:ea typeface="Aptos" pitchFamily="34" charset="-122"/>
                <a:cs typeface="Aptos" pitchFamily="34" charset="-120"/>
              </a:rPr>
              <a:t>% of models with material feature-attribution changes </a:t>
            </a:r>
          </a:p>
          <a:p>
            <a:endParaRPr lang="en-US" sz="800" dirty="0">
              <a:solidFill>
                <a:srgbClr val="1F2937"/>
              </a:solidFill>
              <a:latin typeface="+mn-lt"/>
              <a:ea typeface="Aptos" pitchFamily="34" charset="-122"/>
              <a:cs typeface="Aptos" pitchFamily="34" charset="-120"/>
            </a:endParaRPr>
          </a:p>
          <a:p>
            <a:endParaRPr lang="en-US" sz="800" dirty="0">
              <a:solidFill>
                <a:srgbClr val="1F2937"/>
              </a:solidFill>
              <a:latin typeface="+mn-lt"/>
              <a:ea typeface="Aptos" pitchFamily="34" charset="-122"/>
              <a:cs typeface="Aptos" pitchFamily="34" charset="-120"/>
            </a:endParaRPr>
          </a:p>
        </p:txBody>
      </p:sp>
      <p:sp>
        <p:nvSpPr>
          <p:cNvPr id="37" name="Text 35"/>
          <p:cNvSpPr/>
          <p:nvPr/>
        </p:nvSpPr>
        <p:spPr>
          <a:xfrm>
            <a:off x="425196" y="4310091"/>
            <a:ext cx="8126730" cy="261610"/>
          </a:xfrm>
          <a:prstGeom prst="rect">
            <a:avLst/>
          </a:prstGeom>
          <a:solidFill>
            <a:srgbClr val="F4F2EF"/>
          </a:solidFill>
        </p:spPr>
        <p:txBody>
          <a:bodyPr wrap="square">
            <a:spAutoFit/>
          </a:bodyPr>
          <a:lstStyle/>
          <a:p>
            <a:r>
              <a:rPr lang="en-US" sz="1100" dirty="0">
                <a:solidFill>
                  <a:prstClr val="black"/>
                </a:solidFill>
                <a:latin typeface="GT Walsheim Light"/>
              </a:rPr>
              <a:t>We recommend executive reporting should show trend, threshold, owner, and action status in addition to percentage.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
          <p:cNvSpPr/>
          <p:nvPr/>
        </p:nvSpPr>
        <p:spPr>
          <a:xfrm>
            <a:off x="582930" y="1186186"/>
            <a:ext cx="788670" cy="425196"/>
          </a:xfrm>
          <a:prstGeom prst="roundRect">
            <a:avLst>
              <a:gd name="adj" fmla="val 9677"/>
            </a:avLst>
          </a:prstGeom>
          <a:solidFill>
            <a:schemeClr val="accent1"/>
          </a:solidFill>
          <a:ln w="12700">
            <a:solidFill>
              <a:srgbClr val="333333">
                <a:alpha val="0"/>
              </a:srgbClr>
            </a:solidFill>
            <a:prstDash val="solid"/>
          </a:ln>
        </p:spPr>
        <p:txBody>
          <a:bodyPr/>
          <a:lstStyle/>
          <a:p>
            <a:endParaRPr lang="en-US" sz="1000">
              <a:latin typeface="+mj-lt"/>
            </a:endParaRPr>
          </a:p>
        </p:txBody>
      </p:sp>
      <p:sp>
        <p:nvSpPr>
          <p:cNvPr id="7" name="Text 5"/>
          <p:cNvSpPr/>
          <p:nvPr/>
        </p:nvSpPr>
        <p:spPr>
          <a:xfrm>
            <a:off x="582930" y="1341380"/>
            <a:ext cx="788670" cy="116586"/>
          </a:xfrm>
          <a:prstGeom prst="rect">
            <a:avLst/>
          </a:prstGeom>
          <a:noFill/>
          <a:ln/>
        </p:spPr>
        <p:txBody>
          <a:bodyPr wrap="square" lIns="0" tIns="0" rIns="0" bIns="0" rtlCol="0" anchor="ctr"/>
          <a:lstStyle/>
          <a:p>
            <a:pPr algn="ctr"/>
            <a:r>
              <a:rPr lang="en-US" sz="1000" b="1">
                <a:solidFill>
                  <a:srgbClr val="FFFFFF"/>
                </a:solidFill>
                <a:latin typeface="+mj-lt"/>
              </a:rPr>
              <a:t>Tier 0</a:t>
            </a:r>
            <a:endParaRPr lang="en-US" sz="1000">
              <a:latin typeface="+mj-lt"/>
            </a:endParaRPr>
          </a:p>
        </p:txBody>
      </p:sp>
      <p:sp>
        <p:nvSpPr>
          <p:cNvPr id="8" name="Text 6"/>
          <p:cNvSpPr/>
          <p:nvPr/>
        </p:nvSpPr>
        <p:spPr>
          <a:xfrm>
            <a:off x="1543050" y="1369642"/>
            <a:ext cx="1748790" cy="123444"/>
          </a:xfrm>
          <a:prstGeom prst="rect">
            <a:avLst/>
          </a:prstGeom>
          <a:noFill/>
          <a:ln/>
        </p:spPr>
        <p:txBody>
          <a:bodyPr wrap="square" lIns="0" tIns="0" rIns="0" bIns="0" rtlCol="0" anchor="ctr"/>
          <a:lstStyle/>
          <a:p>
            <a:r>
              <a:rPr lang="en-US" sz="1100" b="1">
                <a:solidFill>
                  <a:srgbClr val="102033"/>
                </a:solidFill>
                <a:latin typeface="+mj-lt"/>
              </a:rPr>
              <a:t>Minimal risk</a:t>
            </a:r>
            <a:endParaRPr lang="en-US" sz="1100">
              <a:latin typeface="+mj-lt"/>
            </a:endParaRPr>
          </a:p>
        </p:txBody>
      </p:sp>
      <p:sp>
        <p:nvSpPr>
          <p:cNvPr id="9" name="Text 7"/>
          <p:cNvSpPr/>
          <p:nvPr/>
        </p:nvSpPr>
        <p:spPr>
          <a:xfrm>
            <a:off x="3463290" y="1369642"/>
            <a:ext cx="1828800" cy="123444"/>
          </a:xfrm>
          <a:prstGeom prst="rect">
            <a:avLst/>
          </a:prstGeom>
          <a:noFill/>
          <a:ln/>
        </p:spPr>
        <p:txBody>
          <a:bodyPr wrap="square" lIns="0" tIns="0" rIns="0" bIns="0" rtlCol="0" anchor="ctr"/>
          <a:lstStyle/>
          <a:p>
            <a:r>
              <a:rPr lang="en-US" sz="1100" b="1" dirty="0">
                <a:solidFill>
                  <a:schemeClr val="accent1"/>
                </a:solidFill>
                <a:latin typeface="+mj-lt"/>
              </a:rPr>
              <a:t>Allowed patterns; inventory optional</a:t>
            </a:r>
            <a:endParaRPr lang="en-US" sz="1100" dirty="0">
              <a:solidFill>
                <a:schemeClr val="accent1"/>
              </a:solidFill>
              <a:latin typeface="+mj-lt"/>
            </a:endParaRPr>
          </a:p>
        </p:txBody>
      </p:sp>
      <p:sp>
        <p:nvSpPr>
          <p:cNvPr id="10" name="Text 8"/>
          <p:cNvSpPr/>
          <p:nvPr/>
        </p:nvSpPr>
        <p:spPr>
          <a:xfrm>
            <a:off x="5520690" y="1369642"/>
            <a:ext cx="2880360" cy="219456"/>
          </a:xfrm>
          <a:prstGeom prst="rect">
            <a:avLst/>
          </a:prstGeom>
          <a:noFill/>
          <a:ln/>
        </p:spPr>
        <p:txBody>
          <a:bodyPr wrap="square" lIns="0" tIns="0" rIns="0" bIns="0" rtlCol="0" anchor="ctr">
            <a:noAutofit/>
          </a:bodyPr>
          <a:lstStyle/>
          <a:p>
            <a:r>
              <a:rPr lang="en-US" sz="1000">
                <a:latin typeface="+mn-lt"/>
              </a:rPr>
              <a:t>Examples: drafts, internal summarization with no sensitive data</a:t>
            </a:r>
          </a:p>
        </p:txBody>
      </p:sp>
      <p:sp>
        <p:nvSpPr>
          <p:cNvPr id="11" name="Shape 9"/>
          <p:cNvSpPr/>
          <p:nvPr/>
        </p:nvSpPr>
        <p:spPr>
          <a:xfrm>
            <a:off x="582930" y="1755400"/>
            <a:ext cx="7920990" cy="0"/>
          </a:xfrm>
          <a:prstGeom prst="line">
            <a:avLst/>
          </a:prstGeom>
          <a:noFill/>
          <a:ln w="8890">
            <a:solidFill>
              <a:srgbClr val="F2F0EE"/>
            </a:solidFill>
            <a:prstDash val="solid"/>
          </a:ln>
        </p:spPr>
        <p:txBody>
          <a:bodyPr/>
          <a:lstStyle/>
          <a:p>
            <a:endParaRPr lang="en-US" sz="2100"/>
          </a:p>
        </p:txBody>
      </p:sp>
      <p:sp>
        <p:nvSpPr>
          <p:cNvPr id="12" name="Shape 10"/>
          <p:cNvSpPr/>
          <p:nvPr/>
        </p:nvSpPr>
        <p:spPr>
          <a:xfrm>
            <a:off x="582930" y="1835694"/>
            <a:ext cx="788670" cy="425196"/>
          </a:xfrm>
          <a:prstGeom prst="roundRect">
            <a:avLst>
              <a:gd name="adj" fmla="val 9677"/>
            </a:avLst>
          </a:prstGeom>
          <a:solidFill>
            <a:srgbClr val="00A6A6"/>
          </a:solidFill>
          <a:ln w="12700">
            <a:solidFill>
              <a:srgbClr val="333333">
                <a:alpha val="0"/>
              </a:srgbClr>
            </a:solidFill>
            <a:prstDash val="solid"/>
          </a:ln>
        </p:spPr>
        <p:txBody>
          <a:bodyPr/>
          <a:lstStyle/>
          <a:p>
            <a:endParaRPr lang="en-US" sz="1000">
              <a:latin typeface="+mj-lt"/>
            </a:endParaRPr>
          </a:p>
        </p:txBody>
      </p:sp>
      <p:sp>
        <p:nvSpPr>
          <p:cNvPr id="13" name="Text 11"/>
          <p:cNvSpPr/>
          <p:nvPr/>
        </p:nvSpPr>
        <p:spPr>
          <a:xfrm>
            <a:off x="582930" y="1986918"/>
            <a:ext cx="788670" cy="116586"/>
          </a:xfrm>
          <a:prstGeom prst="rect">
            <a:avLst/>
          </a:prstGeom>
          <a:noFill/>
          <a:ln/>
        </p:spPr>
        <p:txBody>
          <a:bodyPr wrap="square" lIns="0" tIns="0" rIns="0" bIns="0" rtlCol="0" anchor="ctr"/>
          <a:lstStyle/>
          <a:p>
            <a:pPr algn="ctr"/>
            <a:r>
              <a:rPr lang="en-US" sz="1000" b="1">
                <a:solidFill>
                  <a:srgbClr val="FFFFFF"/>
                </a:solidFill>
                <a:latin typeface="+mj-lt"/>
              </a:rPr>
              <a:t>Tier 1</a:t>
            </a:r>
            <a:endParaRPr lang="en-US" sz="1000">
              <a:latin typeface="+mj-lt"/>
            </a:endParaRPr>
          </a:p>
        </p:txBody>
      </p:sp>
      <p:sp>
        <p:nvSpPr>
          <p:cNvPr id="14" name="Text 12"/>
          <p:cNvSpPr/>
          <p:nvPr/>
        </p:nvSpPr>
        <p:spPr>
          <a:xfrm>
            <a:off x="1543050" y="1983430"/>
            <a:ext cx="1748790" cy="123444"/>
          </a:xfrm>
          <a:prstGeom prst="rect">
            <a:avLst/>
          </a:prstGeom>
          <a:noFill/>
          <a:ln/>
        </p:spPr>
        <p:txBody>
          <a:bodyPr wrap="square" lIns="0" tIns="0" rIns="0" bIns="0" rtlCol="0" anchor="ctr"/>
          <a:lstStyle/>
          <a:p>
            <a:r>
              <a:rPr lang="en-US" sz="1100" b="1">
                <a:solidFill>
                  <a:srgbClr val="102033"/>
                </a:solidFill>
                <a:latin typeface="+mj-lt"/>
              </a:rPr>
              <a:t>Low risk</a:t>
            </a:r>
            <a:endParaRPr lang="en-US" sz="1100">
              <a:latin typeface="+mj-lt"/>
            </a:endParaRPr>
          </a:p>
        </p:txBody>
      </p:sp>
      <p:sp>
        <p:nvSpPr>
          <p:cNvPr id="15" name="Text 13"/>
          <p:cNvSpPr/>
          <p:nvPr/>
        </p:nvSpPr>
        <p:spPr>
          <a:xfrm>
            <a:off x="3463290" y="1983430"/>
            <a:ext cx="1828800" cy="123444"/>
          </a:xfrm>
          <a:prstGeom prst="rect">
            <a:avLst/>
          </a:prstGeom>
          <a:noFill/>
          <a:ln/>
        </p:spPr>
        <p:txBody>
          <a:bodyPr wrap="square" lIns="0" tIns="0" rIns="0" bIns="0" rtlCol="0" anchor="ctr"/>
          <a:lstStyle/>
          <a:p>
            <a:r>
              <a:rPr lang="en-US" sz="1100" b="1">
                <a:solidFill>
                  <a:srgbClr val="00A6A6"/>
                </a:solidFill>
                <a:latin typeface="+mj-lt"/>
              </a:rPr>
              <a:t>Self-service attestation + guardrails</a:t>
            </a:r>
            <a:endParaRPr lang="en-US" sz="1100">
              <a:latin typeface="+mj-lt"/>
            </a:endParaRPr>
          </a:p>
        </p:txBody>
      </p:sp>
      <p:sp>
        <p:nvSpPr>
          <p:cNvPr id="16" name="Text 14"/>
          <p:cNvSpPr/>
          <p:nvPr/>
        </p:nvSpPr>
        <p:spPr>
          <a:xfrm>
            <a:off x="5520690" y="1983430"/>
            <a:ext cx="2880360" cy="219456"/>
          </a:xfrm>
          <a:prstGeom prst="rect">
            <a:avLst/>
          </a:prstGeom>
          <a:noFill/>
          <a:ln/>
        </p:spPr>
        <p:txBody>
          <a:bodyPr wrap="square" lIns="0" tIns="0" rIns="0" bIns="0" rtlCol="0" anchor="ctr">
            <a:noAutofit/>
          </a:bodyPr>
          <a:lstStyle/>
          <a:p>
            <a:r>
              <a:rPr lang="en-US" sz="1000">
                <a:latin typeface="+mn-lt"/>
              </a:rPr>
              <a:t>Examples: internal productivity; no sensitive data; no autonomous actions; approved tools/patterns</a:t>
            </a:r>
          </a:p>
        </p:txBody>
      </p:sp>
      <p:sp>
        <p:nvSpPr>
          <p:cNvPr id="17" name="Shape 15"/>
          <p:cNvSpPr/>
          <p:nvPr/>
        </p:nvSpPr>
        <p:spPr>
          <a:xfrm>
            <a:off x="582930" y="2369188"/>
            <a:ext cx="7920990" cy="0"/>
          </a:xfrm>
          <a:prstGeom prst="line">
            <a:avLst/>
          </a:prstGeom>
          <a:noFill/>
          <a:ln w="8890">
            <a:solidFill>
              <a:srgbClr val="F2F0EE"/>
            </a:solidFill>
            <a:prstDash val="solid"/>
          </a:ln>
        </p:spPr>
        <p:txBody>
          <a:bodyPr/>
          <a:lstStyle/>
          <a:p>
            <a:endParaRPr lang="en-US" sz="2100"/>
          </a:p>
        </p:txBody>
      </p:sp>
      <p:sp>
        <p:nvSpPr>
          <p:cNvPr id="18" name="Shape 16"/>
          <p:cNvSpPr/>
          <p:nvPr/>
        </p:nvSpPr>
        <p:spPr>
          <a:xfrm>
            <a:off x="582930" y="2485202"/>
            <a:ext cx="788670" cy="425196"/>
          </a:xfrm>
          <a:prstGeom prst="roundRect">
            <a:avLst>
              <a:gd name="adj" fmla="val 9677"/>
            </a:avLst>
          </a:prstGeom>
          <a:solidFill>
            <a:srgbClr val="F4B942"/>
          </a:solidFill>
          <a:ln w="12700">
            <a:solidFill>
              <a:srgbClr val="333333">
                <a:alpha val="0"/>
              </a:srgbClr>
            </a:solidFill>
            <a:prstDash val="solid"/>
          </a:ln>
        </p:spPr>
        <p:txBody>
          <a:bodyPr/>
          <a:lstStyle/>
          <a:p>
            <a:endParaRPr lang="en-US" sz="1000">
              <a:latin typeface="+mj-lt"/>
            </a:endParaRPr>
          </a:p>
        </p:txBody>
      </p:sp>
      <p:sp>
        <p:nvSpPr>
          <p:cNvPr id="19" name="Text 17"/>
          <p:cNvSpPr/>
          <p:nvPr/>
        </p:nvSpPr>
        <p:spPr>
          <a:xfrm>
            <a:off x="582930" y="2634838"/>
            <a:ext cx="788670" cy="116586"/>
          </a:xfrm>
          <a:prstGeom prst="rect">
            <a:avLst/>
          </a:prstGeom>
          <a:noFill/>
          <a:ln/>
        </p:spPr>
        <p:txBody>
          <a:bodyPr wrap="square" lIns="0" tIns="0" rIns="0" bIns="0" rtlCol="0" anchor="ctr"/>
          <a:lstStyle/>
          <a:p>
            <a:pPr algn="ctr"/>
            <a:r>
              <a:rPr lang="en-US" sz="1000" b="1">
                <a:solidFill>
                  <a:srgbClr val="FFFFFF"/>
                </a:solidFill>
                <a:latin typeface="+mj-lt"/>
              </a:rPr>
              <a:t>Tier 2</a:t>
            </a:r>
            <a:endParaRPr lang="en-US" sz="1000">
              <a:latin typeface="+mj-lt"/>
            </a:endParaRPr>
          </a:p>
        </p:txBody>
      </p:sp>
      <p:sp>
        <p:nvSpPr>
          <p:cNvPr id="20" name="Text 18"/>
          <p:cNvSpPr/>
          <p:nvPr/>
        </p:nvSpPr>
        <p:spPr>
          <a:xfrm>
            <a:off x="1543050" y="2618650"/>
            <a:ext cx="1748790" cy="123444"/>
          </a:xfrm>
          <a:prstGeom prst="rect">
            <a:avLst/>
          </a:prstGeom>
          <a:noFill/>
          <a:ln/>
        </p:spPr>
        <p:txBody>
          <a:bodyPr wrap="square" lIns="0" tIns="0" rIns="0" bIns="0" rtlCol="0" anchor="ctr"/>
          <a:lstStyle/>
          <a:p>
            <a:r>
              <a:rPr lang="en-US" sz="1100" b="1">
                <a:solidFill>
                  <a:srgbClr val="102033"/>
                </a:solidFill>
                <a:latin typeface="+mj-lt"/>
              </a:rPr>
              <a:t>Moderate risk</a:t>
            </a:r>
            <a:endParaRPr lang="en-US" sz="1100">
              <a:latin typeface="+mj-lt"/>
            </a:endParaRPr>
          </a:p>
        </p:txBody>
      </p:sp>
      <p:sp>
        <p:nvSpPr>
          <p:cNvPr id="21" name="Text 19"/>
          <p:cNvSpPr/>
          <p:nvPr/>
        </p:nvSpPr>
        <p:spPr>
          <a:xfrm>
            <a:off x="3463290" y="2618650"/>
            <a:ext cx="1828800" cy="123444"/>
          </a:xfrm>
          <a:prstGeom prst="rect">
            <a:avLst/>
          </a:prstGeom>
          <a:noFill/>
          <a:ln/>
        </p:spPr>
        <p:txBody>
          <a:bodyPr wrap="square" lIns="0" tIns="0" rIns="0" bIns="0" rtlCol="0" anchor="ctr"/>
          <a:lstStyle/>
          <a:p>
            <a:r>
              <a:rPr lang="en-US" sz="1100" b="1" dirty="0">
                <a:solidFill>
                  <a:schemeClr val="accent4">
                    <a:lumMod val="75000"/>
                  </a:schemeClr>
                </a:solidFill>
                <a:latin typeface="+mj-lt"/>
              </a:rPr>
              <a:t>Risk professional review + evidence review</a:t>
            </a:r>
            <a:endParaRPr lang="en-US" sz="1100" dirty="0">
              <a:solidFill>
                <a:schemeClr val="accent4">
                  <a:lumMod val="75000"/>
                </a:schemeClr>
              </a:solidFill>
              <a:latin typeface="+mj-lt"/>
            </a:endParaRPr>
          </a:p>
        </p:txBody>
      </p:sp>
      <p:sp>
        <p:nvSpPr>
          <p:cNvPr id="22" name="Text 20"/>
          <p:cNvSpPr/>
          <p:nvPr/>
        </p:nvSpPr>
        <p:spPr>
          <a:xfrm>
            <a:off x="5520690" y="2618650"/>
            <a:ext cx="2880360" cy="219456"/>
          </a:xfrm>
          <a:prstGeom prst="rect">
            <a:avLst/>
          </a:prstGeom>
          <a:noFill/>
          <a:ln/>
        </p:spPr>
        <p:txBody>
          <a:bodyPr wrap="square" lIns="0" tIns="0" rIns="0" bIns="0" rtlCol="0" anchor="ctr">
            <a:noAutofit/>
          </a:bodyPr>
          <a:lstStyle/>
          <a:p>
            <a:r>
              <a:rPr lang="en-US" sz="1000">
                <a:latin typeface="+mn-lt"/>
              </a:rPr>
              <a:t>Examples: department workflow; limited sensitive data; human review before decision or action</a:t>
            </a:r>
          </a:p>
        </p:txBody>
      </p:sp>
      <p:sp>
        <p:nvSpPr>
          <p:cNvPr id="23" name="Shape 21"/>
          <p:cNvSpPr/>
          <p:nvPr/>
        </p:nvSpPr>
        <p:spPr>
          <a:xfrm>
            <a:off x="582930" y="3004408"/>
            <a:ext cx="7920990" cy="0"/>
          </a:xfrm>
          <a:prstGeom prst="line">
            <a:avLst/>
          </a:prstGeom>
          <a:noFill/>
          <a:ln w="8890">
            <a:solidFill>
              <a:srgbClr val="F2F0EE"/>
            </a:solidFill>
            <a:prstDash val="solid"/>
          </a:ln>
        </p:spPr>
        <p:txBody>
          <a:bodyPr/>
          <a:lstStyle/>
          <a:p>
            <a:endParaRPr lang="en-US" sz="2100"/>
          </a:p>
        </p:txBody>
      </p:sp>
      <p:sp>
        <p:nvSpPr>
          <p:cNvPr id="24" name="Shape 22"/>
          <p:cNvSpPr/>
          <p:nvPr/>
        </p:nvSpPr>
        <p:spPr>
          <a:xfrm>
            <a:off x="582930" y="3134710"/>
            <a:ext cx="788670" cy="425196"/>
          </a:xfrm>
          <a:prstGeom prst="roundRect">
            <a:avLst>
              <a:gd name="adj" fmla="val 9677"/>
            </a:avLst>
          </a:prstGeom>
          <a:solidFill>
            <a:srgbClr val="FF7A45"/>
          </a:solidFill>
          <a:ln w="12700">
            <a:solidFill>
              <a:srgbClr val="333333">
                <a:alpha val="0"/>
              </a:srgbClr>
            </a:solidFill>
            <a:prstDash val="solid"/>
          </a:ln>
        </p:spPr>
        <p:txBody>
          <a:bodyPr/>
          <a:lstStyle/>
          <a:p>
            <a:endParaRPr lang="en-US" sz="1000">
              <a:latin typeface="+mj-lt"/>
            </a:endParaRPr>
          </a:p>
        </p:txBody>
      </p:sp>
      <p:sp>
        <p:nvSpPr>
          <p:cNvPr id="25" name="Text 23"/>
          <p:cNvSpPr/>
          <p:nvPr/>
        </p:nvSpPr>
        <p:spPr>
          <a:xfrm>
            <a:off x="582930" y="3290696"/>
            <a:ext cx="788670" cy="116586"/>
          </a:xfrm>
          <a:prstGeom prst="rect">
            <a:avLst/>
          </a:prstGeom>
          <a:noFill/>
          <a:ln/>
        </p:spPr>
        <p:txBody>
          <a:bodyPr wrap="square" lIns="0" tIns="0" rIns="0" bIns="0" rtlCol="0" anchor="ctr"/>
          <a:lstStyle/>
          <a:p>
            <a:pPr algn="ctr"/>
            <a:r>
              <a:rPr lang="en-US" sz="1000" b="1">
                <a:solidFill>
                  <a:srgbClr val="FFFFFF"/>
                </a:solidFill>
                <a:latin typeface="+mj-lt"/>
              </a:rPr>
              <a:t>Tier 3</a:t>
            </a:r>
            <a:endParaRPr lang="en-US" sz="1000">
              <a:latin typeface="+mj-lt"/>
            </a:endParaRPr>
          </a:p>
        </p:txBody>
      </p:sp>
      <p:sp>
        <p:nvSpPr>
          <p:cNvPr id="26" name="Text 24"/>
          <p:cNvSpPr/>
          <p:nvPr/>
        </p:nvSpPr>
        <p:spPr>
          <a:xfrm>
            <a:off x="1543050" y="3268158"/>
            <a:ext cx="1748790" cy="123444"/>
          </a:xfrm>
          <a:prstGeom prst="rect">
            <a:avLst/>
          </a:prstGeom>
          <a:noFill/>
          <a:ln/>
        </p:spPr>
        <p:txBody>
          <a:bodyPr wrap="square" lIns="0" tIns="0" rIns="0" bIns="0" rtlCol="0" anchor="ctr"/>
          <a:lstStyle/>
          <a:p>
            <a:r>
              <a:rPr lang="en-US" sz="1100" b="1">
                <a:solidFill>
                  <a:srgbClr val="102033"/>
                </a:solidFill>
                <a:latin typeface="+mj-lt"/>
              </a:rPr>
              <a:t>High risk</a:t>
            </a:r>
            <a:endParaRPr lang="en-US" sz="1100">
              <a:latin typeface="+mj-lt"/>
            </a:endParaRPr>
          </a:p>
        </p:txBody>
      </p:sp>
      <p:sp>
        <p:nvSpPr>
          <p:cNvPr id="27" name="Text 25"/>
          <p:cNvSpPr/>
          <p:nvPr/>
        </p:nvSpPr>
        <p:spPr>
          <a:xfrm>
            <a:off x="3463290" y="3268158"/>
            <a:ext cx="1828800" cy="123444"/>
          </a:xfrm>
          <a:prstGeom prst="rect">
            <a:avLst/>
          </a:prstGeom>
          <a:noFill/>
          <a:ln/>
        </p:spPr>
        <p:txBody>
          <a:bodyPr wrap="square" lIns="0" tIns="0" rIns="0" bIns="0" rtlCol="0" anchor="ctr"/>
          <a:lstStyle/>
          <a:p>
            <a:r>
              <a:rPr lang="en-US" sz="1100" b="1">
                <a:solidFill>
                  <a:srgbClr val="FF7A45"/>
                </a:solidFill>
                <a:latin typeface="+mj-lt"/>
              </a:rPr>
              <a:t>Independent validation + formal approval</a:t>
            </a:r>
            <a:endParaRPr lang="en-US" sz="1100">
              <a:latin typeface="+mj-lt"/>
            </a:endParaRPr>
          </a:p>
        </p:txBody>
      </p:sp>
      <p:sp>
        <p:nvSpPr>
          <p:cNvPr id="28" name="Text 26"/>
          <p:cNvSpPr/>
          <p:nvPr/>
        </p:nvSpPr>
        <p:spPr>
          <a:xfrm>
            <a:off x="5520690" y="3268158"/>
            <a:ext cx="2880360" cy="219456"/>
          </a:xfrm>
          <a:prstGeom prst="rect">
            <a:avLst/>
          </a:prstGeom>
          <a:noFill/>
          <a:ln/>
        </p:spPr>
        <p:txBody>
          <a:bodyPr wrap="square" lIns="0" tIns="0" rIns="0" bIns="0" rtlCol="0" anchor="ctr">
            <a:noAutofit/>
          </a:bodyPr>
          <a:lstStyle/>
          <a:p>
            <a:r>
              <a:rPr lang="en-US" sz="1000">
                <a:latin typeface="+mn-lt"/>
              </a:rPr>
              <a:t>Examples: external users, regulated decisions, material financial/operational impact, sensitive data, or agentic actions</a:t>
            </a:r>
          </a:p>
        </p:txBody>
      </p:sp>
      <p:sp>
        <p:nvSpPr>
          <p:cNvPr id="29" name="Shape 27"/>
          <p:cNvSpPr/>
          <p:nvPr/>
        </p:nvSpPr>
        <p:spPr>
          <a:xfrm>
            <a:off x="582930" y="3703925"/>
            <a:ext cx="7920990" cy="0"/>
          </a:xfrm>
          <a:prstGeom prst="line">
            <a:avLst/>
          </a:prstGeom>
          <a:noFill/>
          <a:ln w="8890">
            <a:solidFill>
              <a:srgbClr val="F2F0EE"/>
            </a:solidFill>
            <a:prstDash val="solid"/>
          </a:ln>
        </p:spPr>
        <p:txBody>
          <a:bodyPr/>
          <a:lstStyle/>
          <a:p>
            <a:endParaRPr lang="en-US" sz="2100"/>
          </a:p>
        </p:txBody>
      </p:sp>
      <p:sp>
        <p:nvSpPr>
          <p:cNvPr id="30" name="Shape 28"/>
          <p:cNvSpPr/>
          <p:nvPr/>
        </p:nvSpPr>
        <p:spPr>
          <a:xfrm>
            <a:off x="582930" y="3784218"/>
            <a:ext cx="788670" cy="425196"/>
          </a:xfrm>
          <a:prstGeom prst="roundRect">
            <a:avLst>
              <a:gd name="adj" fmla="val 9677"/>
            </a:avLst>
          </a:prstGeom>
          <a:solidFill>
            <a:srgbClr val="E94C4C"/>
          </a:solidFill>
          <a:ln w="12700">
            <a:solidFill>
              <a:srgbClr val="333333">
                <a:alpha val="0"/>
              </a:srgbClr>
            </a:solidFill>
            <a:prstDash val="solid"/>
          </a:ln>
        </p:spPr>
        <p:txBody>
          <a:bodyPr/>
          <a:lstStyle/>
          <a:p>
            <a:endParaRPr lang="en-US" sz="1000">
              <a:latin typeface="+mj-lt"/>
            </a:endParaRPr>
          </a:p>
        </p:txBody>
      </p:sp>
      <p:sp>
        <p:nvSpPr>
          <p:cNvPr id="31" name="Text 29"/>
          <p:cNvSpPr/>
          <p:nvPr/>
        </p:nvSpPr>
        <p:spPr>
          <a:xfrm>
            <a:off x="582930" y="3933062"/>
            <a:ext cx="788670" cy="116586"/>
          </a:xfrm>
          <a:prstGeom prst="rect">
            <a:avLst/>
          </a:prstGeom>
          <a:noFill/>
          <a:ln/>
        </p:spPr>
        <p:txBody>
          <a:bodyPr wrap="square" lIns="0" tIns="0" rIns="0" bIns="0" rtlCol="0" anchor="ctr"/>
          <a:lstStyle/>
          <a:p>
            <a:pPr algn="ctr"/>
            <a:r>
              <a:rPr lang="en-US" sz="1000" b="1">
                <a:solidFill>
                  <a:srgbClr val="FFFFFF"/>
                </a:solidFill>
                <a:latin typeface="+mj-lt"/>
              </a:rPr>
              <a:t>Tier 4</a:t>
            </a:r>
            <a:endParaRPr lang="en-US" sz="1000">
              <a:latin typeface="+mj-lt"/>
            </a:endParaRPr>
          </a:p>
        </p:txBody>
      </p:sp>
      <p:sp>
        <p:nvSpPr>
          <p:cNvPr id="32" name="Text 30"/>
          <p:cNvSpPr/>
          <p:nvPr/>
        </p:nvSpPr>
        <p:spPr>
          <a:xfrm>
            <a:off x="1543050" y="3967674"/>
            <a:ext cx="1748790" cy="123444"/>
          </a:xfrm>
          <a:prstGeom prst="rect">
            <a:avLst/>
          </a:prstGeom>
          <a:noFill/>
          <a:ln/>
        </p:spPr>
        <p:txBody>
          <a:bodyPr wrap="square" lIns="0" tIns="0" rIns="0" bIns="0" rtlCol="0" anchor="ctr"/>
          <a:lstStyle/>
          <a:p>
            <a:r>
              <a:rPr lang="en-US" sz="1100" b="1">
                <a:solidFill>
                  <a:srgbClr val="102033"/>
                </a:solidFill>
                <a:latin typeface="+mj-lt"/>
              </a:rPr>
              <a:t>Critical risk</a:t>
            </a:r>
            <a:endParaRPr lang="en-US" sz="1100">
              <a:latin typeface="+mj-lt"/>
            </a:endParaRPr>
          </a:p>
        </p:txBody>
      </p:sp>
      <p:sp>
        <p:nvSpPr>
          <p:cNvPr id="33" name="Text 31"/>
          <p:cNvSpPr/>
          <p:nvPr/>
        </p:nvSpPr>
        <p:spPr>
          <a:xfrm>
            <a:off x="3463290" y="3967674"/>
            <a:ext cx="1828800" cy="123444"/>
          </a:xfrm>
          <a:prstGeom prst="rect">
            <a:avLst/>
          </a:prstGeom>
          <a:noFill/>
          <a:ln/>
        </p:spPr>
        <p:txBody>
          <a:bodyPr wrap="square" lIns="0" tIns="0" rIns="0" bIns="0" rtlCol="0" anchor="ctr"/>
          <a:lstStyle/>
          <a:p>
            <a:r>
              <a:rPr lang="en-US" sz="1100" b="1">
                <a:solidFill>
                  <a:srgbClr val="E94C4C"/>
                </a:solidFill>
                <a:latin typeface="+mj-lt"/>
              </a:rPr>
              <a:t>Executive risk acceptance + kill-switch testing</a:t>
            </a:r>
          </a:p>
        </p:txBody>
      </p:sp>
      <p:sp>
        <p:nvSpPr>
          <p:cNvPr id="34" name="Text 32"/>
          <p:cNvSpPr/>
          <p:nvPr/>
        </p:nvSpPr>
        <p:spPr>
          <a:xfrm>
            <a:off x="5520690" y="3967674"/>
            <a:ext cx="2880360" cy="219456"/>
          </a:xfrm>
          <a:prstGeom prst="rect">
            <a:avLst/>
          </a:prstGeom>
          <a:noFill/>
          <a:ln/>
        </p:spPr>
        <p:txBody>
          <a:bodyPr wrap="square" lIns="0" tIns="0" rIns="0" bIns="0" rtlCol="0" anchor="ctr">
            <a:noAutofit/>
          </a:bodyPr>
          <a:lstStyle/>
          <a:p>
            <a:r>
              <a:rPr lang="en-US" sz="1000">
                <a:latin typeface="+mn-lt"/>
              </a:rPr>
              <a:t>Examples: safety, legal rights, high-impact employment/credit/health decisions, autonomous and high-blast-radius actions</a:t>
            </a:r>
          </a:p>
        </p:txBody>
      </p:sp>
      <p:sp>
        <p:nvSpPr>
          <p:cNvPr id="35" name="Shape 33"/>
          <p:cNvSpPr/>
          <p:nvPr/>
        </p:nvSpPr>
        <p:spPr>
          <a:xfrm>
            <a:off x="582930" y="4353432"/>
            <a:ext cx="7920990" cy="0"/>
          </a:xfrm>
          <a:prstGeom prst="line">
            <a:avLst/>
          </a:prstGeom>
          <a:noFill/>
          <a:ln w="8890">
            <a:solidFill>
              <a:srgbClr val="E1E8F0"/>
            </a:solidFill>
            <a:prstDash val="solid"/>
          </a:ln>
        </p:spPr>
        <p:txBody>
          <a:bodyPr/>
          <a:lstStyle/>
          <a:p>
            <a:endParaRPr lang="en-US" sz="2100"/>
          </a:p>
        </p:txBody>
      </p:sp>
      <p:sp>
        <p:nvSpPr>
          <p:cNvPr id="4" name="Text 1">
            <a:extLst>
              <a:ext uri="{FF2B5EF4-FFF2-40B4-BE49-F238E27FC236}">
                <a16:creationId xmlns:a16="http://schemas.microsoft.com/office/drawing/2014/main" id="{BCE5534F-8809-E997-ECD4-3E65D95D417A}"/>
              </a:ext>
            </a:extLst>
          </p:cNvPr>
          <p:cNvSpPr/>
          <p:nvPr/>
        </p:nvSpPr>
        <p:spPr>
          <a:xfrm>
            <a:off x="464696" y="4343808"/>
            <a:ext cx="8313544" cy="400110"/>
          </a:xfrm>
          <a:prstGeom prst="rect">
            <a:avLst/>
          </a:prstGeom>
          <a:solidFill>
            <a:srgbClr val="F2F0EE"/>
          </a:solidFill>
        </p:spPr>
        <p:txBody>
          <a:bodyPr wrap="square" lIns="91440" tIns="45720" rIns="91440" bIns="45720" anchor="t">
            <a:spAutoFit/>
          </a:bodyPr>
          <a:lstStyle/>
          <a:p>
            <a:r>
              <a:rPr lang="en-US" sz="1000">
                <a:latin typeface="GT Walsheim Light"/>
              </a:rPr>
              <a:t>Triage inputs for risk triage include intended use, impact on people, data sensitivity, autonomy, external exposure, model/vendor criticality, regulatory scope, reversibility, and monitoring feasibility.</a:t>
            </a:r>
          </a:p>
        </p:txBody>
      </p:sp>
      <p:sp>
        <p:nvSpPr>
          <p:cNvPr id="2" name="Title 2">
            <a:extLst>
              <a:ext uri="{FF2B5EF4-FFF2-40B4-BE49-F238E27FC236}">
                <a16:creationId xmlns:a16="http://schemas.microsoft.com/office/drawing/2014/main" id="{E32AD14B-6F84-C3AD-488C-B9BBFF79A44C}"/>
              </a:ext>
            </a:extLst>
          </p:cNvPr>
          <p:cNvSpPr txBox="1">
            <a:spLocks/>
          </p:cNvSpPr>
          <p:nvPr/>
        </p:nvSpPr>
        <p:spPr>
          <a:xfrm>
            <a:off x="464696" y="410684"/>
            <a:ext cx="8387334" cy="381418"/>
          </a:xfrm>
          <a:prstGeom prst="rect">
            <a:avLst/>
          </a:prstGeom>
        </p:spPr>
        <p:txBody>
          <a:bodyPr/>
          <a:lstStyle>
            <a:defPPr>
              <a:defRPr lang="en-US"/>
            </a:defPPr>
            <a:lvl1pPr eaLnBrk="1" hangingPunct="1">
              <a:lnSpc>
                <a:spcPct val="85000"/>
              </a:lnSpc>
              <a:defRPr sz="2400" b="1" i="0">
                <a:solidFill>
                  <a:srgbClr val="4F2D7F"/>
                </a:solidFill>
                <a:latin typeface="+mj-lt"/>
                <a:ea typeface="Arial" panose="020B060402020202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marL="457200" fontAlgn="base">
              <a:spcBef>
                <a:spcPct val="0"/>
              </a:spcBef>
              <a:spcAft>
                <a:spcPct val="0"/>
              </a:spcAft>
              <a:defRPr>
                <a:solidFill>
                  <a:schemeClr val="tx2"/>
                </a:solidFill>
              </a:defRPr>
            </a:lvl6pPr>
            <a:lvl7pPr marL="914400" fontAlgn="base">
              <a:spcBef>
                <a:spcPct val="0"/>
              </a:spcBef>
              <a:spcAft>
                <a:spcPct val="0"/>
              </a:spcAft>
              <a:defRPr>
                <a:solidFill>
                  <a:schemeClr val="tx2"/>
                </a:solidFill>
              </a:defRPr>
            </a:lvl7pPr>
            <a:lvl8pPr marL="1371600" fontAlgn="base">
              <a:spcBef>
                <a:spcPct val="0"/>
              </a:spcBef>
              <a:spcAft>
                <a:spcPct val="0"/>
              </a:spcAft>
              <a:defRPr>
                <a:solidFill>
                  <a:schemeClr val="tx2"/>
                </a:solidFill>
              </a:defRPr>
            </a:lvl8pPr>
            <a:lvl9pPr marL="1828800" fontAlgn="base">
              <a:spcBef>
                <a:spcPct val="0"/>
              </a:spcBef>
              <a:spcAft>
                <a:spcPct val="0"/>
              </a:spcAft>
              <a:defRPr>
                <a:solidFill>
                  <a:schemeClr val="tx2"/>
                </a:solidFill>
              </a:defRPr>
            </a:lvl9pPr>
          </a:lstStyle>
          <a:p>
            <a:r>
              <a:rPr lang="en-US"/>
              <a:t>Sample AI inherent risk triage</a:t>
            </a:r>
          </a:p>
        </p:txBody>
      </p:sp>
      <p:sp>
        <p:nvSpPr>
          <p:cNvPr id="5" name="Text 1">
            <a:extLst>
              <a:ext uri="{FF2B5EF4-FFF2-40B4-BE49-F238E27FC236}">
                <a16:creationId xmlns:a16="http://schemas.microsoft.com/office/drawing/2014/main" id="{82B035B2-F42D-5484-84E0-0CC659EFF6CD}"/>
              </a:ext>
            </a:extLst>
          </p:cNvPr>
          <p:cNvSpPr/>
          <p:nvPr/>
        </p:nvSpPr>
        <p:spPr>
          <a:xfrm>
            <a:off x="464696" y="846965"/>
            <a:ext cx="8313544" cy="246221"/>
          </a:xfrm>
          <a:prstGeom prst="rect">
            <a:avLst/>
          </a:prstGeom>
          <a:solidFill>
            <a:srgbClr val="F4F2EF"/>
          </a:solidFill>
        </p:spPr>
        <p:txBody>
          <a:bodyPr wrap="square" lIns="91440" tIns="45720" rIns="91440" bIns="45720" anchor="t">
            <a:spAutoFit/>
          </a:bodyPr>
          <a:lstStyle/>
          <a:p>
            <a:r>
              <a:rPr lang="en-US" sz="1000">
                <a:solidFill>
                  <a:prstClr val="black"/>
                </a:solidFill>
                <a:latin typeface="GT Walsheim Light"/>
              </a:rPr>
              <a:t>Not all AI systems require the same level of review as the scrutiny should be implemented relevant to potential risks.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D8609-D54B-3E88-D560-B217B9E07EC9}"/>
            </a:ext>
          </a:extLst>
        </p:cNvPr>
        <p:cNvGrpSpPr/>
        <p:nvPr/>
      </p:nvGrpSpPr>
      <p:grpSpPr>
        <a:xfrm>
          <a:off x="0" y="0"/>
          <a:ext cx="0" cy="0"/>
          <a:chOff x="0" y="0"/>
          <a:chExt cx="0" cy="0"/>
        </a:xfrm>
      </p:grpSpPr>
      <p:sp>
        <p:nvSpPr>
          <p:cNvPr id="4" name="Shape 4">
            <a:extLst>
              <a:ext uri="{FF2B5EF4-FFF2-40B4-BE49-F238E27FC236}">
                <a16:creationId xmlns:a16="http://schemas.microsoft.com/office/drawing/2014/main" id="{2BFE7F70-9B1D-CEAB-332D-E23A780DB962}"/>
              </a:ext>
            </a:extLst>
          </p:cNvPr>
          <p:cNvSpPr/>
          <p:nvPr/>
        </p:nvSpPr>
        <p:spPr>
          <a:xfrm>
            <a:off x="514350" y="1163438"/>
            <a:ext cx="3737340" cy="925560"/>
          </a:xfrm>
          <a:prstGeom prst="roundRect">
            <a:avLst>
              <a:gd name="adj" fmla="val 5926"/>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5" name="Shape 5">
            <a:extLst>
              <a:ext uri="{FF2B5EF4-FFF2-40B4-BE49-F238E27FC236}">
                <a16:creationId xmlns:a16="http://schemas.microsoft.com/office/drawing/2014/main" id="{0665E8D9-CFA8-EFFB-DD54-42896943656F}"/>
              </a:ext>
            </a:extLst>
          </p:cNvPr>
          <p:cNvSpPr/>
          <p:nvPr/>
        </p:nvSpPr>
        <p:spPr>
          <a:xfrm>
            <a:off x="637740" y="1286828"/>
            <a:ext cx="548370" cy="54837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6" name="Text 6">
            <a:extLst>
              <a:ext uri="{FF2B5EF4-FFF2-40B4-BE49-F238E27FC236}">
                <a16:creationId xmlns:a16="http://schemas.microsoft.com/office/drawing/2014/main" id="{AD849AD3-DD65-AB68-DC4D-3E6C98B6EB2F}"/>
              </a:ext>
            </a:extLst>
          </p:cNvPr>
          <p:cNvSpPr/>
          <p:nvPr/>
        </p:nvSpPr>
        <p:spPr>
          <a:xfrm>
            <a:off x="672030" y="1375928"/>
            <a:ext cx="479790" cy="37017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400">
                <a:solidFill>
                  <a:srgbClr val="4F2D7F"/>
                </a:solidFill>
                <a:latin typeface="GT Walsheim Light"/>
              </a:rPr>
              <a:t>🏛</a:t>
            </a:r>
          </a:p>
        </p:txBody>
      </p:sp>
      <p:sp>
        <p:nvSpPr>
          <p:cNvPr id="7" name="Text 7">
            <a:extLst>
              <a:ext uri="{FF2B5EF4-FFF2-40B4-BE49-F238E27FC236}">
                <a16:creationId xmlns:a16="http://schemas.microsoft.com/office/drawing/2014/main" id="{DCE24AA1-AC38-2757-3993-7C6A9F094E31}"/>
              </a:ext>
            </a:extLst>
          </p:cNvPr>
          <p:cNvSpPr/>
          <p:nvPr/>
        </p:nvSpPr>
        <p:spPr>
          <a:xfrm>
            <a:off x="1371600" y="1273058"/>
            <a:ext cx="2742930" cy="1506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Backdrop</a:t>
            </a:r>
            <a:endParaRPr lang="en-US" sz="1000">
              <a:solidFill>
                <a:srgbClr val="4F2D7F"/>
              </a:solidFill>
              <a:latin typeface="GT Walsheim Light"/>
            </a:endParaRPr>
          </a:p>
        </p:txBody>
      </p:sp>
      <p:sp>
        <p:nvSpPr>
          <p:cNvPr id="8" name="Text 8">
            <a:extLst>
              <a:ext uri="{FF2B5EF4-FFF2-40B4-BE49-F238E27FC236}">
                <a16:creationId xmlns:a16="http://schemas.microsoft.com/office/drawing/2014/main" id="{572DE4D4-6FAD-DBA7-FF81-D55956DFF5CB}"/>
              </a:ext>
            </a:extLst>
          </p:cNvPr>
          <p:cNvSpPr/>
          <p:nvPr/>
        </p:nvSpPr>
        <p:spPr>
          <a:xfrm>
            <a:off x="1371600" y="1465298"/>
            <a:ext cx="2763450" cy="56214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rmAutofit/>
          </a:bodyPr>
          <a:lstStyle/>
          <a:p>
            <a:pPr defTabSz="685800">
              <a:tabLst>
                <a:tab pos="0" algn="l"/>
              </a:tabLst>
            </a:pPr>
            <a:r>
              <a:rPr lang="en-US" sz="800">
                <a:latin typeface="GT Walsheim Light"/>
              </a:rPr>
              <a:t>AI development is decentralized across IT, business, and back-office functions. ROI decisions are made by business. All AI use cases go through the Responsible Use of AI review process. Institutional clients expect AI auditability.</a:t>
            </a:r>
          </a:p>
        </p:txBody>
      </p:sp>
      <p:sp>
        <p:nvSpPr>
          <p:cNvPr id="96" name="Shape 9">
            <a:extLst>
              <a:ext uri="{FF2B5EF4-FFF2-40B4-BE49-F238E27FC236}">
                <a16:creationId xmlns:a16="http://schemas.microsoft.com/office/drawing/2014/main" id="{54FA00EE-8B2A-8605-27AB-23EE26E26D49}"/>
              </a:ext>
            </a:extLst>
          </p:cNvPr>
          <p:cNvSpPr/>
          <p:nvPr/>
        </p:nvSpPr>
        <p:spPr>
          <a:xfrm>
            <a:off x="4629150" y="1163438"/>
            <a:ext cx="3977370" cy="925560"/>
          </a:xfrm>
          <a:prstGeom prst="roundRect">
            <a:avLst>
              <a:gd name="adj" fmla="val 5926"/>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97" name="Shape 10">
            <a:extLst>
              <a:ext uri="{FF2B5EF4-FFF2-40B4-BE49-F238E27FC236}">
                <a16:creationId xmlns:a16="http://schemas.microsoft.com/office/drawing/2014/main" id="{31A930D7-B0EF-496D-CCC4-38C94830BB30}"/>
              </a:ext>
            </a:extLst>
          </p:cNvPr>
          <p:cNvSpPr/>
          <p:nvPr/>
        </p:nvSpPr>
        <p:spPr>
          <a:xfrm>
            <a:off x="4752540" y="1286828"/>
            <a:ext cx="548370" cy="54837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98" name="Text 11">
            <a:extLst>
              <a:ext uri="{FF2B5EF4-FFF2-40B4-BE49-F238E27FC236}">
                <a16:creationId xmlns:a16="http://schemas.microsoft.com/office/drawing/2014/main" id="{5B5EFE6E-8084-1F6C-CD51-B970037AED09}"/>
              </a:ext>
            </a:extLst>
          </p:cNvPr>
          <p:cNvSpPr/>
          <p:nvPr/>
        </p:nvSpPr>
        <p:spPr>
          <a:xfrm>
            <a:off x="4786830" y="1375928"/>
            <a:ext cx="479790" cy="41823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400">
                <a:solidFill>
                  <a:srgbClr val="4F2D7F"/>
                </a:solidFill>
                <a:latin typeface="GT Walsheim Light"/>
              </a:rPr>
              <a:t>⚑</a:t>
            </a:r>
          </a:p>
        </p:txBody>
      </p:sp>
      <p:sp>
        <p:nvSpPr>
          <p:cNvPr id="99" name="Text 12">
            <a:extLst>
              <a:ext uri="{FF2B5EF4-FFF2-40B4-BE49-F238E27FC236}">
                <a16:creationId xmlns:a16="http://schemas.microsoft.com/office/drawing/2014/main" id="{AA250E35-C1B1-5540-B5E2-880491FDBCA1}"/>
              </a:ext>
            </a:extLst>
          </p:cNvPr>
          <p:cNvSpPr/>
          <p:nvPr/>
        </p:nvSpPr>
        <p:spPr>
          <a:xfrm>
            <a:off x="5486400" y="1273058"/>
            <a:ext cx="2982960" cy="1506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Challenge</a:t>
            </a:r>
            <a:endParaRPr lang="en-US" sz="1000">
              <a:solidFill>
                <a:srgbClr val="4F2D7F"/>
              </a:solidFill>
              <a:latin typeface="GT Walsheim Light"/>
            </a:endParaRPr>
          </a:p>
        </p:txBody>
      </p:sp>
      <p:sp>
        <p:nvSpPr>
          <p:cNvPr id="100" name="Text 13">
            <a:extLst>
              <a:ext uri="{FF2B5EF4-FFF2-40B4-BE49-F238E27FC236}">
                <a16:creationId xmlns:a16="http://schemas.microsoft.com/office/drawing/2014/main" id="{7C327FD8-B93E-CB33-96EC-A95725F180DA}"/>
              </a:ext>
            </a:extLst>
          </p:cNvPr>
          <p:cNvSpPr/>
          <p:nvPr/>
        </p:nvSpPr>
        <p:spPr>
          <a:xfrm>
            <a:off x="5486400" y="1465298"/>
            <a:ext cx="3003480" cy="56214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rmAutofit/>
          </a:bodyPr>
          <a:lstStyle/>
          <a:p>
            <a:pPr defTabSz="685800">
              <a:tabLst>
                <a:tab pos="0" algn="l"/>
              </a:tabLst>
            </a:pPr>
            <a:r>
              <a:rPr lang="en-US" sz="800">
                <a:latin typeface="GT Walsheim Light"/>
              </a:rPr>
              <a:t>Conventional risk reviews slowed AI adoption and created friction between business teams and risk/control functions.</a:t>
            </a:r>
          </a:p>
        </p:txBody>
      </p:sp>
      <p:sp>
        <p:nvSpPr>
          <p:cNvPr id="101" name="Shape 14">
            <a:extLst>
              <a:ext uri="{FF2B5EF4-FFF2-40B4-BE49-F238E27FC236}">
                <a16:creationId xmlns:a16="http://schemas.microsoft.com/office/drawing/2014/main" id="{B4A35CA8-8CED-299F-CF1C-AC9CF5139390}"/>
              </a:ext>
            </a:extLst>
          </p:cNvPr>
          <p:cNvSpPr/>
          <p:nvPr/>
        </p:nvSpPr>
        <p:spPr>
          <a:xfrm>
            <a:off x="328930" y="2267198"/>
            <a:ext cx="994140" cy="1371330"/>
          </a:xfrm>
          <a:prstGeom prst="roundRect">
            <a:avLst>
              <a:gd name="adj" fmla="val 5517"/>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02" name="Shape 15">
            <a:extLst>
              <a:ext uri="{FF2B5EF4-FFF2-40B4-BE49-F238E27FC236}">
                <a16:creationId xmlns:a16="http://schemas.microsoft.com/office/drawing/2014/main" id="{580E1767-A6C2-B5F3-C316-A77190B27EC4}"/>
              </a:ext>
            </a:extLst>
          </p:cNvPr>
          <p:cNvSpPr/>
          <p:nvPr/>
        </p:nvSpPr>
        <p:spPr>
          <a:xfrm>
            <a:off x="376990" y="2315258"/>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03" name="Text 16">
            <a:extLst>
              <a:ext uri="{FF2B5EF4-FFF2-40B4-BE49-F238E27FC236}">
                <a16:creationId xmlns:a16="http://schemas.microsoft.com/office/drawing/2014/main" id="{271BCE1A-BD93-1E8B-646B-6C9EDB6D055D}"/>
              </a:ext>
            </a:extLst>
          </p:cNvPr>
          <p:cNvSpPr/>
          <p:nvPr/>
        </p:nvSpPr>
        <p:spPr>
          <a:xfrm>
            <a:off x="376990" y="2377388"/>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1</a:t>
            </a:r>
            <a:endParaRPr lang="en-US" sz="713">
              <a:solidFill>
                <a:srgbClr val="000000"/>
              </a:solidFill>
              <a:latin typeface="GT Walsheim Light" panose="02000503030000020003" pitchFamily="50" charset="0"/>
            </a:endParaRPr>
          </a:p>
        </p:txBody>
      </p:sp>
      <p:sp>
        <p:nvSpPr>
          <p:cNvPr id="104" name="Text 17">
            <a:extLst>
              <a:ext uri="{FF2B5EF4-FFF2-40B4-BE49-F238E27FC236}">
                <a16:creationId xmlns:a16="http://schemas.microsoft.com/office/drawing/2014/main" id="{F86A7E09-6971-4A27-C984-C452756D99D4}"/>
              </a:ext>
            </a:extLst>
          </p:cNvPr>
          <p:cNvSpPr/>
          <p:nvPr/>
        </p:nvSpPr>
        <p:spPr>
          <a:xfrm>
            <a:off x="582730" y="2438648"/>
            <a:ext cx="48654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a:rPr>
              <a:t>▤</a:t>
            </a:r>
          </a:p>
        </p:txBody>
      </p:sp>
      <p:sp>
        <p:nvSpPr>
          <p:cNvPr id="105" name="Text 18">
            <a:extLst>
              <a:ext uri="{FF2B5EF4-FFF2-40B4-BE49-F238E27FC236}">
                <a16:creationId xmlns:a16="http://schemas.microsoft.com/office/drawing/2014/main" id="{1D84532B-FF77-2F2C-18AF-D3E390396355}"/>
              </a:ext>
            </a:extLst>
          </p:cNvPr>
          <p:cNvSpPr/>
          <p:nvPr/>
        </p:nvSpPr>
        <p:spPr>
          <a:xfrm>
            <a:off x="438550" y="2843188"/>
            <a:ext cx="774630" cy="26028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AI Use Case</a:t>
            </a:r>
            <a:endParaRPr lang="en-US" sz="800">
              <a:solidFill>
                <a:srgbClr val="4F2D7F"/>
              </a:solidFill>
              <a:latin typeface="GT Walsheim Light"/>
            </a:endParaRPr>
          </a:p>
          <a:p>
            <a:pPr algn="ctr" defTabSz="685800">
              <a:tabLst>
                <a:tab pos="0" algn="l"/>
              </a:tabLst>
            </a:pPr>
            <a:r>
              <a:rPr lang="en-US" sz="800" b="1">
                <a:solidFill>
                  <a:srgbClr val="4F2D7F"/>
                </a:solidFill>
                <a:latin typeface="GT Walsheim Light"/>
              </a:rPr>
              <a:t>Intake</a:t>
            </a:r>
            <a:endParaRPr lang="en-US" sz="800">
              <a:solidFill>
                <a:srgbClr val="4F2D7F"/>
              </a:solidFill>
              <a:latin typeface="GT Walsheim Light"/>
            </a:endParaRPr>
          </a:p>
        </p:txBody>
      </p:sp>
      <p:sp>
        <p:nvSpPr>
          <p:cNvPr id="106" name="Shape 19">
            <a:extLst>
              <a:ext uri="{FF2B5EF4-FFF2-40B4-BE49-F238E27FC236}">
                <a16:creationId xmlns:a16="http://schemas.microsoft.com/office/drawing/2014/main" id="{7149E349-E7E4-F5DA-683C-27194D35D2CF}"/>
              </a:ext>
            </a:extLst>
          </p:cNvPr>
          <p:cNvSpPr/>
          <p:nvPr/>
        </p:nvSpPr>
        <p:spPr>
          <a:xfrm>
            <a:off x="452320" y="3186008"/>
            <a:ext cx="74736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07" name="Text 20">
            <a:extLst>
              <a:ext uri="{FF2B5EF4-FFF2-40B4-BE49-F238E27FC236}">
                <a16:creationId xmlns:a16="http://schemas.microsoft.com/office/drawing/2014/main" id="{CDD01499-8FD3-5B73-78BE-886CDFF77A6E}"/>
              </a:ext>
            </a:extLst>
          </p:cNvPr>
          <p:cNvSpPr/>
          <p:nvPr/>
        </p:nvSpPr>
        <p:spPr>
          <a:xfrm>
            <a:off x="474091" y="3238586"/>
            <a:ext cx="747360" cy="28782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800">
                <a:solidFill>
                  <a:srgbClr val="101820"/>
                </a:solidFill>
                <a:latin typeface="GT Walsheim Light"/>
              </a:rPr>
              <a:t>Business or function submits AI use case</a:t>
            </a:r>
            <a:endParaRPr lang="en-US" sz="800">
              <a:solidFill>
                <a:srgbClr val="000000"/>
              </a:solidFill>
              <a:latin typeface="GT Walsheim Light"/>
            </a:endParaRPr>
          </a:p>
        </p:txBody>
      </p:sp>
      <p:sp>
        <p:nvSpPr>
          <p:cNvPr id="108" name="Shape 21">
            <a:extLst>
              <a:ext uri="{FF2B5EF4-FFF2-40B4-BE49-F238E27FC236}">
                <a16:creationId xmlns:a16="http://schemas.microsoft.com/office/drawing/2014/main" id="{8D9C4F6C-1ACB-E769-3053-83F531EAB6EB}"/>
              </a:ext>
            </a:extLst>
          </p:cNvPr>
          <p:cNvSpPr/>
          <p:nvPr/>
        </p:nvSpPr>
        <p:spPr>
          <a:xfrm>
            <a:off x="1336840" y="2952998"/>
            <a:ext cx="205740" cy="270"/>
          </a:xfrm>
          <a:prstGeom prst="line">
            <a:avLst/>
          </a:prstGeom>
          <a:ln w="25400">
            <a:solidFill>
              <a:srgbClr val="4F2D7F"/>
            </a:solidFill>
            <a:round/>
            <a:tailEnd type="triangle" w="med" len="me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09" name="Shape 22">
            <a:extLst>
              <a:ext uri="{FF2B5EF4-FFF2-40B4-BE49-F238E27FC236}">
                <a16:creationId xmlns:a16="http://schemas.microsoft.com/office/drawing/2014/main" id="{E6388C2D-045A-2C3F-858B-2A2D489268E9}"/>
              </a:ext>
            </a:extLst>
          </p:cNvPr>
          <p:cNvSpPr/>
          <p:nvPr/>
        </p:nvSpPr>
        <p:spPr>
          <a:xfrm>
            <a:off x="1563370" y="2267198"/>
            <a:ext cx="994140" cy="1371330"/>
          </a:xfrm>
          <a:prstGeom prst="roundRect">
            <a:avLst>
              <a:gd name="adj" fmla="val 5517"/>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10" name="Shape 23">
            <a:extLst>
              <a:ext uri="{FF2B5EF4-FFF2-40B4-BE49-F238E27FC236}">
                <a16:creationId xmlns:a16="http://schemas.microsoft.com/office/drawing/2014/main" id="{CB4BF042-197F-E0D2-EADD-6CF6493783B1}"/>
              </a:ext>
            </a:extLst>
          </p:cNvPr>
          <p:cNvSpPr/>
          <p:nvPr/>
        </p:nvSpPr>
        <p:spPr>
          <a:xfrm>
            <a:off x="1611430" y="2315258"/>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11" name="Text 24">
            <a:extLst>
              <a:ext uri="{FF2B5EF4-FFF2-40B4-BE49-F238E27FC236}">
                <a16:creationId xmlns:a16="http://schemas.microsoft.com/office/drawing/2014/main" id="{A4DD92BE-B3A0-3F9F-A517-1061D8FF6FA4}"/>
              </a:ext>
            </a:extLst>
          </p:cNvPr>
          <p:cNvSpPr/>
          <p:nvPr/>
        </p:nvSpPr>
        <p:spPr>
          <a:xfrm>
            <a:off x="1611430" y="2377388"/>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2</a:t>
            </a:r>
            <a:endParaRPr lang="en-US" sz="713">
              <a:solidFill>
                <a:srgbClr val="000000"/>
              </a:solidFill>
              <a:latin typeface="GT Walsheim Light" panose="02000503030000020003" pitchFamily="50" charset="0"/>
            </a:endParaRPr>
          </a:p>
        </p:txBody>
      </p:sp>
      <p:sp>
        <p:nvSpPr>
          <p:cNvPr id="112" name="Text 25">
            <a:extLst>
              <a:ext uri="{FF2B5EF4-FFF2-40B4-BE49-F238E27FC236}">
                <a16:creationId xmlns:a16="http://schemas.microsoft.com/office/drawing/2014/main" id="{CC0DB286-DF9C-584A-AA8C-B6658BE672F4}"/>
              </a:ext>
            </a:extLst>
          </p:cNvPr>
          <p:cNvSpPr/>
          <p:nvPr/>
        </p:nvSpPr>
        <p:spPr>
          <a:xfrm>
            <a:off x="1817170" y="2438648"/>
            <a:ext cx="48654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a:rPr>
              <a:t>▣</a:t>
            </a:r>
          </a:p>
        </p:txBody>
      </p:sp>
      <p:sp>
        <p:nvSpPr>
          <p:cNvPr id="113" name="Text 26">
            <a:extLst>
              <a:ext uri="{FF2B5EF4-FFF2-40B4-BE49-F238E27FC236}">
                <a16:creationId xmlns:a16="http://schemas.microsoft.com/office/drawing/2014/main" id="{013E4F63-E5AD-F6A9-D048-E84D7BBAB034}"/>
              </a:ext>
            </a:extLst>
          </p:cNvPr>
          <p:cNvSpPr/>
          <p:nvPr/>
        </p:nvSpPr>
        <p:spPr>
          <a:xfrm>
            <a:off x="1672990" y="2843188"/>
            <a:ext cx="774630" cy="26028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Registration &amp;</a:t>
            </a:r>
            <a:endParaRPr lang="en-US" sz="800">
              <a:solidFill>
                <a:srgbClr val="4F2D7F"/>
              </a:solidFill>
              <a:latin typeface="GT Walsheim Light"/>
            </a:endParaRPr>
          </a:p>
          <a:p>
            <a:pPr algn="ctr" defTabSz="685800">
              <a:tabLst>
                <a:tab pos="0" algn="l"/>
              </a:tabLst>
            </a:pPr>
            <a:r>
              <a:rPr lang="en-US" sz="800" b="1">
                <a:solidFill>
                  <a:srgbClr val="4F2D7F"/>
                </a:solidFill>
                <a:latin typeface="GT Walsheim Light"/>
              </a:rPr>
              <a:t>Initial Screening</a:t>
            </a:r>
            <a:endParaRPr lang="en-US" sz="800">
              <a:solidFill>
                <a:srgbClr val="4F2D7F"/>
              </a:solidFill>
              <a:latin typeface="GT Walsheim Light"/>
            </a:endParaRPr>
          </a:p>
        </p:txBody>
      </p:sp>
      <p:sp>
        <p:nvSpPr>
          <p:cNvPr id="114" name="Shape 27">
            <a:extLst>
              <a:ext uri="{FF2B5EF4-FFF2-40B4-BE49-F238E27FC236}">
                <a16:creationId xmlns:a16="http://schemas.microsoft.com/office/drawing/2014/main" id="{23013F15-7F20-3DF0-8F5D-EE9BD032BDCA}"/>
              </a:ext>
            </a:extLst>
          </p:cNvPr>
          <p:cNvSpPr/>
          <p:nvPr/>
        </p:nvSpPr>
        <p:spPr>
          <a:xfrm>
            <a:off x="1686760" y="3186008"/>
            <a:ext cx="74736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15" name="Text 28">
            <a:extLst>
              <a:ext uri="{FF2B5EF4-FFF2-40B4-BE49-F238E27FC236}">
                <a16:creationId xmlns:a16="http://schemas.microsoft.com/office/drawing/2014/main" id="{664FB8BF-8FAB-CB2A-F99F-79EED77F4B48}"/>
              </a:ext>
            </a:extLst>
          </p:cNvPr>
          <p:cNvSpPr/>
          <p:nvPr/>
        </p:nvSpPr>
        <p:spPr>
          <a:xfrm>
            <a:off x="1637424" y="3238586"/>
            <a:ext cx="870750" cy="26730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800">
                <a:solidFill>
                  <a:srgbClr val="101820"/>
                </a:solidFill>
                <a:latin typeface="GT Walsheim Light" panose="02000503030000020003" pitchFamily="50" charset="0"/>
              </a:rPr>
              <a:t>Use case recorded in AI governance solution</a:t>
            </a:r>
            <a:endParaRPr lang="en-US" sz="800">
              <a:solidFill>
                <a:srgbClr val="000000"/>
              </a:solidFill>
              <a:latin typeface="GT Walsheim Light" panose="02000503030000020003" pitchFamily="50" charset="0"/>
            </a:endParaRPr>
          </a:p>
        </p:txBody>
      </p:sp>
      <p:sp>
        <p:nvSpPr>
          <p:cNvPr id="116" name="Shape 29">
            <a:extLst>
              <a:ext uri="{FF2B5EF4-FFF2-40B4-BE49-F238E27FC236}">
                <a16:creationId xmlns:a16="http://schemas.microsoft.com/office/drawing/2014/main" id="{96CB0133-0A62-3553-A4DD-C695780019D6}"/>
              </a:ext>
            </a:extLst>
          </p:cNvPr>
          <p:cNvSpPr/>
          <p:nvPr/>
        </p:nvSpPr>
        <p:spPr>
          <a:xfrm>
            <a:off x="2571280" y="2952998"/>
            <a:ext cx="205740" cy="270"/>
          </a:xfrm>
          <a:prstGeom prst="line">
            <a:avLst/>
          </a:prstGeom>
          <a:ln w="25400">
            <a:solidFill>
              <a:srgbClr val="4F2D7F"/>
            </a:solidFill>
            <a:round/>
            <a:tailEnd type="triangle" w="med" len="me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17" name="Shape 30">
            <a:extLst>
              <a:ext uri="{FF2B5EF4-FFF2-40B4-BE49-F238E27FC236}">
                <a16:creationId xmlns:a16="http://schemas.microsoft.com/office/drawing/2014/main" id="{9774307A-23D1-69AE-1CEB-B9943CE77C77}"/>
              </a:ext>
            </a:extLst>
          </p:cNvPr>
          <p:cNvSpPr/>
          <p:nvPr/>
        </p:nvSpPr>
        <p:spPr>
          <a:xfrm>
            <a:off x="2797810" y="2267198"/>
            <a:ext cx="994140" cy="1371330"/>
          </a:xfrm>
          <a:prstGeom prst="roundRect">
            <a:avLst>
              <a:gd name="adj" fmla="val 5517"/>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18" name="Shape 31">
            <a:extLst>
              <a:ext uri="{FF2B5EF4-FFF2-40B4-BE49-F238E27FC236}">
                <a16:creationId xmlns:a16="http://schemas.microsoft.com/office/drawing/2014/main" id="{348182FF-9DB2-587B-3DD7-121471AB40AF}"/>
              </a:ext>
            </a:extLst>
          </p:cNvPr>
          <p:cNvSpPr/>
          <p:nvPr/>
        </p:nvSpPr>
        <p:spPr>
          <a:xfrm>
            <a:off x="2845870" y="2315258"/>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19" name="Text 32">
            <a:extLst>
              <a:ext uri="{FF2B5EF4-FFF2-40B4-BE49-F238E27FC236}">
                <a16:creationId xmlns:a16="http://schemas.microsoft.com/office/drawing/2014/main" id="{E9DA0C7E-FDBD-C22B-7853-D0DA04509ECE}"/>
              </a:ext>
            </a:extLst>
          </p:cNvPr>
          <p:cNvSpPr/>
          <p:nvPr/>
        </p:nvSpPr>
        <p:spPr>
          <a:xfrm>
            <a:off x="2845870" y="2377388"/>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3</a:t>
            </a:r>
            <a:endParaRPr lang="en-US" sz="713">
              <a:solidFill>
                <a:srgbClr val="000000"/>
              </a:solidFill>
              <a:latin typeface="GT Walsheim Light" panose="02000503030000020003" pitchFamily="50" charset="0"/>
            </a:endParaRPr>
          </a:p>
        </p:txBody>
      </p:sp>
      <p:sp>
        <p:nvSpPr>
          <p:cNvPr id="120" name="Text 33">
            <a:extLst>
              <a:ext uri="{FF2B5EF4-FFF2-40B4-BE49-F238E27FC236}">
                <a16:creationId xmlns:a16="http://schemas.microsoft.com/office/drawing/2014/main" id="{4B3D3801-A36C-01FB-57D6-9A957902DE90}"/>
              </a:ext>
            </a:extLst>
          </p:cNvPr>
          <p:cNvSpPr/>
          <p:nvPr/>
        </p:nvSpPr>
        <p:spPr>
          <a:xfrm>
            <a:off x="3051610" y="2438648"/>
            <a:ext cx="48654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a:rPr>
              <a:t>↱↟↰</a:t>
            </a:r>
          </a:p>
        </p:txBody>
      </p:sp>
      <p:sp>
        <p:nvSpPr>
          <p:cNvPr id="121" name="Text 34">
            <a:extLst>
              <a:ext uri="{FF2B5EF4-FFF2-40B4-BE49-F238E27FC236}">
                <a16:creationId xmlns:a16="http://schemas.microsoft.com/office/drawing/2014/main" id="{154C8D1D-4E44-7B1C-8A20-E838EDB44135}"/>
              </a:ext>
            </a:extLst>
          </p:cNvPr>
          <p:cNvSpPr/>
          <p:nvPr/>
        </p:nvSpPr>
        <p:spPr>
          <a:xfrm>
            <a:off x="2907430" y="2843188"/>
            <a:ext cx="774630" cy="26028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Determine</a:t>
            </a:r>
            <a:endParaRPr lang="en-US" sz="800">
              <a:solidFill>
                <a:srgbClr val="4F2D7F"/>
              </a:solidFill>
              <a:latin typeface="GT Walsheim Light"/>
            </a:endParaRPr>
          </a:p>
          <a:p>
            <a:pPr algn="ctr" defTabSz="685800">
              <a:tabLst>
                <a:tab pos="0" algn="l"/>
              </a:tabLst>
            </a:pPr>
            <a:r>
              <a:rPr lang="en-US" sz="800" b="1">
                <a:solidFill>
                  <a:srgbClr val="4F2D7F"/>
                </a:solidFill>
                <a:latin typeface="GT Walsheim Light"/>
              </a:rPr>
              <a:t>Review Track</a:t>
            </a:r>
            <a:endParaRPr lang="en-US" sz="800">
              <a:solidFill>
                <a:srgbClr val="4F2D7F"/>
              </a:solidFill>
              <a:latin typeface="GT Walsheim Light"/>
            </a:endParaRPr>
          </a:p>
        </p:txBody>
      </p:sp>
      <p:sp>
        <p:nvSpPr>
          <p:cNvPr id="122" name="Shape 35">
            <a:extLst>
              <a:ext uri="{FF2B5EF4-FFF2-40B4-BE49-F238E27FC236}">
                <a16:creationId xmlns:a16="http://schemas.microsoft.com/office/drawing/2014/main" id="{FFA4230D-0200-A963-598E-F27DD774EA8F}"/>
              </a:ext>
            </a:extLst>
          </p:cNvPr>
          <p:cNvSpPr/>
          <p:nvPr/>
        </p:nvSpPr>
        <p:spPr>
          <a:xfrm>
            <a:off x="2921200" y="3186008"/>
            <a:ext cx="74736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23" name="Text 36">
            <a:extLst>
              <a:ext uri="{FF2B5EF4-FFF2-40B4-BE49-F238E27FC236}">
                <a16:creationId xmlns:a16="http://schemas.microsoft.com/office/drawing/2014/main" id="{04F13021-E0EF-9D12-4502-D18ABC6722A8}"/>
              </a:ext>
            </a:extLst>
          </p:cNvPr>
          <p:cNvSpPr/>
          <p:nvPr/>
        </p:nvSpPr>
        <p:spPr>
          <a:xfrm>
            <a:off x="2921200" y="3238585"/>
            <a:ext cx="747360" cy="28782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rmAutofit/>
          </a:bodyPr>
          <a:lstStyle/>
          <a:p>
            <a:pPr algn="ctr" defTabSz="685800">
              <a:tabLst>
                <a:tab pos="0" algn="l"/>
              </a:tabLst>
            </a:pPr>
            <a:r>
              <a:rPr lang="en-US" sz="800">
                <a:solidFill>
                  <a:srgbClr val="101820"/>
                </a:solidFill>
                <a:latin typeface="GT Walsheim Light" panose="02000503030000020003" pitchFamily="50" charset="0"/>
              </a:rPr>
              <a:t>Assign risk zone based on intake</a:t>
            </a:r>
            <a:endParaRPr lang="en-US" sz="800">
              <a:solidFill>
                <a:srgbClr val="000000"/>
              </a:solidFill>
              <a:latin typeface="GT Walsheim Light" panose="02000503030000020003" pitchFamily="50" charset="0"/>
            </a:endParaRPr>
          </a:p>
        </p:txBody>
      </p:sp>
      <p:sp>
        <p:nvSpPr>
          <p:cNvPr id="124" name="Shape 37">
            <a:extLst>
              <a:ext uri="{FF2B5EF4-FFF2-40B4-BE49-F238E27FC236}">
                <a16:creationId xmlns:a16="http://schemas.microsoft.com/office/drawing/2014/main" id="{7B9CB7DE-9092-7F4E-9993-B563EE1B3B48}"/>
              </a:ext>
            </a:extLst>
          </p:cNvPr>
          <p:cNvSpPr/>
          <p:nvPr/>
        </p:nvSpPr>
        <p:spPr>
          <a:xfrm>
            <a:off x="4100830" y="2212388"/>
            <a:ext cx="2091420" cy="397440"/>
          </a:xfrm>
          <a:prstGeom prst="roundRect">
            <a:avLst>
              <a:gd name="adj" fmla="val 13793"/>
            </a:avLst>
          </a:prstGeom>
          <a:solidFill>
            <a:srgbClr val="ECF8EF"/>
          </a:solidFill>
          <a:ln w="12700">
            <a:solidFill>
              <a:srgbClr val="138A36"/>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25" name="Text 38">
            <a:extLst>
              <a:ext uri="{FF2B5EF4-FFF2-40B4-BE49-F238E27FC236}">
                <a16:creationId xmlns:a16="http://schemas.microsoft.com/office/drawing/2014/main" id="{E498656D-B2D8-5644-EF94-0E7DB651B2FE}"/>
              </a:ext>
            </a:extLst>
          </p:cNvPr>
          <p:cNvSpPr/>
          <p:nvPr/>
        </p:nvSpPr>
        <p:spPr>
          <a:xfrm>
            <a:off x="4594660" y="2267198"/>
            <a:ext cx="1439910" cy="123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750" b="1">
                <a:solidFill>
                  <a:srgbClr val="138A36"/>
                </a:solidFill>
                <a:latin typeface="GT Walsheim Light" panose="02000503030000020003" pitchFamily="50" charset="0"/>
              </a:rPr>
              <a:t>Green Zone (Low risk)</a:t>
            </a:r>
            <a:endParaRPr lang="en-US" sz="750">
              <a:solidFill>
                <a:srgbClr val="000000"/>
              </a:solidFill>
              <a:latin typeface="GT Walsheim Light" panose="02000503030000020003" pitchFamily="50" charset="0"/>
            </a:endParaRPr>
          </a:p>
        </p:txBody>
      </p:sp>
      <p:sp>
        <p:nvSpPr>
          <p:cNvPr id="126" name="Text 39">
            <a:extLst>
              <a:ext uri="{FF2B5EF4-FFF2-40B4-BE49-F238E27FC236}">
                <a16:creationId xmlns:a16="http://schemas.microsoft.com/office/drawing/2014/main" id="{2573AA2F-92AD-5743-D160-F5C079C937F4}"/>
              </a:ext>
            </a:extLst>
          </p:cNvPr>
          <p:cNvSpPr/>
          <p:nvPr/>
        </p:nvSpPr>
        <p:spPr>
          <a:xfrm>
            <a:off x="4594660" y="2431898"/>
            <a:ext cx="150849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750">
                <a:solidFill>
                  <a:srgbClr val="101820"/>
                </a:solidFill>
                <a:latin typeface="GT Walsheim Light" panose="02000503030000020003" pitchFamily="50" charset="0"/>
              </a:rPr>
              <a:t>Registered and allowed to proceed</a:t>
            </a:r>
            <a:endParaRPr lang="en-US" sz="750">
              <a:solidFill>
                <a:srgbClr val="000000"/>
              </a:solidFill>
              <a:latin typeface="GT Walsheim Light" panose="02000503030000020003" pitchFamily="50" charset="0"/>
            </a:endParaRPr>
          </a:p>
        </p:txBody>
      </p:sp>
      <p:sp>
        <p:nvSpPr>
          <p:cNvPr id="127" name="Shape 40">
            <a:extLst>
              <a:ext uri="{FF2B5EF4-FFF2-40B4-BE49-F238E27FC236}">
                <a16:creationId xmlns:a16="http://schemas.microsoft.com/office/drawing/2014/main" id="{5DA34BA4-D758-7340-E8B1-E4BF302CA279}"/>
              </a:ext>
            </a:extLst>
          </p:cNvPr>
          <p:cNvSpPr/>
          <p:nvPr/>
        </p:nvSpPr>
        <p:spPr>
          <a:xfrm>
            <a:off x="4224220" y="2280968"/>
            <a:ext cx="260280" cy="260280"/>
          </a:xfrm>
          <a:prstGeom prst="ellipse">
            <a:avLst/>
          </a:prstGeom>
          <a:solidFill>
            <a:srgbClr val="138A36"/>
          </a:solidFill>
          <a:ln w="12700">
            <a:solidFill>
              <a:srgbClr val="138A36"/>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28" name="Text 41">
            <a:extLst>
              <a:ext uri="{FF2B5EF4-FFF2-40B4-BE49-F238E27FC236}">
                <a16:creationId xmlns:a16="http://schemas.microsoft.com/office/drawing/2014/main" id="{2897A740-6AD5-EF97-7EBD-648E5EB9A860}"/>
              </a:ext>
            </a:extLst>
          </p:cNvPr>
          <p:cNvSpPr/>
          <p:nvPr/>
        </p:nvSpPr>
        <p:spPr>
          <a:xfrm>
            <a:off x="4224220" y="2349222"/>
            <a:ext cx="260280" cy="123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975" b="1">
                <a:solidFill>
                  <a:srgbClr val="FFFFFF"/>
                </a:solidFill>
                <a:latin typeface="GT Walsheim Light" panose="02000503030000020003" pitchFamily="50" charset="0"/>
              </a:rPr>
              <a:t>✓</a:t>
            </a:r>
            <a:endParaRPr lang="en-US" sz="975">
              <a:solidFill>
                <a:srgbClr val="000000"/>
              </a:solidFill>
              <a:latin typeface="GT Walsheim Light" panose="02000503030000020003" pitchFamily="50" charset="0"/>
            </a:endParaRPr>
          </a:p>
        </p:txBody>
      </p:sp>
      <p:sp>
        <p:nvSpPr>
          <p:cNvPr id="129" name="Shape 42">
            <a:extLst>
              <a:ext uri="{FF2B5EF4-FFF2-40B4-BE49-F238E27FC236}">
                <a16:creationId xmlns:a16="http://schemas.microsoft.com/office/drawing/2014/main" id="{C8B47A65-268C-4E4B-E0B3-EC781B0105DB}"/>
              </a:ext>
            </a:extLst>
          </p:cNvPr>
          <p:cNvSpPr/>
          <p:nvPr/>
        </p:nvSpPr>
        <p:spPr>
          <a:xfrm>
            <a:off x="4100830" y="2781548"/>
            <a:ext cx="2091420" cy="397440"/>
          </a:xfrm>
          <a:prstGeom prst="roundRect">
            <a:avLst>
              <a:gd name="adj" fmla="val 13793"/>
            </a:avLst>
          </a:prstGeom>
          <a:solidFill>
            <a:srgbClr val="FFF4EA"/>
          </a:solidFill>
          <a:ln w="12700">
            <a:solidFill>
              <a:srgbClr val="F37021"/>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30" name="Text 43">
            <a:extLst>
              <a:ext uri="{FF2B5EF4-FFF2-40B4-BE49-F238E27FC236}">
                <a16:creationId xmlns:a16="http://schemas.microsoft.com/office/drawing/2014/main" id="{756ACE7C-BCB7-9067-4598-EF2796B16ECF}"/>
              </a:ext>
            </a:extLst>
          </p:cNvPr>
          <p:cNvSpPr/>
          <p:nvPr/>
        </p:nvSpPr>
        <p:spPr>
          <a:xfrm>
            <a:off x="4594660" y="2836358"/>
            <a:ext cx="1439910" cy="123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750" b="1">
                <a:solidFill>
                  <a:srgbClr val="F37021"/>
                </a:solidFill>
                <a:latin typeface="GT Walsheim Light" panose="02000503030000020003" pitchFamily="50" charset="0"/>
              </a:rPr>
              <a:t>Orange Zone (Moderate risk)</a:t>
            </a:r>
            <a:endParaRPr lang="en-US" sz="750">
              <a:solidFill>
                <a:srgbClr val="000000"/>
              </a:solidFill>
              <a:latin typeface="GT Walsheim Light" panose="02000503030000020003" pitchFamily="50" charset="0"/>
            </a:endParaRPr>
          </a:p>
        </p:txBody>
      </p:sp>
      <p:sp>
        <p:nvSpPr>
          <p:cNvPr id="131" name="Text 44">
            <a:extLst>
              <a:ext uri="{FF2B5EF4-FFF2-40B4-BE49-F238E27FC236}">
                <a16:creationId xmlns:a16="http://schemas.microsoft.com/office/drawing/2014/main" id="{F26EBD68-CFC0-35C3-B79E-16910FBE4F41}"/>
              </a:ext>
            </a:extLst>
          </p:cNvPr>
          <p:cNvSpPr/>
          <p:nvPr/>
        </p:nvSpPr>
        <p:spPr>
          <a:xfrm>
            <a:off x="4594660" y="3001058"/>
            <a:ext cx="150849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750">
                <a:solidFill>
                  <a:srgbClr val="101820"/>
                </a:solidFill>
                <a:latin typeface="GT Walsheim Light" panose="02000503030000020003" pitchFamily="50" charset="0"/>
              </a:rPr>
              <a:t>Reviewed by risk function team</a:t>
            </a:r>
            <a:endParaRPr lang="en-US" sz="750">
              <a:solidFill>
                <a:srgbClr val="000000"/>
              </a:solidFill>
              <a:latin typeface="GT Walsheim Light" panose="02000503030000020003" pitchFamily="50" charset="0"/>
            </a:endParaRPr>
          </a:p>
        </p:txBody>
      </p:sp>
      <p:sp>
        <p:nvSpPr>
          <p:cNvPr id="132" name="Shape 45">
            <a:extLst>
              <a:ext uri="{FF2B5EF4-FFF2-40B4-BE49-F238E27FC236}">
                <a16:creationId xmlns:a16="http://schemas.microsoft.com/office/drawing/2014/main" id="{324E404B-75FE-29D9-BA07-EFC31EE1D20F}"/>
              </a:ext>
            </a:extLst>
          </p:cNvPr>
          <p:cNvSpPr/>
          <p:nvPr/>
        </p:nvSpPr>
        <p:spPr>
          <a:xfrm>
            <a:off x="4224220" y="2850128"/>
            <a:ext cx="260280" cy="260280"/>
          </a:xfrm>
          <a:prstGeom prst="ellipse">
            <a:avLst/>
          </a:prstGeom>
          <a:solidFill>
            <a:srgbClr val="F37021"/>
          </a:solidFill>
          <a:ln w="12700">
            <a:solidFill>
              <a:srgbClr val="F37021"/>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33" name="Text 46">
            <a:extLst>
              <a:ext uri="{FF2B5EF4-FFF2-40B4-BE49-F238E27FC236}">
                <a16:creationId xmlns:a16="http://schemas.microsoft.com/office/drawing/2014/main" id="{7726387B-830C-A36C-994D-A25AB8E35325}"/>
              </a:ext>
            </a:extLst>
          </p:cNvPr>
          <p:cNvSpPr/>
          <p:nvPr/>
        </p:nvSpPr>
        <p:spPr>
          <a:xfrm>
            <a:off x="4224220" y="2921267"/>
            <a:ext cx="260280" cy="123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825" b="1">
                <a:solidFill>
                  <a:srgbClr val="FFFFFF"/>
                </a:solidFill>
                <a:latin typeface="GT Walsheim Light" panose="02000503030000020003" pitchFamily="50" charset="0"/>
              </a:rPr>
              <a:t>●</a:t>
            </a:r>
            <a:endParaRPr lang="en-US" sz="825">
              <a:solidFill>
                <a:srgbClr val="000000"/>
              </a:solidFill>
              <a:latin typeface="GT Walsheim Light" panose="02000503030000020003" pitchFamily="50" charset="0"/>
            </a:endParaRPr>
          </a:p>
        </p:txBody>
      </p:sp>
      <p:sp>
        <p:nvSpPr>
          <p:cNvPr id="134" name="Shape 47">
            <a:extLst>
              <a:ext uri="{FF2B5EF4-FFF2-40B4-BE49-F238E27FC236}">
                <a16:creationId xmlns:a16="http://schemas.microsoft.com/office/drawing/2014/main" id="{96103D18-FF3E-4EFA-94FE-CC14D33D753F}"/>
              </a:ext>
            </a:extLst>
          </p:cNvPr>
          <p:cNvSpPr/>
          <p:nvPr/>
        </p:nvSpPr>
        <p:spPr>
          <a:xfrm>
            <a:off x="4100830" y="3350708"/>
            <a:ext cx="2091420" cy="397440"/>
          </a:xfrm>
          <a:prstGeom prst="roundRect">
            <a:avLst>
              <a:gd name="adj" fmla="val 13793"/>
            </a:avLst>
          </a:prstGeom>
          <a:solidFill>
            <a:srgbClr val="FFF0F0"/>
          </a:solidFill>
          <a:ln w="12700">
            <a:solidFill>
              <a:srgbClr val="D71920"/>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35" name="Text 48">
            <a:extLst>
              <a:ext uri="{FF2B5EF4-FFF2-40B4-BE49-F238E27FC236}">
                <a16:creationId xmlns:a16="http://schemas.microsoft.com/office/drawing/2014/main" id="{B309A037-7B77-161C-7D20-A7CF77A9C9D6}"/>
              </a:ext>
            </a:extLst>
          </p:cNvPr>
          <p:cNvSpPr/>
          <p:nvPr/>
        </p:nvSpPr>
        <p:spPr>
          <a:xfrm>
            <a:off x="4594660" y="3405518"/>
            <a:ext cx="1439910" cy="123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750" b="1">
                <a:solidFill>
                  <a:srgbClr val="D71920"/>
                </a:solidFill>
                <a:latin typeface="GT Walsheim Light" panose="02000503030000020003" pitchFamily="50" charset="0"/>
              </a:rPr>
              <a:t>Red Zone (High risk)</a:t>
            </a:r>
            <a:endParaRPr lang="en-US" sz="750">
              <a:solidFill>
                <a:srgbClr val="000000"/>
              </a:solidFill>
              <a:latin typeface="GT Walsheim Light" panose="02000503030000020003" pitchFamily="50" charset="0"/>
            </a:endParaRPr>
          </a:p>
        </p:txBody>
      </p:sp>
      <p:sp>
        <p:nvSpPr>
          <p:cNvPr id="136" name="Text 49">
            <a:extLst>
              <a:ext uri="{FF2B5EF4-FFF2-40B4-BE49-F238E27FC236}">
                <a16:creationId xmlns:a16="http://schemas.microsoft.com/office/drawing/2014/main" id="{1A31589C-5144-58B7-9152-87A4ECA77094}"/>
              </a:ext>
            </a:extLst>
          </p:cNvPr>
          <p:cNvSpPr/>
          <p:nvPr/>
        </p:nvSpPr>
        <p:spPr>
          <a:xfrm>
            <a:off x="4594660" y="3570218"/>
            <a:ext cx="150849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750">
                <a:solidFill>
                  <a:srgbClr val="101820"/>
                </a:solidFill>
                <a:latin typeface="GT Walsheim Light" panose="02000503030000020003" pitchFamily="50" charset="0"/>
              </a:rPr>
              <a:t>Risk + Security, Privacy, Data Governance, Legal</a:t>
            </a:r>
            <a:endParaRPr lang="en-US" sz="750">
              <a:solidFill>
                <a:srgbClr val="000000"/>
              </a:solidFill>
              <a:latin typeface="GT Walsheim Light" panose="02000503030000020003" pitchFamily="50" charset="0"/>
            </a:endParaRPr>
          </a:p>
        </p:txBody>
      </p:sp>
      <p:sp>
        <p:nvSpPr>
          <p:cNvPr id="137" name="Shape 50">
            <a:extLst>
              <a:ext uri="{FF2B5EF4-FFF2-40B4-BE49-F238E27FC236}">
                <a16:creationId xmlns:a16="http://schemas.microsoft.com/office/drawing/2014/main" id="{FBC3FB45-56DC-00C3-8BC4-181FD0820D1E}"/>
              </a:ext>
            </a:extLst>
          </p:cNvPr>
          <p:cNvSpPr/>
          <p:nvPr/>
        </p:nvSpPr>
        <p:spPr>
          <a:xfrm>
            <a:off x="4224220" y="3419288"/>
            <a:ext cx="260280" cy="260280"/>
          </a:xfrm>
          <a:prstGeom prst="ellipse">
            <a:avLst/>
          </a:prstGeom>
          <a:solidFill>
            <a:srgbClr val="D71920"/>
          </a:solidFill>
          <a:ln w="12700">
            <a:solidFill>
              <a:srgbClr val="D71920"/>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38" name="Text 51">
            <a:extLst>
              <a:ext uri="{FF2B5EF4-FFF2-40B4-BE49-F238E27FC236}">
                <a16:creationId xmlns:a16="http://schemas.microsoft.com/office/drawing/2014/main" id="{8E47C027-B49A-0C51-4165-8415365A07BE}"/>
              </a:ext>
            </a:extLst>
          </p:cNvPr>
          <p:cNvSpPr/>
          <p:nvPr/>
        </p:nvSpPr>
        <p:spPr>
          <a:xfrm>
            <a:off x="4224220" y="3487812"/>
            <a:ext cx="260280" cy="123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975" b="1">
                <a:solidFill>
                  <a:srgbClr val="FFFFFF"/>
                </a:solidFill>
                <a:latin typeface="GT Walsheim Light" panose="02000503030000020003" pitchFamily="50" charset="0"/>
              </a:rPr>
              <a:t>!</a:t>
            </a:r>
            <a:endParaRPr lang="en-US" sz="975">
              <a:solidFill>
                <a:srgbClr val="000000"/>
              </a:solidFill>
              <a:latin typeface="GT Walsheim Light" panose="02000503030000020003" pitchFamily="50" charset="0"/>
            </a:endParaRPr>
          </a:p>
        </p:txBody>
      </p:sp>
      <p:sp>
        <p:nvSpPr>
          <p:cNvPr id="140" name="Shape 53">
            <a:extLst>
              <a:ext uri="{FF2B5EF4-FFF2-40B4-BE49-F238E27FC236}">
                <a16:creationId xmlns:a16="http://schemas.microsoft.com/office/drawing/2014/main" id="{C18F4DCA-D0A4-3731-8BE9-E453A9379AF0}"/>
              </a:ext>
            </a:extLst>
          </p:cNvPr>
          <p:cNvSpPr/>
          <p:nvPr/>
        </p:nvSpPr>
        <p:spPr>
          <a:xfrm>
            <a:off x="3805720" y="2952998"/>
            <a:ext cx="274320" cy="0"/>
          </a:xfrm>
          <a:prstGeom prst="line">
            <a:avLst/>
          </a:prstGeom>
          <a:ln w="25400">
            <a:solidFill>
              <a:srgbClr val="F37021"/>
            </a:solidFill>
            <a:round/>
            <a:tailEnd type="triangle" w="med" len="med"/>
          </a:ln>
        </p:spPr>
        <p:style>
          <a:lnRef idx="0">
            <a:scrgbClr r="0" g="0" b="0"/>
          </a:lnRef>
          <a:fillRef idx="0">
            <a:scrgbClr r="0" g="0" b="0"/>
          </a:fillRef>
          <a:effectRef idx="0">
            <a:scrgbClr r="0" g="0" b="0"/>
          </a:effectRef>
          <a:fontRef idx="minor"/>
        </p:style>
        <p:txBody>
          <a:bodyPr lIns="67500" tIns="-6480" rIns="67500" bIns="-6480" anchor="t" anchorCtr="1">
            <a:noAutofit/>
          </a:bodyPr>
          <a:lstStyle/>
          <a:p>
            <a:endParaRPr lang="en-US" sz="1350">
              <a:solidFill>
                <a:srgbClr val="000000"/>
              </a:solidFill>
              <a:latin typeface="GT Walsheim Light" panose="02000503030000020003" pitchFamily="50" charset="0"/>
            </a:endParaRPr>
          </a:p>
        </p:txBody>
      </p:sp>
      <p:sp>
        <p:nvSpPr>
          <p:cNvPr id="141" name="Shape 54">
            <a:extLst>
              <a:ext uri="{FF2B5EF4-FFF2-40B4-BE49-F238E27FC236}">
                <a16:creationId xmlns:a16="http://schemas.microsoft.com/office/drawing/2014/main" id="{2FFBA12E-FB69-D25A-CE1F-D81270B5D1AF}"/>
              </a:ext>
            </a:extLst>
          </p:cNvPr>
          <p:cNvSpPr/>
          <p:nvPr/>
        </p:nvSpPr>
        <p:spPr>
          <a:xfrm>
            <a:off x="3805720" y="3261608"/>
            <a:ext cx="274320" cy="287820"/>
          </a:xfrm>
          <a:prstGeom prst="line">
            <a:avLst/>
          </a:prstGeom>
          <a:ln w="25400">
            <a:solidFill>
              <a:srgbClr val="D71920"/>
            </a:solidFill>
            <a:round/>
            <a:tailEnd type="triangle" w="med" len="me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142" name="Shape 55">
            <a:extLst>
              <a:ext uri="{FF2B5EF4-FFF2-40B4-BE49-F238E27FC236}">
                <a16:creationId xmlns:a16="http://schemas.microsoft.com/office/drawing/2014/main" id="{4EEE4DDD-556E-A76D-C075-93C7F87CB486}"/>
              </a:ext>
            </a:extLst>
          </p:cNvPr>
          <p:cNvSpPr/>
          <p:nvPr/>
        </p:nvSpPr>
        <p:spPr>
          <a:xfrm>
            <a:off x="6206020" y="2411108"/>
            <a:ext cx="274320" cy="457200"/>
          </a:xfrm>
          <a:prstGeom prst="line">
            <a:avLst/>
          </a:prstGeom>
          <a:ln w="25400">
            <a:solidFill>
              <a:srgbClr val="138A36"/>
            </a:solidFill>
            <a:round/>
            <a:tailEnd type="triangle" w="med" len="me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800">
              <a:solidFill>
                <a:srgbClr val="000000"/>
              </a:solidFill>
              <a:latin typeface="GT Walsheim Light" panose="02000503030000020003" pitchFamily="50" charset="0"/>
            </a:endParaRPr>
          </a:p>
        </p:txBody>
      </p:sp>
      <p:sp>
        <p:nvSpPr>
          <p:cNvPr id="144" name="Shape 57">
            <a:extLst>
              <a:ext uri="{FF2B5EF4-FFF2-40B4-BE49-F238E27FC236}">
                <a16:creationId xmlns:a16="http://schemas.microsoft.com/office/drawing/2014/main" id="{BE8068F2-546E-4B9B-D46D-79D6CE0B2C18}"/>
              </a:ext>
            </a:extLst>
          </p:cNvPr>
          <p:cNvSpPr/>
          <p:nvPr/>
        </p:nvSpPr>
        <p:spPr>
          <a:xfrm flipV="1">
            <a:off x="6206020" y="3021578"/>
            <a:ext cx="274320" cy="457200"/>
          </a:xfrm>
          <a:prstGeom prst="line">
            <a:avLst/>
          </a:prstGeom>
          <a:ln w="25400">
            <a:solidFill>
              <a:srgbClr val="D71920"/>
            </a:solidFill>
            <a:round/>
            <a:tailEnd type="triangle" w="med" len="me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145" name="Shape 58">
            <a:extLst>
              <a:ext uri="{FF2B5EF4-FFF2-40B4-BE49-F238E27FC236}">
                <a16:creationId xmlns:a16="http://schemas.microsoft.com/office/drawing/2014/main" id="{E9FF1B8F-366B-B282-483C-0CDD44C61954}"/>
              </a:ext>
            </a:extLst>
          </p:cNvPr>
          <p:cNvSpPr/>
          <p:nvPr/>
        </p:nvSpPr>
        <p:spPr>
          <a:xfrm>
            <a:off x="6501130" y="2267198"/>
            <a:ext cx="994140" cy="1371330"/>
          </a:xfrm>
          <a:prstGeom prst="roundRect">
            <a:avLst>
              <a:gd name="adj" fmla="val 5517"/>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46" name="Shape 59">
            <a:extLst>
              <a:ext uri="{FF2B5EF4-FFF2-40B4-BE49-F238E27FC236}">
                <a16:creationId xmlns:a16="http://schemas.microsoft.com/office/drawing/2014/main" id="{D8CDF2F0-EBA3-E531-DDB5-64317F95EFAB}"/>
              </a:ext>
            </a:extLst>
          </p:cNvPr>
          <p:cNvSpPr/>
          <p:nvPr/>
        </p:nvSpPr>
        <p:spPr>
          <a:xfrm>
            <a:off x="6549190" y="2315258"/>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47" name="Text 60">
            <a:extLst>
              <a:ext uri="{FF2B5EF4-FFF2-40B4-BE49-F238E27FC236}">
                <a16:creationId xmlns:a16="http://schemas.microsoft.com/office/drawing/2014/main" id="{54701ACE-673D-AFD9-2D05-401AAB9C6DC4}"/>
              </a:ext>
            </a:extLst>
          </p:cNvPr>
          <p:cNvSpPr/>
          <p:nvPr/>
        </p:nvSpPr>
        <p:spPr>
          <a:xfrm>
            <a:off x="6549190" y="2377388"/>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5</a:t>
            </a:r>
            <a:endParaRPr lang="en-US" sz="713">
              <a:solidFill>
                <a:srgbClr val="000000"/>
              </a:solidFill>
              <a:latin typeface="GT Walsheim Light" panose="02000503030000020003" pitchFamily="50" charset="0"/>
            </a:endParaRPr>
          </a:p>
        </p:txBody>
      </p:sp>
      <p:sp>
        <p:nvSpPr>
          <p:cNvPr id="148" name="Text 61">
            <a:extLst>
              <a:ext uri="{FF2B5EF4-FFF2-40B4-BE49-F238E27FC236}">
                <a16:creationId xmlns:a16="http://schemas.microsoft.com/office/drawing/2014/main" id="{4F8A64BD-10CE-344A-A5F9-2B8A04359BF7}"/>
              </a:ext>
            </a:extLst>
          </p:cNvPr>
          <p:cNvSpPr/>
          <p:nvPr/>
        </p:nvSpPr>
        <p:spPr>
          <a:xfrm>
            <a:off x="6754930" y="2438648"/>
            <a:ext cx="48654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a:rPr>
              <a:t>☑</a:t>
            </a:r>
          </a:p>
        </p:txBody>
      </p:sp>
      <p:sp>
        <p:nvSpPr>
          <p:cNvPr id="149" name="Text 62">
            <a:extLst>
              <a:ext uri="{FF2B5EF4-FFF2-40B4-BE49-F238E27FC236}">
                <a16:creationId xmlns:a16="http://schemas.microsoft.com/office/drawing/2014/main" id="{9C00844D-3EFE-B558-200E-F47168F76A8B}"/>
              </a:ext>
            </a:extLst>
          </p:cNvPr>
          <p:cNvSpPr/>
          <p:nvPr/>
        </p:nvSpPr>
        <p:spPr>
          <a:xfrm>
            <a:off x="6610750" y="2821417"/>
            <a:ext cx="774630" cy="26028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Autofit/>
          </a:bodyPr>
          <a:lstStyle/>
          <a:p>
            <a:pPr algn="ctr" defTabSz="685800">
              <a:tabLst>
                <a:tab pos="0" algn="l"/>
              </a:tabLst>
            </a:pPr>
            <a:r>
              <a:rPr lang="en-US" sz="800" b="1" dirty="0">
                <a:solidFill>
                  <a:srgbClr val="4F2D7F"/>
                </a:solidFill>
                <a:latin typeface="GT Walsheim Light"/>
              </a:rPr>
              <a:t>Risk Registered with Remediation</a:t>
            </a:r>
            <a:endParaRPr lang="en-US" sz="800" dirty="0">
              <a:solidFill>
                <a:srgbClr val="4F2D7F"/>
              </a:solidFill>
              <a:latin typeface="GT Walsheim Light"/>
            </a:endParaRPr>
          </a:p>
          <a:p>
            <a:pPr algn="ctr" defTabSz="685800">
              <a:tabLst>
                <a:tab pos="0" algn="l"/>
              </a:tabLst>
            </a:pPr>
            <a:r>
              <a:rPr lang="en-US" sz="800" b="1" dirty="0">
                <a:solidFill>
                  <a:srgbClr val="4F2D7F"/>
                </a:solidFill>
                <a:latin typeface="GT Walsheim Light"/>
              </a:rPr>
              <a:t>Approval</a:t>
            </a:r>
            <a:endParaRPr lang="en-US" sz="800" dirty="0">
              <a:solidFill>
                <a:srgbClr val="4F2D7F"/>
              </a:solidFill>
              <a:latin typeface="GT Walsheim Light"/>
            </a:endParaRPr>
          </a:p>
        </p:txBody>
      </p:sp>
      <p:sp>
        <p:nvSpPr>
          <p:cNvPr id="150" name="Shape 63">
            <a:extLst>
              <a:ext uri="{FF2B5EF4-FFF2-40B4-BE49-F238E27FC236}">
                <a16:creationId xmlns:a16="http://schemas.microsoft.com/office/drawing/2014/main" id="{784006A6-BC70-D603-DABB-194E9F5227E6}"/>
              </a:ext>
            </a:extLst>
          </p:cNvPr>
          <p:cNvSpPr/>
          <p:nvPr/>
        </p:nvSpPr>
        <p:spPr>
          <a:xfrm>
            <a:off x="6624520" y="3186008"/>
            <a:ext cx="74736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51" name="Text 64">
            <a:extLst>
              <a:ext uri="{FF2B5EF4-FFF2-40B4-BE49-F238E27FC236}">
                <a16:creationId xmlns:a16="http://schemas.microsoft.com/office/drawing/2014/main" id="{3FB4582A-8027-FBBB-1DDF-AFCEE44F6151}"/>
              </a:ext>
            </a:extLst>
          </p:cNvPr>
          <p:cNvSpPr/>
          <p:nvPr/>
        </p:nvSpPr>
        <p:spPr>
          <a:xfrm>
            <a:off x="6559207" y="3238586"/>
            <a:ext cx="877987" cy="315033"/>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800">
                <a:solidFill>
                  <a:srgbClr val="101820"/>
                </a:solidFill>
                <a:latin typeface="GT Walsheim Light" panose="02000503030000020003" pitchFamily="50" charset="0"/>
              </a:rPr>
              <a:t>Required actions tracked before deployment</a:t>
            </a:r>
            <a:endParaRPr lang="en-US" sz="800">
              <a:solidFill>
                <a:srgbClr val="000000"/>
              </a:solidFill>
              <a:latin typeface="GT Walsheim Light" panose="02000503030000020003" pitchFamily="50" charset="0"/>
            </a:endParaRPr>
          </a:p>
        </p:txBody>
      </p:sp>
      <p:sp>
        <p:nvSpPr>
          <p:cNvPr id="152" name="Shape 65">
            <a:extLst>
              <a:ext uri="{FF2B5EF4-FFF2-40B4-BE49-F238E27FC236}">
                <a16:creationId xmlns:a16="http://schemas.microsoft.com/office/drawing/2014/main" id="{078ED3FC-2FB3-1792-13CC-CC76F5AA4C17}"/>
              </a:ext>
            </a:extLst>
          </p:cNvPr>
          <p:cNvSpPr/>
          <p:nvPr/>
        </p:nvSpPr>
        <p:spPr>
          <a:xfrm>
            <a:off x="7530142" y="2952998"/>
            <a:ext cx="228288" cy="0"/>
          </a:xfrm>
          <a:prstGeom prst="line">
            <a:avLst/>
          </a:prstGeom>
          <a:ln w="25400">
            <a:solidFill>
              <a:srgbClr val="4F2D7F"/>
            </a:solidFill>
            <a:round/>
            <a:tailEnd type="triangle" w="med" len="me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53" name="Shape 66">
            <a:extLst>
              <a:ext uri="{FF2B5EF4-FFF2-40B4-BE49-F238E27FC236}">
                <a16:creationId xmlns:a16="http://schemas.microsoft.com/office/drawing/2014/main" id="{29D6C49A-DD45-3099-E1AC-96871E3A3910}"/>
              </a:ext>
            </a:extLst>
          </p:cNvPr>
          <p:cNvSpPr/>
          <p:nvPr/>
        </p:nvSpPr>
        <p:spPr>
          <a:xfrm>
            <a:off x="7804150" y="2267198"/>
            <a:ext cx="994140" cy="1371330"/>
          </a:xfrm>
          <a:prstGeom prst="roundRect">
            <a:avLst>
              <a:gd name="adj" fmla="val 5517"/>
            </a:avLst>
          </a:prstGeom>
          <a:solidFill>
            <a:srgbClr val="4F2D7F"/>
          </a:solidFill>
          <a:ln w="12700">
            <a:solidFill>
              <a:srgbClr val="08245C"/>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FFFFFF"/>
              </a:solidFill>
              <a:latin typeface="GT Walsheim Light" panose="02000503030000020003" pitchFamily="50" charset="0"/>
            </a:endParaRPr>
          </a:p>
        </p:txBody>
      </p:sp>
      <p:sp>
        <p:nvSpPr>
          <p:cNvPr id="154" name="Text 67">
            <a:extLst>
              <a:ext uri="{FF2B5EF4-FFF2-40B4-BE49-F238E27FC236}">
                <a16:creationId xmlns:a16="http://schemas.microsoft.com/office/drawing/2014/main" id="{E968288F-1BDD-442A-E07B-5DD7FFDC4707}"/>
              </a:ext>
            </a:extLst>
          </p:cNvPr>
          <p:cNvSpPr/>
          <p:nvPr/>
        </p:nvSpPr>
        <p:spPr>
          <a:xfrm>
            <a:off x="8069980" y="2459168"/>
            <a:ext cx="493560" cy="30159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2100">
                <a:solidFill>
                  <a:srgbClr val="FFFFFF"/>
                </a:solidFill>
                <a:latin typeface="GT Walsheim Light" panose="02000503030000020003" pitchFamily="50" charset="0"/>
              </a:rPr>
              <a:t>↗</a:t>
            </a:r>
            <a:endParaRPr lang="en-US" sz="2100">
              <a:solidFill>
                <a:srgbClr val="000000"/>
              </a:solidFill>
              <a:latin typeface="GT Walsheim Light" panose="02000503030000020003" pitchFamily="50" charset="0"/>
            </a:endParaRPr>
          </a:p>
        </p:txBody>
      </p:sp>
      <p:sp>
        <p:nvSpPr>
          <p:cNvPr id="155" name="Shape 68">
            <a:extLst>
              <a:ext uri="{FF2B5EF4-FFF2-40B4-BE49-F238E27FC236}">
                <a16:creationId xmlns:a16="http://schemas.microsoft.com/office/drawing/2014/main" id="{3BAFBCAD-6A6F-150F-1D6B-C10161C3864D}"/>
              </a:ext>
            </a:extLst>
          </p:cNvPr>
          <p:cNvSpPr/>
          <p:nvPr/>
        </p:nvSpPr>
        <p:spPr>
          <a:xfrm>
            <a:off x="7994650" y="2918708"/>
            <a:ext cx="651510" cy="270"/>
          </a:xfrm>
          <a:prstGeom prst="line">
            <a:avLst/>
          </a:prstGeom>
          <a:ln w="12700">
            <a:solidFill>
              <a:srgbClr val="FFFFF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56" name="Text 69">
            <a:extLst>
              <a:ext uri="{FF2B5EF4-FFF2-40B4-BE49-F238E27FC236}">
                <a16:creationId xmlns:a16="http://schemas.microsoft.com/office/drawing/2014/main" id="{8C8D3687-E423-A85E-57BD-AB678B08F2C6}"/>
              </a:ext>
            </a:extLst>
          </p:cNvPr>
          <p:cNvSpPr/>
          <p:nvPr/>
        </p:nvSpPr>
        <p:spPr>
          <a:xfrm>
            <a:off x="7926070" y="3021578"/>
            <a:ext cx="788400" cy="51408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Autofit/>
          </a:bodyPr>
          <a:lstStyle/>
          <a:p>
            <a:pPr algn="ctr" defTabSz="685800">
              <a:tabLst>
                <a:tab pos="0" algn="l"/>
              </a:tabLst>
            </a:pPr>
            <a:r>
              <a:rPr lang="en-US" sz="800" b="1">
                <a:solidFill>
                  <a:srgbClr val="FFFFFF"/>
                </a:solidFill>
                <a:latin typeface="GT Walsheim Light" panose="02000503030000020003" pitchFamily="50" charset="0"/>
              </a:rPr>
              <a:t>Faster AI</a:t>
            </a:r>
            <a:endParaRPr lang="en-US" sz="800">
              <a:solidFill>
                <a:srgbClr val="000000"/>
              </a:solidFill>
              <a:latin typeface="GT Walsheim Light" panose="02000503030000020003" pitchFamily="50" charset="0"/>
            </a:endParaRPr>
          </a:p>
          <a:p>
            <a:pPr algn="ctr" defTabSz="685800">
              <a:tabLst>
                <a:tab pos="0" algn="l"/>
              </a:tabLst>
            </a:pPr>
            <a:r>
              <a:rPr lang="en-US" sz="800" b="1">
                <a:solidFill>
                  <a:srgbClr val="FFFFFF"/>
                </a:solidFill>
                <a:latin typeface="GT Walsheim Light" panose="02000503030000020003" pitchFamily="50" charset="0"/>
              </a:rPr>
              <a:t>adoption with</a:t>
            </a:r>
            <a:endParaRPr lang="en-US" sz="800">
              <a:solidFill>
                <a:srgbClr val="000000"/>
              </a:solidFill>
              <a:latin typeface="GT Walsheim Light" panose="02000503030000020003" pitchFamily="50" charset="0"/>
            </a:endParaRPr>
          </a:p>
          <a:p>
            <a:pPr algn="ctr" defTabSz="685800">
              <a:tabLst>
                <a:tab pos="0" algn="l"/>
              </a:tabLst>
            </a:pPr>
            <a:r>
              <a:rPr lang="en-US" sz="800" b="1">
                <a:solidFill>
                  <a:srgbClr val="FFFFFF"/>
                </a:solidFill>
                <a:latin typeface="GT Walsheim Light" panose="02000503030000020003" pitchFamily="50" charset="0"/>
              </a:rPr>
              <a:t>risk-based</a:t>
            </a:r>
            <a:endParaRPr lang="en-US" sz="800">
              <a:solidFill>
                <a:srgbClr val="000000"/>
              </a:solidFill>
              <a:latin typeface="GT Walsheim Light" panose="02000503030000020003" pitchFamily="50" charset="0"/>
            </a:endParaRPr>
          </a:p>
          <a:p>
            <a:pPr algn="ctr" defTabSz="685800">
              <a:tabLst>
                <a:tab pos="0" algn="l"/>
              </a:tabLst>
            </a:pPr>
            <a:r>
              <a:rPr lang="en-US" sz="800" b="1">
                <a:solidFill>
                  <a:srgbClr val="FFFFFF"/>
                </a:solidFill>
                <a:latin typeface="GT Walsheim Light" panose="02000503030000020003" pitchFamily="50" charset="0"/>
              </a:rPr>
              <a:t>oversight and</a:t>
            </a:r>
            <a:endParaRPr lang="en-US" sz="800">
              <a:solidFill>
                <a:srgbClr val="000000"/>
              </a:solidFill>
              <a:latin typeface="GT Walsheim Light" panose="02000503030000020003" pitchFamily="50" charset="0"/>
            </a:endParaRPr>
          </a:p>
          <a:p>
            <a:pPr algn="ctr" defTabSz="685800">
              <a:tabLst>
                <a:tab pos="0" algn="l"/>
              </a:tabLst>
            </a:pPr>
            <a:r>
              <a:rPr lang="en-US" sz="800" b="1">
                <a:solidFill>
                  <a:srgbClr val="FFFFFF"/>
                </a:solidFill>
                <a:latin typeface="GT Walsheim Light" panose="02000503030000020003" pitchFamily="50" charset="0"/>
              </a:rPr>
              <a:t>auditability</a:t>
            </a:r>
            <a:endParaRPr lang="en-US" sz="800">
              <a:solidFill>
                <a:srgbClr val="000000"/>
              </a:solidFill>
              <a:latin typeface="GT Walsheim Light" panose="02000503030000020003" pitchFamily="50" charset="0"/>
            </a:endParaRPr>
          </a:p>
        </p:txBody>
      </p:sp>
      <p:sp>
        <p:nvSpPr>
          <p:cNvPr id="157" name="Shape 66">
            <a:extLst>
              <a:ext uri="{FF2B5EF4-FFF2-40B4-BE49-F238E27FC236}">
                <a16:creationId xmlns:a16="http://schemas.microsoft.com/office/drawing/2014/main" id="{9A28C6A8-B2D1-43EB-4FAB-08FCFAF86BAE}"/>
              </a:ext>
            </a:extLst>
          </p:cNvPr>
          <p:cNvSpPr/>
          <p:nvPr/>
        </p:nvSpPr>
        <p:spPr>
          <a:xfrm>
            <a:off x="260550" y="3844268"/>
            <a:ext cx="2914380" cy="924210"/>
          </a:xfrm>
          <a:prstGeom prst="roundRect">
            <a:avLst>
              <a:gd name="adj" fmla="val 8000"/>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58" name="Shape 67">
            <a:extLst>
              <a:ext uri="{FF2B5EF4-FFF2-40B4-BE49-F238E27FC236}">
                <a16:creationId xmlns:a16="http://schemas.microsoft.com/office/drawing/2014/main" id="{F44A07A5-5BAD-3F59-8F6C-A268C9B359F2}"/>
              </a:ext>
            </a:extLst>
          </p:cNvPr>
          <p:cNvSpPr/>
          <p:nvPr/>
        </p:nvSpPr>
        <p:spPr>
          <a:xfrm>
            <a:off x="377190" y="3981428"/>
            <a:ext cx="493560" cy="49356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59" name="Text 68">
            <a:extLst>
              <a:ext uri="{FF2B5EF4-FFF2-40B4-BE49-F238E27FC236}">
                <a16:creationId xmlns:a16="http://schemas.microsoft.com/office/drawing/2014/main" id="{DD5CF3AA-CEAB-BBF2-3F4F-2AA0DC358761}"/>
              </a:ext>
            </a:extLst>
          </p:cNvPr>
          <p:cNvSpPr/>
          <p:nvPr/>
        </p:nvSpPr>
        <p:spPr>
          <a:xfrm>
            <a:off x="397710" y="4136201"/>
            <a:ext cx="45225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275">
                <a:solidFill>
                  <a:srgbClr val="08245C"/>
                </a:solidFill>
                <a:latin typeface="GT Walsheim Light" panose="02000503030000020003" pitchFamily="50" charset="0"/>
              </a:rPr>
              <a:t>👥</a:t>
            </a:r>
            <a:endParaRPr lang="en-US" sz="1275">
              <a:solidFill>
                <a:srgbClr val="000000"/>
              </a:solidFill>
              <a:latin typeface="GT Walsheim Light" panose="02000503030000020003" pitchFamily="50" charset="0"/>
            </a:endParaRPr>
          </a:p>
        </p:txBody>
      </p:sp>
      <p:sp>
        <p:nvSpPr>
          <p:cNvPr id="160" name="Shape 69">
            <a:extLst>
              <a:ext uri="{FF2B5EF4-FFF2-40B4-BE49-F238E27FC236}">
                <a16:creationId xmlns:a16="http://schemas.microsoft.com/office/drawing/2014/main" id="{8E2CF72B-1971-F0DB-7BFD-A87D616871F5}"/>
              </a:ext>
            </a:extLst>
          </p:cNvPr>
          <p:cNvSpPr/>
          <p:nvPr/>
        </p:nvSpPr>
        <p:spPr>
          <a:xfrm>
            <a:off x="1014930" y="3947138"/>
            <a:ext cx="270" cy="68580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161" name="Text 70">
            <a:extLst>
              <a:ext uri="{FF2B5EF4-FFF2-40B4-BE49-F238E27FC236}">
                <a16:creationId xmlns:a16="http://schemas.microsoft.com/office/drawing/2014/main" id="{A17ACD72-0779-377F-4F37-6D3D17184E47}"/>
              </a:ext>
            </a:extLst>
          </p:cNvPr>
          <p:cNvSpPr/>
          <p:nvPr/>
        </p:nvSpPr>
        <p:spPr>
          <a:xfrm>
            <a:off x="1186380" y="3940388"/>
            <a:ext cx="188568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People</a:t>
            </a:r>
            <a:endParaRPr lang="en-US" sz="1000">
              <a:solidFill>
                <a:srgbClr val="4F2D7F"/>
              </a:solidFill>
              <a:latin typeface="GT Walsheim Light"/>
            </a:endParaRPr>
          </a:p>
        </p:txBody>
      </p:sp>
      <p:sp>
        <p:nvSpPr>
          <p:cNvPr id="162" name="Text 71">
            <a:extLst>
              <a:ext uri="{FF2B5EF4-FFF2-40B4-BE49-F238E27FC236}">
                <a16:creationId xmlns:a16="http://schemas.microsoft.com/office/drawing/2014/main" id="{3FDECAF0-FF8F-505E-7A28-153FFA222E19}"/>
              </a:ext>
            </a:extLst>
          </p:cNvPr>
          <p:cNvSpPr/>
          <p:nvPr/>
        </p:nvSpPr>
        <p:spPr>
          <a:xfrm>
            <a:off x="1186380" y="4173398"/>
            <a:ext cx="1899450" cy="31509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defTabSz="685800">
              <a:tabLst>
                <a:tab pos="0" algn="l"/>
              </a:tabLst>
            </a:pPr>
            <a:r>
              <a:rPr lang="en-US" sz="750">
                <a:solidFill>
                  <a:srgbClr val="101820"/>
                </a:solidFill>
                <a:latin typeface="GT Walsheim Light" panose="02000503030000020003" pitchFamily="50" charset="0"/>
              </a:rPr>
              <a:t>Hub-and-spoke model: risk function owns the AI review process; AI leads in business departments facilitate use case reviews; specialists engage only for high-risk cases</a:t>
            </a:r>
          </a:p>
        </p:txBody>
      </p:sp>
      <p:sp>
        <p:nvSpPr>
          <p:cNvPr id="163" name="Shape 72">
            <a:extLst>
              <a:ext uri="{FF2B5EF4-FFF2-40B4-BE49-F238E27FC236}">
                <a16:creationId xmlns:a16="http://schemas.microsoft.com/office/drawing/2014/main" id="{C038763B-CFE1-70A8-5B80-2B3BE47D434F}"/>
              </a:ext>
            </a:extLst>
          </p:cNvPr>
          <p:cNvSpPr/>
          <p:nvPr/>
        </p:nvSpPr>
        <p:spPr>
          <a:xfrm>
            <a:off x="3319380" y="3844268"/>
            <a:ext cx="2400030" cy="924210"/>
          </a:xfrm>
          <a:prstGeom prst="roundRect">
            <a:avLst>
              <a:gd name="adj" fmla="val 8000"/>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64" name="Shape 73">
            <a:extLst>
              <a:ext uri="{FF2B5EF4-FFF2-40B4-BE49-F238E27FC236}">
                <a16:creationId xmlns:a16="http://schemas.microsoft.com/office/drawing/2014/main" id="{6585961F-ECF3-99C2-1D36-641C2F97C070}"/>
              </a:ext>
            </a:extLst>
          </p:cNvPr>
          <p:cNvSpPr/>
          <p:nvPr/>
        </p:nvSpPr>
        <p:spPr>
          <a:xfrm>
            <a:off x="3435750" y="3981428"/>
            <a:ext cx="493560" cy="49356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65" name="Text 74">
            <a:extLst>
              <a:ext uri="{FF2B5EF4-FFF2-40B4-BE49-F238E27FC236}">
                <a16:creationId xmlns:a16="http://schemas.microsoft.com/office/drawing/2014/main" id="{4F5E7CCF-35C5-BE68-8ED9-6A513BF0C7E6}"/>
              </a:ext>
            </a:extLst>
          </p:cNvPr>
          <p:cNvSpPr/>
          <p:nvPr/>
        </p:nvSpPr>
        <p:spPr>
          <a:xfrm>
            <a:off x="3456540" y="4111568"/>
            <a:ext cx="452250" cy="23302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600">
                <a:solidFill>
                  <a:srgbClr val="4F2D7F"/>
                </a:solidFill>
                <a:latin typeface="GT Walsheim Light"/>
              </a:rPr>
              <a:t>◇</a:t>
            </a:r>
            <a:endParaRPr lang="en-US" sz="1250">
              <a:solidFill>
                <a:srgbClr val="4F2D7F"/>
              </a:solidFill>
              <a:latin typeface="GT Walsheim Light"/>
            </a:endParaRPr>
          </a:p>
        </p:txBody>
      </p:sp>
      <p:sp>
        <p:nvSpPr>
          <p:cNvPr id="166" name="Shape 75">
            <a:extLst>
              <a:ext uri="{FF2B5EF4-FFF2-40B4-BE49-F238E27FC236}">
                <a16:creationId xmlns:a16="http://schemas.microsoft.com/office/drawing/2014/main" id="{6975BAB3-093E-93C4-B7CB-6C0686D9A674}"/>
              </a:ext>
            </a:extLst>
          </p:cNvPr>
          <p:cNvSpPr/>
          <p:nvPr/>
        </p:nvSpPr>
        <p:spPr>
          <a:xfrm>
            <a:off x="4073490" y="3947138"/>
            <a:ext cx="270" cy="68580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167" name="Text 76">
            <a:extLst>
              <a:ext uri="{FF2B5EF4-FFF2-40B4-BE49-F238E27FC236}">
                <a16:creationId xmlns:a16="http://schemas.microsoft.com/office/drawing/2014/main" id="{8303F9E2-B757-4C8D-BDDB-97D16D8E6744}"/>
              </a:ext>
            </a:extLst>
          </p:cNvPr>
          <p:cNvSpPr/>
          <p:nvPr/>
        </p:nvSpPr>
        <p:spPr>
          <a:xfrm>
            <a:off x="4245210" y="3940388"/>
            <a:ext cx="137133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Process</a:t>
            </a:r>
            <a:endParaRPr lang="en-US" sz="1000">
              <a:solidFill>
                <a:srgbClr val="4F2D7F"/>
              </a:solidFill>
              <a:latin typeface="GT Walsheim Light"/>
            </a:endParaRPr>
          </a:p>
        </p:txBody>
      </p:sp>
      <p:sp>
        <p:nvSpPr>
          <p:cNvPr id="168" name="Text 77">
            <a:extLst>
              <a:ext uri="{FF2B5EF4-FFF2-40B4-BE49-F238E27FC236}">
                <a16:creationId xmlns:a16="http://schemas.microsoft.com/office/drawing/2014/main" id="{21A77712-5BC4-1289-99E6-B351CA70A500}"/>
              </a:ext>
            </a:extLst>
          </p:cNvPr>
          <p:cNvSpPr/>
          <p:nvPr/>
        </p:nvSpPr>
        <p:spPr>
          <a:xfrm>
            <a:off x="4245210" y="4173398"/>
            <a:ext cx="1385100" cy="31509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defTabSz="685800">
              <a:tabLst>
                <a:tab pos="0" algn="l"/>
              </a:tabLst>
            </a:pPr>
            <a:r>
              <a:rPr lang="en-US" sz="750">
                <a:solidFill>
                  <a:srgbClr val="101820"/>
                </a:solidFill>
                <a:latin typeface="GT Walsheim Light" panose="02000503030000020003" pitchFamily="50" charset="0"/>
              </a:rPr>
              <a:t>Structured workflow: intake, review track determination, risk review, and remediation</a:t>
            </a:r>
          </a:p>
        </p:txBody>
      </p:sp>
      <p:sp>
        <p:nvSpPr>
          <p:cNvPr id="169" name="Shape 78">
            <a:extLst>
              <a:ext uri="{FF2B5EF4-FFF2-40B4-BE49-F238E27FC236}">
                <a16:creationId xmlns:a16="http://schemas.microsoft.com/office/drawing/2014/main" id="{44E7E795-8E4B-32B9-D419-27D3B0238FAE}"/>
              </a:ext>
            </a:extLst>
          </p:cNvPr>
          <p:cNvSpPr/>
          <p:nvPr/>
        </p:nvSpPr>
        <p:spPr>
          <a:xfrm>
            <a:off x="5884110" y="3844268"/>
            <a:ext cx="2982960" cy="924210"/>
          </a:xfrm>
          <a:prstGeom prst="roundRect">
            <a:avLst>
              <a:gd name="adj" fmla="val 8000"/>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70" name="Shape 79">
            <a:extLst>
              <a:ext uri="{FF2B5EF4-FFF2-40B4-BE49-F238E27FC236}">
                <a16:creationId xmlns:a16="http://schemas.microsoft.com/office/drawing/2014/main" id="{826BA6BD-D59B-AB90-927F-290F34D4B04D}"/>
              </a:ext>
            </a:extLst>
          </p:cNvPr>
          <p:cNvSpPr/>
          <p:nvPr/>
        </p:nvSpPr>
        <p:spPr>
          <a:xfrm>
            <a:off x="6000750" y="3981428"/>
            <a:ext cx="493560" cy="49356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71" name="Text 80">
            <a:extLst>
              <a:ext uri="{FF2B5EF4-FFF2-40B4-BE49-F238E27FC236}">
                <a16:creationId xmlns:a16="http://schemas.microsoft.com/office/drawing/2014/main" id="{AAF6B549-D7D3-EAA4-6EC0-E34E3FA4F7F4}"/>
              </a:ext>
            </a:extLst>
          </p:cNvPr>
          <p:cNvSpPr/>
          <p:nvPr/>
        </p:nvSpPr>
        <p:spPr>
          <a:xfrm>
            <a:off x="6021270" y="4154948"/>
            <a:ext cx="452250" cy="1896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600">
                <a:solidFill>
                  <a:srgbClr val="4F2D7F"/>
                </a:solidFill>
                <a:latin typeface="GT Walsheim Light"/>
              </a:rPr>
              <a:t>☑</a:t>
            </a:r>
            <a:endParaRPr lang="en-US" sz="1250">
              <a:solidFill>
                <a:srgbClr val="4F2D7F"/>
              </a:solidFill>
              <a:latin typeface="GT Walsheim Light"/>
            </a:endParaRPr>
          </a:p>
        </p:txBody>
      </p:sp>
      <p:sp>
        <p:nvSpPr>
          <p:cNvPr id="172" name="Shape 81">
            <a:extLst>
              <a:ext uri="{FF2B5EF4-FFF2-40B4-BE49-F238E27FC236}">
                <a16:creationId xmlns:a16="http://schemas.microsoft.com/office/drawing/2014/main" id="{9841C47A-A1ED-2BB5-D980-A8F1A5B7205E}"/>
              </a:ext>
            </a:extLst>
          </p:cNvPr>
          <p:cNvSpPr/>
          <p:nvPr/>
        </p:nvSpPr>
        <p:spPr>
          <a:xfrm>
            <a:off x="6638490" y="3947138"/>
            <a:ext cx="270" cy="68580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173" name="Text 82">
            <a:extLst>
              <a:ext uri="{FF2B5EF4-FFF2-40B4-BE49-F238E27FC236}">
                <a16:creationId xmlns:a16="http://schemas.microsoft.com/office/drawing/2014/main" id="{D0721986-6A44-1AE7-7794-BBF7CA492967}"/>
              </a:ext>
            </a:extLst>
          </p:cNvPr>
          <p:cNvSpPr/>
          <p:nvPr/>
        </p:nvSpPr>
        <p:spPr>
          <a:xfrm>
            <a:off x="6809940" y="3940388"/>
            <a:ext cx="195426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Automation</a:t>
            </a:r>
            <a:endParaRPr lang="en-US" sz="1000">
              <a:solidFill>
                <a:srgbClr val="4F2D7F"/>
              </a:solidFill>
              <a:latin typeface="GT Walsheim Light"/>
            </a:endParaRPr>
          </a:p>
        </p:txBody>
      </p:sp>
      <p:sp>
        <p:nvSpPr>
          <p:cNvPr id="174" name="Text 83">
            <a:extLst>
              <a:ext uri="{FF2B5EF4-FFF2-40B4-BE49-F238E27FC236}">
                <a16:creationId xmlns:a16="http://schemas.microsoft.com/office/drawing/2014/main" id="{4BACD6A2-949B-2B6B-146B-EE1097E9E77A}"/>
              </a:ext>
            </a:extLst>
          </p:cNvPr>
          <p:cNvSpPr/>
          <p:nvPr/>
        </p:nvSpPr>
        <p:spPr>
          <a:xfrm>
            <a:off x="6809940" y="4173398"/>
            <a:ext cx="1968030" cy="31509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defTabSz="685800">
              <a:tabLst>
                <a:tab pos="0" algn="l"/>
              </a:tabLst>
            </a:pPr>
            <a:r>
              <a:rPr lang="en-US" sz="800">
                <a:solidFill>
                  <a:srgbClr val="101820"/>
                </a:solidFill>
                <a:latin typeface="GT Walsheim Light" panose="02000503030000020003" pitchFamily="50" charset="0"/>
              </a:rPr>
              <a:t>Intake, registration, and review workflow automated through an AI governance solution</a:t>
            </a:r>
            <a:endParaRPr lang="en-US" sz="750">
              <a:solidFill>
                <a:srgbClr val="000000"/>
              </a:solidFill>
              <a:latin typeface="GT Walsheim Light" panose="02000503030000020003" pitchFamily="50" charset="0"/>
            </a:endParaRPr>
          </a:p>
        </p:txBody>
      </p:sp>
      <p:sp>
        <p:nvSpPr>
          <p:cNvPr id="175" name="Shape 53">
            <a:extLst>
              <a:ext uri="{FF2B5EF4-FFF2-40B4-BE49-F238E27FC236}">
                <a16:creationId xmlns:a16="http://schemas.microsoft.com/office/drawing/2014/main" id="{F7BB8E5C-B999-7C8A-5A18-4717F9F9990D}"/>
              </a:ext>
            </a:extLst>
          </p:cNvPr>
          <p:cNvSpPr/>
          <p:nvPr/>
        </p:nvSpPr>
        <p:spPr>
          <a:xfrm>
            <a:off x="6226810" y="2969984"/>
            <a:ext cx="274320" cy="0"/>
          </a:xfrm>
          <a:prstGeom prst="line">
            <a:avLst/>
          </a:prstGeom>
          <a:ln w="25400">
            <a:solidFill>
              <a:srgbClr val="F37021"/>
            </a:solidFill>
            <a:round/>
            <a:tailEnd type="triangle" w="med" len="med"/>
          </a:ln>
        </p:spPr>
        <p:style>
          <a:lnRef idx="0">
            <a:scrgbClr r="0" g="0" b="0"/>
          </a:lnRef>
          <a:fillRef idx="0">
            <a:scrgbClr r="0" g="0" b="0"/>
          </a:fillRef>
          <a:effectRef idx="0">
            <a:scrgbClr r="0" g="0" b="0"/>
          </a:effectRef>
          <a:fontRef idx="minor"/>
        </p:style>
        <p:txBody>
          <a:bodyPr lIns="67500" tIns="-6480" rIns="67500" bIns="-6480" anchor="t" anchorCtr="1">
            <a:noAutofit/>
          </a:bodyPr>
          <a:lstStyle/>
          <a:p>
            <a:endParaRPr lang="en-US" sz="1350">
              <a:solidFill>
                <a:srgbClr val="000000"/>
              </a:solidFill>
              <a:latin typeface="GT Walsheim Light" panose="02000503030000020003" pitchFamily="50" charset="0"/>
            </a:endParaRPr>
          </a:p>
        </p:txBody>
      </p:sp>
      <p:sp>
        <p:nvSpPr>
          <p:cNvPr id="10" name="Title 2">
            <a:extLst>
              <a:ext uri="{FF2B5EF4-FFF2-40B4-BE49-F238E27FC236}">
                <a16:creationId xmlns:a16="http://schemas.microsoft.com/office/drawing/2014/main" id="{6D7337A6-6F53-3A71-9C99-BB47E4379A71}"/>
              </a:ext>
            </a:extLst>
          </p:cNvPr>
          <p:cNvSpPr txBox="1">
            <a:spLocks/>
          </p:cNvSpPr>
          <p:nvPr/>
        </p:nvSpPr>
        <p:spPr>
          <a:xfrm>
            <a:off x="464696" y="410684"/>
            <a:ext cx="8387334" cy="381418"/>
          </a:xfrm>
          <a:prstGeom prst="rect">
            <a:avLst/>
          </a:prstGeom>
        </p:spPr>
        <p:txBody>
          <a:bodyPr/>
          <a:lstStyle>
            <a:lvl1pPr algn="l" rtl="0" eaLnBrk="1" fontAlgn="base" hangingPunct="1">
              <a:lnSpc>
                <a:spcPct val="85000"/>
              </a:lnSpc>
              <a:spcBef>
                <a:spcPct val="0"/>
              </a:spcBef>
              <a:spcAft>
                <a:spcPct val="0"/>
              </a:spcAft>
              <a:defRPr sz="2700" b="1" i="0">
                <a:solidFill>
                  <a:srgbClr val="4F2D7F"/>
                </a:solidFill>
                <a:latin typeface="+mj-lt"/>
                <a:ea typeface="Arial" panose="020B0604020202020204" pitchFamily="34"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en-US" sz="2400"/>
              <a:t>Case study 1: AI governance for scalable AI adoption</a:t>
            </a:r>
          </a:p>
        </p:txBody>
      </p:sp>
      <p:sp>
        <p:nvSpPr>
          <p:cNvPr id="3" name="Shape 55">
            <a:extLst>
              <a:ext uri="{FF2B5EF4-FFF2-40B4-BE49-F238E27FC236}">
                <a16:creationId xmlns:a16="http://schemas.microsoft.com/office/drawing/2014/main" id="{52EC2820-1932-56D1-86E7-238D9B8491D8}"/>
              </a:ext>
            </a:extLst>
          </p:cNvPr>
          <p:cNvSpPr/>
          <p:nvPr/>
        </p:nvSpPr>
        <p:spPr>
          <a:xfrm flipV="1">
            <a:off x="3811162" y="2427437"/>
            <a:ext cx="290648" cy="168728"/>
          </a:xfrm>
          <a:prstGeom prst="line">
            <a:avLst/>
          </a:prstGeom>
          <a:ln w="25400">
            <a:solidFill>
              <a:srgbClr val="138A36"/>
            </a:solidFill>
            <a:round/>
            <a:tailEnd type="triangle" w="med" len="me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2" name="Shape 31">
            <a:extLst>
              <a:ext uri="{FF2B5EF4-FFF2-40B4-BE49-F238E27FC236}">
                <a16:creationId xmlns:a16="http://schemas.microsoft.com/office/drawing/2014/main" id="{4E3743F8-C239-2BBA-54FE-DF5AFF2E9C90}"/>
              </a:ext>
            </a:extLst>
          </p:cNvPr>
          <p:cNvSpPr/>
          <p:nvPr/>
        </p:nvSpPr>
        <p:spPr>
          <a:xfrm>
            <a:off x="4018210" y="2124336"/>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ctr">
            <a:noAutofit/>
          </a:bodyPr>
          <a:lstStyle/>
          <a:p>
            <a:pPr algn="ctr"/>
            <a:r>
              <a:rPr lang="en-US" sz="700">
                <a:solidFill>
                  <a:srgbClr val="FFFFFF"/>
                </a:solidFill>
                <a:latin typeface="GT Walsheim Light" panose="02000503030000020003" pitchFamily="50" charset="0"/>
              </a:rPr>
              <a:t>4</a:t>
            </a:r>
            <a:endParaRPr lang="en-US" sz="1000">
              <a:solidFill>
                <a:srgbClr val="FFFFFF"/>
              </a:solidFill>
              <a:latin typeface="GT Walsheim Light" panose="02000503030000020003" pitchFamily="50" charset="0"/>
            </a:endParaRPr>
          </a:p>
        </p:txBody>
      </p:sp>
      <p:sp>
        <p:nvSpPr>
          <p:cNvPr id="11" name="Text 1">
            <a:extLst>
              <a:ext uri="{FF2B5EF4-FFF2-40B4-BE49-F238E27FC236}">
                <a16:creationId xmlns:a16="http://schemas.microsoft.com/office/drawing/2014/main" id="{778C86DD-27B9-A609-591A-A881B2BE3275}"/>
              </a:ext>
            </a:extLst>
          </p:cNvPr>
          <p:cNvSpPr/>
          <p:nvPr/>
        </p:nvSpPr>
        <p:spPr>
          <a:xfrm>
            <a:off x="464696" y="846965"/>
            <a:ext cx="8313544" cy="246221"/>
          </a:xfrm>
          <a:prstGeom prst="rect">
            <a:avLst/>
          </a:prstGeom>
          <a:solidFill>
            <a:srgbClr val="F4F2EF"/>
          </a:solidFill>
        </p:spPr>
        <p:txBody>
          <a:bodyPr wrap="square" lIns="91440" tIns="45720" rIns="91440" bIns="45720" anchor="t">
            <a:spAutoFit/>
          </a:bodyPr>
          <a:lstStyle/>
          <a:p>
            <a:r>
              <a:rPr lang="en-US" sz="1000">
                <a:solidFill>
                  <a:prstClr val="black"/>
                </a:solidFill>
                <a:latin typeface="GT Walsheim Light"/>
              </a:rPr>
              <a:t>Global institution | Decentralized AI adoption | Client demand for AI auditability</a:t>
            </a:r>
          </a:p>
        </p:txBody>
      </p:sp>
    </p:spTree>
    <p:extLst>
      <p:ext uri="{BB962C8B-B14F-4D97-AF65-F5344CB8AC3E}">
        <p14:creationId xmlns:p14="http://schemas.microsoft.com/office/powerpoint/2010/main" val="1154819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4"/>
          <p:cNvSpPr/>
          <p:nvPr/>
        </p:nvSpPr>
        <p:spPr>
          <a:xfrm>
            <a:off x="240030" y="2324752"/>
            <a:ext cx="925560" cy="1302750"/>
          </a:xfrm>
          <a:prstGeom prst="roundRect">
            <a:avLst>
              <a:gd name="adj" fmla="val 5926"/>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11" name="Shape 15"/>
          <p:cNvSpPr/>
          <p:nvPr/>
        </p:nvSpPr>
        <p:spPr>
          <a:xfrm>
            <a:off x="288090" y="2372812"/>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12" name="Text 16"/>
          <p:cNvSpPr/>
          <p:nvPr/>
        </p:nvSpPr>
        <p:spPr>
          <a:xfrm>
            <a:off x="288090" y="2396842"/>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1</a:t>
            </a:r>
            <a:endParaRPr lang="en-US" sz="713">
              <a:solidFill>
                <a:srgbClr val="000000"/>
              </a:solidFill>
              <a:latin typeface="GT Walsheim Light" panose="02000503030000020003" pitchFamily="50" charset="0"/>
            </a:endParaRPr>
          </a:p>
        </p:txBody>
      </p:sp>
      <p:sp>
        <p:nvSpPr>
          <p:cNvPr id="113" name="Text 17"/>
          <p:cNvSpPr/>
          <p:nvPr/>
        </p:nvSpPr>
        <p:spPr>
          <a:xfrm>
            <a:off x="493830" y="2496202"/>
            <a:ext cx="41796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panose="02000503030000020003" pitchFamily="50" charset="0"/>
              </a:rPr>
              <a:t>⌨</a:t>
            </a:r>
          </a:p>
        </p:txBody>
      </p:sp>
      <p:sp>
        <p:nvSpPr>
          <p:cNvPr id="114" name="Text 18"/>
          <p:cNvSpPr/>
          <p:nvPr/>
        </p:nvSpPr>
        <p:spPr>
          <a:xfrm>
            <a:off x="349650" y="2804808"/>
            <a:ext cx="706050" cy="380734"/>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Build in</a:t>
            </a:r>
          </a:p>
          <a:p>
            <a:pPr algn="ctr" defTabSz="685800">
              <a:tabLst>
                <a:tab pos="0" algn="l"/>
              </a:tabLst>
            </a:pPr>
            <a:r>
              <a:rPr lang="en-US" sz="800" b="1">
                <a:solidFill>
                  <a:srgbClr val="4F2D7F"/>
                </a:solidFill>
                <a:latin typeface="GT Walsheim Light"/>
              </a:rPr>
              <a:t>Development</a:t>
            </a:r>
          </a:p>
          <a:p>
            <a:pPr algn="ctr" defTabSz="685800">
              <a:tabLst>
                <a:tab pos="0" algn="l"/>
              </a:tabLst>
            </a:pPr>
            <a:r>
              <a:rPr lang="en-US" sz="800" b="1">
                <a:solidFill>
                  <a:srgbClr val="4F2D7F"/>
                </a:solidFill>
                <a:latin typeface="GT Walsheim Light"/>
              </a:rPr>
              <a:t>Instance</a:t>
            </a:r>
          </a:p>
        </p:txBody>
      </p:sp>
      <p:sp>
        <p:nvSpPr>
          <p:cNvPr id="115" name="Shape 19"/>
          <p:cNvSpPr/>
          <p:nvPr/>
        </p:nvSpPr>
        <p:spPr>
          <a:xfrm>
            <a:off x="363420" y="3213082"/>
            <a:ext cx="67878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16" name="Text 20"/>
          <p:cNvSpPr/>
          <p:nvPr/>
        </p:nvSpPr>
        <p:spPr>
          <a:xfrm>
            <a:off x="295421" y="3302182"/>
            <a:ext cx="781650" cy="19116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750">
                <a:solidFill>
                  <a:srgbClr val="101820"/>
                </a:solidFill>
                <a:latin typeface="GT Walsheim Light" panose="02000503030000020003" pitchFamily="50" charset="0"/>
              </a:rPr>
              <a:t>No production data, tools, APIs</a:t>
            </a:r>
            <a:endParaRPr lang="en-US" sz="750">
              <a:solidFill>
                <a:srgbClr val="000000"/>
              </a:solidFill>
              <a:latin typeface="GT Walsheim Light" panose="02000503030000020003" pitchFamily="50" charset="0"/>
            </a:endParaRPr>
          </a:p>
        </p:txBody>
      </p:sp>
      <p:sp>
        <p:nvSpPr>
          <p:cNvPr id="117" name="Shape 21"/>
          <p:cNvSpPr/>
          <p:nvPr/>
        </p:nvSpPr>
        <p:spPr>
          <a:xfrm>
            <a:off x="1179360" y="2945782"/>
            <a:ext cx="219510" cy="270"/>
          </a:xfrm>
          <a:prstGeom prst="line">
            <a:avLst/>
          </a:prstGeom>
          <a:ln w="25400">
            <a:solidFill>
              <a:srgbClr val="4F2D7F"/>
            </a:solidFill>
            <a:round/>
            <a:tailEnd type="triangle" w="med" len="me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18" name="Shape 22"/>
          <p:cNvSpPr/>
          <p:nvPr/>
        </p:nvSpPr>
        <p:spPr>
          <a:xfrm>
            <a:off x="1419660" y="2324752"/>
            <a:ext cx="925560" cy="1302750"/>
          </a:xfrm>
          <a:prstGeom prst="roundRect">
            <a:avLst>
              <a:gd name="adj" fmla="val 5926"/>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19" name="Shape 23"/>
          <p:cNvSpPr/>
          <p:nvPr/>
        </p:nvSpPr>
        <p:spPr>
          <a:xfrm>
            <a:off x="1467720" y="2372812"/>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20" name="Text 24"/>
          <p:cNvSpPr/>
          <p:nvPr/>
        </p:nvSpPr>
        <p:spPr>
          <a:xfrm>
            <a:off x="1467720" y="2396842"/>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2</a:t>
            </a:r>
            <a:endParaRPr lang="en-US" sz="713">
              <a:solidFill>
                <a:srgbClr val="000000"/>
              </a:solidFill>
              <a:latin typeface="GT Walsheim Light" panose="02000503030000020003" pitchFamily="50" charset="0"/>
            </a:endParaRPr>
          </a:p>
        </p:txBody>
      </p:sp>
      <p:sp>
        <p:nvSpPr>
          <p:cNvPr id="121" name="Text 25"/>
          <p:cNvSpPr/>
          <p:nvPr/>
        </p:nvSpPr>
        <p:spPr>
          <a:xfrm>
            <a:off x="1673460" y="2496202"/>
            <a:ext cx="41796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panose="02000503030000020003" pitchFamily="50" charset="0"/>
              </a:rPr>
              <a:t>▱</a:t>
            </a:r>
          </a:p>
        </p:txBody>
      </p:sp>
      <p:sp>
        <p:nvSpPr>
          <p:cNvPr id="122" name="Text 26"/>
          <p:cNvSpPr/>
          <p:nvPr/>
        </p:nvSpPr>
        <p:spPr>
          <a:xfrm>
            <a:off x="1467450" y="2815608"/>
            <a:ext cx="836460" cy="369934"/>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Submit Change</a:t>
            </a:r>
          </a:p>
          <a:p>
            <a:pPr algn="ctr" defTabSz="685800">
              <a:tabLst>
                <a:tab pos="0" algn="l"/>
              </a:tabLst>
            </a:pPr>
            <a:r>
              <a:rPr lang="en-US" sz="800" b="1">
                <a:solidFill>
                  <a:srgbClr val="4F2D7F"/>
                </a:solidFill>
                <a:latin typeface="GT Walsheim Light"/>
              </a:rPr>
              <a:t>for UAT</a:t>
            </a:r>
          </a:p>
        </p:txBody>
      </p:sp>
      <p:sp>
        <p:nvSpPr>
          <p:cNvPr id="123" name="Shape 27"/>
          <p:cNvSpPr/>
          <p:nvPr/>
        </p:nvSpPr>
        <p:spPr>
          <a:xfrm>
            <a:off x="1543050" y="3213082"/>
            <a:ext cx="67878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24" name="Text 28"/>
          <p:cNvSpPr/>
          <p:nvPr/>
        </p:nvSpPr>
        <p:spPr>
          <a:xfrm>
            <a:off x="1468429" y="3309202"/>
            <a:ext cx="795420" cy="18387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750">
                <a:solidFill>
                  <a:srgbClr val="101820"/>
                </a:solidFill>
                <a:latin typeface="GT Walsheim Light" panose="02000503030000020003" pitchFamily="50" charset="0"/>
              </a:rPr>
              <a:t>AI maker initiates change request</a:t>
            </a:r>
            <a:endParaRPr lang="en-US" sz="750">
              <a:solidFill>
                <a:srgbClr val="000000"/>
              </a:solidFill>
              <a:latin typeface="GT Walsheim Light" panose="02000503030000020003" pitchFamily="50" charset="0"/>
            </a:endParaRPr>
          </a:p>
        </p:txBody>
      </p:sp>
      <p:sp>
        <p:nvSpPr>
          <p:cNvPr id="125" name="Shape 29"/>
          <p:cNvSpPr/>
          <p:nvPr/>
        </p:nvSpPr>
        <p:spPr>
          <a:xfrm>
            <a:off x="2366010" y="2945782"/>
            <a:ext cx="219240" cy="270"/>
          </a:xfrm>
          <a:prstGeom prst="line">
            <a:avLst/>
          </a:prstGeom>
          <a:ln w="25400">
            <a:solidFill>
              <a:srgbClr val="4F2D7F"/>
            </a:solidFill>
            <a:round/>
            <a:tailEnd type="triangle" w="med" len="me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26" name="Shape 30"/>
          <p:cNvSpPr/>
          <p:nvPr/>
        </p:nvSpPr>
        <p:spPr>
          <a:xfrm>
            <a:off x="2606040" y="2324752"/>
            <a:ext cx="925560" cy="1302750"/>
          </a:xfrm>
          <a:prstGeom prst="roundRect">
            <a:avLst>
              <a:gd name="adj" fmla="val 5926"/>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27" name="Shape 31"/>
          <p:cNvSpPr/>
          <p:nvPr/>
        </p:nvSpPr>
        <p:spPr>
          <a:xfrm>
            <a:off x="2654100" y="2372812"/>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28" name="Text 32"/>
          <p:cNvSpPr/>
          <p:nvPr/>
        </p:nvSpPr>
        <p:spPr>
          <a:xfrm>
            <a:off x="2654100" y="2396842"/>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3</a:t>
            </a:r>
            <a:endParaRPr lang="en-US" sz="713">
              <a:solidFill>
                <a:srgbClr val="000000"/>
              </a:solidFill>
              <a:latin typeface="GT Walsheim Light" panose="02000503030000020003" pitchFamily="50" charset="0"/>
            </a:endParaRPr>
          </a:p>
        </p:txBody>
      </p:sp>
      <p:sp>
        <p:nvSpPr>
          <p:cNvPr id="129" name="Text 33"/>
          <p:cNvSpPr/>
          <p:nvPr/>
        </p:nvSpPr>
        <p:spPr>
          <a:xfrm>
            <a:off x="2859840" y="2496202"/>
            <a:ext cx="41796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panose="02000503030000020003" pitchFamily="50" charset="0"/>
              </a:rPr>
              <a:t>☑</a:t>
            </a:r>
          </a:p>
        </p:txBody>
      </p:sp>
      <p:sp>
        <p:nvSpPr>
          <p:cNvPr id="130" name="Text 34"/>
          <p:cNvSpPr/>
          <p:nvPr/>
        </p:nvSpPr>
        <p:spPr>
          <a:xfrm>
            <a:off x="2667600" y="2804808"/>
            <a:ext cx="788940" cy="380734"/>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AI Intake</a:t>
            </a:r>
          </a:p>
          <a:p>
            <a:pPr algn="ctr" defTabSz="685800">
              <a:tabLst>
                <a:tab pos="0" algn="l"/>
              </a:tabLst>
            </a:pPr>
            <a:r>
              <a:rPr lang="en-US" sz="800" b="1">
                <a:solidFill>
                  <a:srgbClr val="4F2D7F"/>
                </a:solidFill>
                <a:latin typeface="GT Walsheim Light"/>
              </a:rPr>
              <a:t>Survey</a:t>
            </a:r>
          </a:p>
        </p:txBody>
      </p:sp>
      <p:sp>
        <p:nvSpPr>
          <p:cNvPr id="131" name="Shape 35"/>
          <p:cNvSpPr/>
          <p:nvPr/>
        </p:nvSpPr>
        <p:spPr>
          <a:xfrm>
            <a:off x="2729430" y="3213082"/>
            <a:ext cx="67878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32" name="Text 36"/>
          <p:cNvSpPr/>
          <p:nvPr/>
        </p:nvSpPr>
        <p:spPr>
          <a:xfrm>
            <a:off x="2659985" y="3309202"/>
            <a:ext cx="808920" cy="21546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750">
                <a:solidFill>
                  <a:srgbClr val="101820"/>
                </a:solidFill>
                <a:latin typeface="GT Walsheim Light" panose="02000503030000020003" pitchFamily="50" charset="0"/>
              </a:rPr>
              <a:t>Short risk-trigger questionnaire</a:t>
            </a:r>
            <a:endParaRPr lang="en-US" sz="750">
              <a:solidFill>
                <a:srgbClr val="000000"/>
              </a:solidFill>
              <a:latin typeface="GT Walsheim Light" panose="02000503030000020003" pitchFamily="50" charset="0"/>
            </a:endParaRPr>
          </a:p>
        </p:txBody>
      </p:sp>
      <p:sp>
        <p:nvSpPr>
          <p:cNvPr id="133" name="Shape 37"/>
          <p:cNvSpPr/>
          <p:nvPr/>
        </p:nvSpPr>
        <p:spPr>
          <a:xfrm>
            <a:off x="3552390" y="2945782"/>
            <a:ext cx="219510" cy="270"/>
          </a:xfrm>
          <a:prstGeom prst="line">
            <a:avLst/>
          </a:prstGeom>
          <a:ln w="25400">
            <a:solidFill>
              <a:srgbClr val="4F2D7F"/>
            </a:solidFill>
            <a:round/>
            <a:tailEnd type="triangle" w="med" len="me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34" name="Shape 38"/>
          <p:cNvSpPr/>
          <p:nvPr/>
        </p:nvSpPr>
        <p:spPr>
          <a:xfrm>
            <a:off x="3792420" y="2324752"/>
            <a:ext cx="925560" cy="1302750"/>
          </a:xfrm>
          <a:prstGeom prst="roundRect">
            <a:avLst>
              <a:gd name="adj" fmla="val 5926"/>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35" name="Shape 39"/>
          <p:cNvSpPr/>
          <p:nvPr/>
        </p:nvSpPr>
        <p:spPr>
          <a:xfrm>
            <a:off x="3840480" y="2372812"/>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36" name="Text 40"/>
          <p:cNvSpPr/>
          <p:nvPr/>
        </p:nvSpPr>
        <p:spPr>
          <a:xfrm>
            <a:off x="3840480" y="2396842"/>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4</a:t>
            </a:r>
            <a:endParaRPr lang="en-US" sz="713">
              <a:solidFill>
                <a:srgbClr val="000000"/>
              </a:solidFill>
              <a:latin typeface="GT Walsheim Light" panose="02000503030000020003" pitchFamily="50" charset="0"/>
            </a:endParaRPr>
          </a:p>
        </p:txBody>
      </p:sp>
      <p:sp>
        <p:nvSpPr>
          <p:cNvPr id="137" name="Text 41"/>
          <p:cNvSpPr/>
          <p:nvPr/>
        </p:nvSpPr>
        <p:spPr>
          <a:xfrm>
            <a:off x="4046220" y="2496202"/>
            <a:ext cx="41796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panose="02000503030000020003" pitchFamily="50" charset="0"/>
              </a:rPr>
              <a:t>◇</a:t>
            </a:r>
          </a:p>
        </p:txBody>
      </p:sp>
      <p:sp>
        <p:nvSpPr>
          <p:cNvPr id="138" name="Text 42"/>
          <p:cNvSpPr/>
          <p:nvPr/>
        </p:nvSpPr>
        <p:spPr>
          <a:xfrm>
            <a:off x="3902310" y="2769389"/>
            <a:ext cx="706050" cy="416153"/>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Determine</a:t>
            </a:r>
          </a:p>
          <a:p>
            <a:pPr algn="ctr" defTabSz="685800">
              <a:tabLst>
                <a:tab pos="0" algn="l"/>
              </a:tabLst>
            </a:pPr>
            <a:r>
              <a:rPr lang="en-US" sz="800" b="1">
                <a:solidFill>
                  <a:srgbClr val="4F2D7F"/>
                </a:solidFill>
                <a:latin typeface="GT Walsheim Light"/>
              </a:rPr>
              <a:t>Review Path</a:t>
            </a:r>
          </a:p>
        </p:txBody>
      </p:sp>
      <p:sp>
        <p:nvSpPr>
          <p:cNvPr id="139" name="Shape 43"/>
          <p:cNvSpPr/>
          <p:nvPr/>
        </p:nvSpPr>
        <p:spPr>
          <a:xfrm>
            <a:off x="3915810" y="3213082"/>
            <a:ext cx="67905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40" name="Text 44"/>
          <p:cNvSpPr/>
          <p:nvPr/>
        </p:nvSpPr>
        <p:spPr>
          <a:xfrm>
            <a:off x="3915810" y="3309202"/>
            <a:ext cx="678780" cy="21924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750">
                <a:solidFill>
                  <a:srgbClr val="101820"/>
                </a:solidFill>
                <a:latin typeface="GT Walsheim Light" panose="02000503030000020003" pitchFamily="50" charset="0"/>
              </a:rPr>
              <a:t>Route based on risk criteria</a:t>
            </a:r>
            <a:endParaRPr lang="en-US" sz="750">
              <a:solidFill>
                <a:srgbClr val="000000"/>
              </a:solidFill>
              <a:latin typeface="GT Walsheim Light" panose="02000503030000020003" pitchFamily="50" charset="0"/>
            </a:endParaRPr>
          </a:p>
        </p:txBody>
      </p:sp>
      <p:sp>
        <p:nvSpPr>
          <p:cNvPr id="141" name="Shape 45"/>
          <p:cNvSpPr/>
          <p:nvPr/>
        </p:nvSpPr>
        <p:spPr>
          <a:xfrm>
            <a:off x="5015230" y="2297012"/>
            <a:ext cx="1542780" cy="616950"/>
          </a:xfrm>
          <a:prstGeom prst="roundRect">
            <a:avLst>
              <a:gd name="adj" fmla="val 8889"/>
            </a:avLst>
          </a:prstGeom>
          <a:solidFill>
            <a:srgbClr val="ECF8EF"/>
          </a:solidFill>
          <a:ln w="12700">
            <a:solidFill>
              <a:srgbClr val="138A36"/>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42" name="Text 46"/>
          <p:cNvSpPr/>
          <p:nvPr/>
        </p:nvSpPr>
        <p:spPr>
          <a:xfrm>
            <a:off x="5097580" y="2358842"/>
            <a:ext cx="1378080" cy="1917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685800">
              <a:tabLst>
                <a:tab pos="0" algn="l"/>
              </a:tabLst>
            </a:pPr>
            <a:r>
              <a:rPr lang="en-US" sz="788" b="1">
                <a:solidFill>
                  <a:srgbClr val="138A36"/>
                </a:solidFill>
                <a:latin typeface="GT Walsheim Light" panose="02000503030000020003" pitchFamily="50" charset="0"/>
              </a:rPr>
              <a:t>5A  Standard Path:</a:t>
            </a:r>
            <a:endParaRPr lang="en-US" sz="788">
              <a:solidFill>
                <a:srgbClr val="000000"/>
              </a:solidFill>
              <a:latin typeface="GT Walsheim Light" panose="02000503030000020003" pitchFamily="50" charset="0"/>
            </a:endParaRPr>
          </a:p>
          <a:p>
            <a:pPr algn="ctr" defTabSz="685800">
              <a:tabLst>
                <a:tab pos="0" algn="l"/>
              </a:tabLst>
            </a:pPr>
            <a:r>
              <a:rPr lang="en-US" sz="788" b="1">
                <a:solidFill>
                  <a:srgbClr val="138A36"/>
                </a:solidFill>
                <a:latin typeface="GT Walsheim Light" panose="02000503030000020003" pitchFamily="50" charset="0"/>
              </a:rPr>
              <a:t>Peer Review</a:t>
            </a:r>
            <a:endParaRPr lang="en-US" sz="788">
              <a:solidFill>
                <a:srgbClr val="000000"/>
              </a:solidFill>
              <a:latin typeface="GT Walsheim Light" panose="02000503030000020003" pitchFamily="50" charset="0"/>
            </a:endParaRPr>
          </a:p>
        </p:txBody>
      </p:sp>
      <p:sp>
        <p:nvSpPr>
          <p:cNvPr id="143" name="Text 47"/>
          <p:cNvSpPr/>
          <p:nvPr/>
        </p:nvSpPr>
        <p:spPr>
          <a:xfrm>
            <a:off x="5152390" y="2646932"/>
            <a:ext cx="126846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50">
                <a:solidFill>
                  <a:srgbClr val="101820"/>
                </a:solidFill>
                <a:latin typeface="GT Walsheim Light" panose="02000503030000020003" pitchFamily="50" charset="0"/>
              </a:rPr>
              <a:t>AI maker selects reviewer within department; review recorded in change platform</a:t>
            </a:r>
            <a:endParaRPr lang="en-US" sz="750">
              <a:solidFill>
                <a:srgbClr val="000000"/>
              </a:solidFill>
              <a:latin typeface="GT Walsheim Light" panose="02000503030000020003" pitchFamily="50" charset="0"/>
            </a:endParaRPr>
          </a:p>
        </p:txBody>
      </p:sp>
      <p:sp>
        <p:nvSpPr>
          <p:cNvPr id="144" name="Shape 48"/>
          <p:cNvSpPr/>
          <p:nvPr/>
        </p:nvSpPr>
        <p:spPr>
          <a:xfrm>
            <a:off x="5015230" y="3039562"/>
            <a:ext cx="1542780" cy="616950"/>
          </a:xfrm>
          <a:prstGeom prst="roundRect">
            <a:avLst>
              <a:gd name="adj" fmla="val 8889"/>
            </a:avLst>
          </a:prstGeom>
          <a:solidFill>
            <a:srgbClr val="FFF4EA"/>
          </a:solidFill>
          <a:ln w="12700">
            <a:solidFill>
              <a:srgbClr val="F37021"/>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45" name="Text 49"/>
          <p:cNvSpPr/>
          <p:nvPr/>
        </p:nvSpPr>
        <p:spPr>
          <a:xfrm>
            <a:off x="5097580" y="3085882"/>
            <a:ext cx="1378080" cy="1917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685800">
              <a:tabLst>
                <a:tab pos="0" algn="l"/>
              </a:tabLst>
            </a:pPr>
            <a:r>
              <a:rPr lang="en-US" sz="788" b="1">
                <a:solidFill>
                  <a:srgbClr val="F37021"/>
                </a:solidFill>
                <a:latin typeface="GT Walsheim Light" panose="02000503030000020003" pitchFamily="50" charset="0"/>
              </a:rPr>
              <a:t>5B  Elevated Path:</a:t>
            </a:r>
            <a:endParaRPr lang="en-US" sz="788">
              <a:solidFill>
                <a:srgbClr val="000000"/>
              </a:solidFill>
              <a:latin typeface="GT Walsheim Light" panose="02000503030000020003" pitchFamily="50" charset="0"/>
            </a:endParaRPr>
          </a:p>
          <a:p>
            <a:pPr algn="ctr" defTabSz="685800">
              <a:tabLst>
                <a:tab pos="0" algn="l"/>
              </a:tabLst>
            </a:pPr>
            <a:r>
              <a:rPr lang="en-US" sz="788" b="1">
                <a:solidFill>
                  <a:srgbClr val="F37021"/>
                </a:solidFill>
                <a:latin typeface="GT Walsheim Light" panose="02000503030000020003" pitchFamily="50" charset="0"/>
              </a:rPr>
              <a:t>SME Review</a:t>
            </a:r>
            <a:endParaRPr lang="en-US" sz="788">
              <a:solidFill>
                <a:srgbClr val="000000"/>
              </a:solidFill>
              <a:latin typeface="GT Walsheim Light" panose="02000503030000020003" pitchFamily="50" charset="0"/>
            </a:endParaRPr>
          </a:p>
        </p:txBody>
      </p:sp>
      <p:sp>
        <p:nvSpPr>
          <p:cNvPr id="146" name="Text 50"/>
          <p:cNvSpPr/>
          <p:nvPr/>
        </p:nvSpPr>
        <p:spPr>
          <a:xfrm>
            <a:off x="5042770" y="3373972"/>
            <a:ext cx="1378080" cy="1714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50">
                <a:solidFill>
                  <a:srgbClr val="101820"/>
                </a:solidFill>
                <a:latin typeface="GT Walsheim Light" panose="02000503030000020003" pitchFamily="50" charset="0"/>
              </a:rPr>
              <a:t>Customer-impacting or triggered cases require Security, Privacy, or expert review</a:t>
            </a:r>
            <a:endParaRPr lang="en-US" sz="750">
              <a:solidFill>
                <a:srgbClr val="000000"/>
              </a:solidFill>
              <a:latin typeface="GT Walsheim Light" panose="02000503030000020003" pitchFamily="50" charset="0"/>
            </a:endParaRPr>
          </a:p>
        </p:txBody>
      </p:sp>
      <p:sp>
        <p:nvSpPr>
          <p:cNvPr id="151" name="Shape 55"/>
          <p:cNvSpPr/>
          <p:nvPr/>
        </p:nvSpPr>
        <p:spPr>
          <a:xfrm>
            <a:off x="6798310" y="2324752"/>
            <a:ext cx="925560" cy="1302750"/>
          </a:xfrm>
          <a:prstGeom prst="roundRect">
            <a:avLst>
              <a:gd name="adj" fmla="val 5926"/>
            </a:avLst>
          </a:prstGeom>
          <a:solidFill>
            <a:srgbClr val="FFFFFF"/>
          </a:solidFill>
          <a:ln w="1397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000000"/>
              </a:solidFill>
              <a:latin typeface="GT Walsheim Light" panose="02000503030000020003" pitchFamily="50" charset="0"/>
            </a:endParaRPr>
          </a:p>
        </p:txBody>
      </p:sp>
      <p:sp>
        <p:nvSpPr>
          <p:cNvPr id="152" name="Shape 56"/>
          <p:cNvSpPr/>
          <p:nvPr/>
        </p:nvSpPr>
        <p:spPr>
          <a:xfrm>
            <a:off x="6846370" y="2372812"/>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FFFFFF"/>
              </a:solidFill>
              <a:latin typeface="GT Walsheim Light" panose="02000503030000020003" pitchFamily="50" charset="0"/>
            </a:endParaRPr>
          </a:p>
        </p:txBody>
      </p:sp>
      <p:sp>
        <p:nvSpPr>
          <p:cNvPr id="153" name="Text 57"/>
          <p:cNvSpPr/>
          <p:nvPr/>
        </p:nvSpPr>
        <p:spPr>
          <a:xfrm>
            <a:off x="6846370" y="2396842"/>
            <a:ext cx="191700" cy="10935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713" b="1">
                <a:solidFill>
                  <a:srgbClr val="FFFFFF"/>
                </a:solidFill>
                <a:latin typeface="GT Walsheim Light" panose="02000503030000020003" pitchFamily="50" charset="0"/>
              </a:rPr>
              <a:t>6</a:t>
            </a:r>
            <a:endParaRPr lang="en-US" sz="713">
              <a:solidFill>
                <a:srgbClr val="000000"/>
              </a:solidFill>
              <a:latin typeface="GT Walsheim Light" panose="02000503030000020003" pitchFamily="50" charset="0"/>
            </a:endParaRPr>
          </a:p>
        </p:txBody>
      </p:sp>
      <p:sp>
        <p:nvSpPr>
          <p:cNvPr id="154" name="Text 58"/>
          <p:cNvSpPr/>
          <p:nvPr/>
        </p:nvSpPr>
        <p:spPr>
          <a:xfrm>
            <a:off x="7052110" y="2496202"/>
            <a:ext cx="417960" cy="3083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a:solidFill>
                  <a:srgbClr val="4F2D7F"/>
                </a:solidFill>
                <a:latin typeface="GT Walsheim Light" panose="02000503030000020003" pitchFamily="50" charset="0"/>
              </a:rPr>
              <a:t>⌕</a:t>
            </a:r>
          </a:p>
        </p:txBody>
      </p:sp>
      <p:sp>
        <p:nvSpPr>
          <p:cNvPr id="155" name="Text 59"/>
          <p:cNvSpPr/>
          <p:nvPr/>
        </p:nvSpPr>
        <p:spPr>
          <a:xfrm>
            <a:off x="6907930" y="2786075"/>
            <a:ext cx="706050" cy="399467"/>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rmAutofit/>
          </a:bodyPr>
          <a:lstStyle/>
          <a:p>
            <a:pPr algn="ctr" defTabSz="685800">
              <a:tabLst>
                <a:tab pos="0" algn="l"/>
              </a:tabLst>
            </a:pPr>
            <a:r>
              <a:rPr lang="en-US" sz="800" b="1">
                <a:solidFill>
                  <a:srgbClr val="4F2D7F"/>
                </a:solidFill>
                <a:latin typeface="GT Walsheim Light"/>
              </a:rPr>
              <a:t>Automated</a:t>
            </a:r>
          </a:p>
          <a:p>
            <a:pPr algn="ctr" defTabSz="685800">
              <a:tabLst>
                <a:tab pos="0" algn="l"/>
              </a:tabLst>
            </a:pPr>
            <a:r>
              <a:rPr lang="en-US" sz="800" b="1">
                <a:solidFill>
                  <a:srgbClr val="4F2D7F"/>
                </a:solidFill>
                <a:latin typeface="GT Walsheim Light"/>
              </a:rPr>
              <a:t>Code Scan &amp;</a:t>
            </a:r>
          </a:p>
          <a:p>
            <a:pPr algn="ctr" defTabSz="685800">
              <a:tabLst>
                <a:tab pos="0" algn="l"/>
              </a:tabLst>
            </a:pPr>
            <a:r>
              <a:rPr lang="en-US" sz="800" b="1">
                <a:solidFill>
                  <a:srgbClr val="4F2D7F"/>
                </a:solidFill>
                <a:latin typeface="GT Walsheim Light"/>
              </a:rPr>
              <a:t>Remediation</a:t>
            </a:r>
          </a:p>
        </p:txBody>
      </p:sp>
      <p:sp>
        <p:nvSpPr>
          <p:cNvPr id="156" name="Shape 60"/>
          <p:cNvSpPr/>
          <p:nvPr/>
        </p:nvSpPr>
        <p:spPr>
          <a:xfrm>
            <a:off x="6921700" y="3213082"/>
            <a:ext cx="678780" cy="27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157" name="Text 61"/>
          <p:cNvSpPr/>
          <p:nvPr/>
        </p:nvSpPr>
        <p:spPr>
          <a:xfrm>
            <a:off x="6784540" y="3264829"/>
            <a:ext cx="939329" cy="24678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algn="ctr" defTabSz="685800">
              <a:tabLst>
                <a:tab pos="0" algn="l"/>
              </a:tabLst>
            </a:pPr>
            <a:r>
              <a:rPr lang="en-US" sz="750">
                <a:solidFill>
                  <a:srgbClr val="101820"/>
                </a:solidFill>
                <a:latin typeface="GT Walsheim Light" panose="02000503030000020003" pitchFamily="50" charset="0"/>
              </a:rPr>
              <a:t>Mitigate high-risk findings before release</a:t>
            </a:r>
            <a:endParaRPr lang="en-US" sz="750">
              <a:solidFill>
                <a:srgbClr val="000000"/>
              </a:solidFill>
              <a:latin typeface="GT Walsheim Light" panose="02000503030000020003" pitchFamily="50" charset="0"/>
            </a:endParaRPr>
          </a:p>
        </p:txBody>
      </p:sp>
      <p:sp>
        <p:nvSpPr>
          <p:cNvPr id="159" name="Shape 63"/>
          <p:cNvSpPr/>
          <p:nvPr/>
        </p:nvSpPr>
        <p:spPr>
          <a:xfrm>
            <a:off x="7977669" y="2324752"/>
            <a:ext cx="860261" cy="1302750"/>
          </a:xfrm>
          <a:prstGeom prst="roundRect">
            <a:avLst>
              <a:gd name="adj" fmla="val 7619"/>
            </a:avLst>
          </a:prstGeom>
          <a:solidFill>
            <a:srgbClr val="4F2D7F"/>
          </a:solidFill>
          <a:ln w="12700">
            <a:solidFill>
              <a:srgbClr val="08245C"/>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800">
              <a:solidFill>
                <a:srgbClr val="FFFFFF"/>
              </a:solidFill>
              <a:latin typeface="GT Walsheim Light" panose="02000503030000020003" pitchFamily="50" charset="0"/>
            </a:endParaRPr>
          </a:p>
        </p:txBody>
      </p:sp>
      <p:sp>
        <p:nvSpPr>
          <p:cNvPr id="160" name="Text 64"/>
          <p:cNvSpPr/>
          <p:nvPr/>
        </p:nvSpPr>
        <p:spPr>
          <a:xfrm>
            <a:off x="8241030" y="2496202"/>
            <a:ext cx="376920" cy="239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800" b="1">
                <a:solidFill>
                  <a:srgbClr val="FFFFFF"/>
                </a:solidFill>
                <a:latin typeface="GT Walsheim Light" panose="02000503030000020003" pitchFamily="50" charset="0"/>
              </a:rPr>
              <a:t>✓</a:t>
            </a:r>
            <a:endParaRPr lang="en-US" sz="1800">
              <a:solidFill>
                <a:srgbClr val="000000"/>
              </a:solidFill>
              <a:latin typeface="GT Walsheim Light" panose="02000503030000020003" pitchFamily="50" charset="0"/>
            </a:endParaRPr>
          </a:p>
        </p:txBody>
      </p:sp>
      <p:sp>
        <p:nvSpPr>
          <p:cNvPr id="161" name="Text 65"/>
          <p:cNvSpPr/>
          <p:nvPr/>
        </p:nvSpPr>
        <p:spPr>
          <a:xfrm>
            <a:off x="8036560" y="2911492"/>
            <a:ext cx="750300" cy="54837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ctr">
            <a:noAutofit/>
          </a:bodyPr>
          <a:lstStyle/>
          <a:p>
            <a:pPr algn="ctr" defTabSz="685800">
              <a:tabLst>
                <a:tab pos="0" algn="l"/>
              </a:tabLst>
            </a:pPr>
            <a:r>
              <a:rPr lang="en-US" sz="750" b="1">
                <a:solidFill>
                  <a:srgbClr val="FFFFFF"/>
                </a:solidFill>
                <a:latin typeface="GT Walsheim Light" panose="02000503030000020003" pitchFamily="50" charset="0"/>
              </a:rPr>
              <a:t>Safe citizen</a:t>
            </a:r>
            <a:endParaRPr lang="en-US" sz="750">
              <a:solidFill>
                <a:srgbClr val="000000"/>
              </a:solidFill>
              <a:latin typeface="GT Walsheim Light" panose="02000503030000020003" pitchFamily="50" charset="0"/>
            </a:endParaRPr>
          </a:p>
          <a:p>
            <a:pPr algn="ctr" defTabSz="685800">
              <a:tabLst>
                <a:tab pos="0" algn="l"/>
              </a:tabLst>
            </a:pPr>
            <a:r>
              <a:rPr lang="en-US" sz="750" b="1">
                <a:solidFill>
                  <a:srgbClr val="FFFFFF"/>
                </a:solidFill>
                <a:latin typeface="GT Walsheim Light" panose="02000503030000020003" pitchFamily="50" charset="0"/>
              </a:rPr>
              <a:t>development</a:t>
            </a:r>
            <a:endParaRPr lang="en-US" sz="750">
              <a:solidFill>
                <a:srgbClr val="000000"/>
              </a:solidFill>
              <a:latin typeface="GT Walsheim Light" panose="02000503030000020003" pitchFamily="50" charset="0"/>
            </a:endParaRPr>
          </a:p>
          <a:p>
            <a:pPr algn="ctr" defTabSz="685800">
              <a:tabLst>
                <a:tab pos="0" algn="l"/>
              </a:tabLst>
            </a:pPr>
            <a:r>
              <a:rPr lang="en-US" sz="750" b="1">
                <a:solidFill>
                  <a:srgbClr val="FFFFFF"/>
                </a:solidFill>
                <a:latin typeface="GT Walsheim Light" panose="02000503030000020003" pitchFamily="50" charset="0"/>
              </a:rPr>
              <a:t>with traceable</a:t>
            </a:r>
            <a:endParaRPr lang="en-US" sz="750">
              <a:solidFill>
                <a:srgbClr val="000000"/>
              </a:solidFill>
              <a:latin typeface="GT Walsheim Light" panose="02000503030000020003" pitchFamily="50" charset="0"/>
            </a:endParaRPr>
          </a:p>
          <a:p>
            <a:pPr algn="ctr" defTabSz="685800">
              <a:tabLst>
                <a:tab pos="0" algn="l"/>
              </a:tabLst>
            </a:pPr>
            <a:r>
              <a:rPr lang="en-US" sz="750" b="1">
                <a:solidFill>
                  <a:srgbClr val="FFFFFF"/>
                </a:solidFill>
                <a:latin typeface="GT Walsheim Light" panose="02000503030000020003" pitchFamily="50" charset="0"/>
              </a:rPr>
              <a:t>governance</a:t>
            </a:r>
            <a:endParaRPr lang="en-US" sz="750">
              <a:solidFill>
                <a:srgbClr val="000000"/>
              </a:solidFill>
              <a:latin typeface="GT Walsheim Light" panose="02000503030000020003" pitchFamily="50" charset="0"/>
            </a:endParaRPr>
          </a:p>
          <a:p>
            <a:pPr algn="ctr" defTabSz="685800">
              <a:tabLst>
                <a:tab pos="0" algn="l"/>
              </a:tabLst>
            </a:pPr>
            <a:r>
              <a:rPr lang="en-US" sz="750" b="1">
                <a:solidFill>
                  <a:srgbClr val="FFFFFF"/>
                </a:solidFill>
                <a:latin typeface="GT Walsheim Light" panose="02000503030000020003" pitchFamily="50" charset="0"/>
              </a:rPr>
              <a:t>evidence</a:t>
            </a:r>
            <a:endParaRPr lang="en-US" sz="750">
              <a:solidFill>
                <a:srgbClr val="000000"/>
              </a:solidFill>
              <a:latin typeface="GT Walsheim Light" panose="02000503030000020003" pitchFamily="50" charset="0"/>
            </a:endParaRPr>
          </a:p>
        </p:txBody>
      </p:sp>
      <p:sp>
        <p:nvSpPr>
          <p:cNvPr id="2" name="Shape 39">
            <a:extLst>
              <a:ext uri="{FF2B5EF4-FFF2-40B4-BE49-F238E27FC236}">
                <a16:creationId xmlns:a16="http://schemas.microsoft.com/office/drawing/2014/main" id="{FEE18602-F591-2545-0E33-2ABEA5D14DB6}"/>
              </a:ext>
            </a:extLst>
          </p:cNvPr>
          <p:cNvSpPr/>
          <p:nvPr/>
        </p:nvSpPr>
        <p:spPr>
          <a:xfrm>
            <a:off x="4920374" y="2219007"/>
            <a:ext cx="191700" cy="191700"/>
          </a:xfrm>
          <a:prstGeom prst="ellipse">
            <a:avLst/>
          </a:prstGeom>
          <a:solidFill>
            <a:srgbClr val="4F2D7F"/>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ctr">
            <a:noAutofit/>
          </a:bodyPr>
          <a:lstStyle/>
          <a:p>
            <a:pPr algn="ctr"/>
            <a:r>
              <a:rPr lang="en-US" sz="710" b="1">
                <a:solidFill>
                  <a:srgbClr val="FFFFFF"/>
                </a:solidFill>
                <a:latin typeface="GT Walsheim Light" panose="02000503030000020003" pitchFamily="50" charset="0"/>
              </a:rPr>
              <a:t>5</a:t>
            </a:r>
          </a:p>
        </p:txBody>
      </p:sp>
      <p:sp>
        <p:nvSpPr>
          <p:cNvPr id="3" name="Title 2">
            <a:extLst>
              <a:ext uri="{FF2B5EF4-FFF2-40B4-BE49-F238E27FC236}">
                <a16:creationId xmlns:a16="http://schemas.microsoft.com/office/drawing/2014/main" id="{ADF7FC24-F5E7-0186-ABC7-E652317E490B}"/>
              </a:ext>
            </a:extLst>
          </p:cNvPr>
          <p:cNvSpPr txBox="1">
            <a:spLocks/>
          </p:cNvSpPr>
          <p:nvPr/>
        </p:nvSpPr>
        <p:spPr>
          <a:xfrm>
            <a:off x="464696" y="410684"/>
            <a:ext cx="8387334" cy="381418"/>
          </a:xfrm>
          <a:prstGeom prst="rect">
            <a:avLst/>
          </a:prstGeom>
        </p:spPr>
        <p:txBody>
          <a:bodyPr/>
          <a:lstStyle>
            <a:lvl1pPr algn="l" rtl="0" eaLnBrk="1" fontAlgn="base" hangingPunct="1">
              <a:lnSpc>
                <a:spcPct val="85000"/>
              </a:lnSpc>
              <a:spcBef>
                <a:spcPct val="0"/>
              </a:spcBef>
              <a:spcAft>
                <a:spcPct val="0"/>
              </a:spcAft>
              <a:defRPr sz="2700" b="1" i="0">
                <a:solidFill>
                  <a:srgbClr val="4F2D7F"/>
                </a:solidFill>
                <a:latin typeface="+mj-lt"/>
                <a:ea typeface="Arial" panose="020B0604020202020204" pitchFamily="34"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en-US" sz="2400"/>
              <a:t>Case Study 2: Embedding AI review into change mgmt.</a:t>
            </a:r>
          </a:p>
        </p:txBody>
      </p:sp>
      <p:sp>
        <p:nvSpPr>
          <p:cNvPr id="4" name="Text 1">
            <a:extLst>
              <a:ext uri="{FF2B5EF4-FFF2-40B4-BE49-F238E27FC236}">
                <a16:creationId xmlns:a16="http://schemas.microsoft.com/office/drawing/2014/main" id="{A4EF3E36-64B3-3304-F569-370C14179A89}"/>
              </a:ext>
            </a:extLst>
          </p:cNvPr>
          <p:cNvSpPr/>
          <p:nvPr/>
        </p:nvSpPr>
        <p:spPr>
          <a:xfrm>
            <a:off x="464696" y="846965"/>
            <a:ext cx="8313544" cy="246221"/>
          </a:xfrm>
          <a:prstGeom prst="rect">
            <a:avLst/>
          </a:prstGeom>
          <a:solidFill>
            <a:srgbClr val="F4F2EF"/>
          </a:solidFill>
        </p:spPr>
        <p:txBody>
          <a:bodyPr wrap="square" lIns="91440" tIns="45720" rIns="91440" bIns="45720" anchor="t">
            <a:spAutoFit/>
          </a:bodyPr>
          <a:lstStyle/>
          <a:p>
            <a:pPr defTabSz="685800">
              <a:tabLst>
                <a:tab pos="0" algn="l"/>
              </a:tabLst>
            </a:pPr>
            <a:r>
              <a:rPr lang="en-US" sz="1000">
                <a:solidFill>
                  <a:prstClr val="black"/>
                </a:solidFill>
                <a:latin typeface="GT Walsheim Light"/>
              </a:rPr>
              <a:t>Global technology company  |  Citizen AI development  |  Responsible AI through existing change controls</a:t>
            </a:r>
          </a:p>
        </p:txBody>
      </p:sp>
      <p:sp>
        <p:nvSpPr>
          <p:cNvPr id="5" name="Shape 4">
            <a:extLst>
              <a:ext uri="{FF2B5EF4-FFF2-40B4-BE49-F238E27FC236}">
                <a16:creationId xmlns:a16="http://schemas.microsoft.com/office/drawing/2014/main" id="{1385F836-CBDF-1DFF-2BA5-8ED434DF1AA4}"/>
              </a:ext>
            </a:extLst>
          </p:cNvPr>
          <p:cNvSpPr/>
          <p:nvPr/>
        </p:nvSpPr>
        <p:spPr>
          <a:xfrm>
            <a:off x="514350" y="1163438"/>
            <a:ext cx="3737340" cy="925560"/>
          </a:xfrm>
          <a:prstGeom prst="roundRect">
            <a:avLst>
              <a:gd name="adj" fmla="val 5926"/>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6" name="Shape 5">
            <a:extLst>
              <a:ext uri="{FF2B5EF4-FFF2-40B4-BE49-F238E27FC236}">
                <a16:creationId xmlns:a16="http://schemas.microsoft.com/office/drawing/2014/main" id="{4EF0BA9F-12BD-F558-861F-460A4FDC6089}"/>
              </a:ext>
            </a:extLst>
          </p:cNvPr>
          <p:cNvSpPr/>
          <p:nvPr/>
        </p:nvSpPr>
        <p:spPr>
          <a:xfrm>
            <a:off x="637740" y="1286828"/>
            <a:ext cx="548370" cy="54837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7" name="Text 6">
            <a:extLst>
              <a:ext uri="{FF2B5EF4-FFF2-40B4-BE49-F238E27FC236}">
                <a16:creationId xmlns:a16="http://schemas.microsoft.com/office/drawing/2014/main" id="{9B02001D-9E82-330D-97F0-8840E8103216}"/>
              </a:ext>
            </a:extLst>
          </p:cNvPr>
          <p:cNvSpPr/>
          <p:nvPr/>
        </p:nvSpPr>
        <p:spPr>
          <a:xfrm>
            <a:off x="672030" y="1375928"/>
            <a:ext cx="479790" cy="37017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400">
                <a:solidFill>
                  <a:srgbClr val="4F2D7F"/>
                </a:solidFill>
                <a:latin typeface="GT Walsheim Light"/>
              </a:rPr>
              <a:t>🏛</a:t>
            </a:r>
          </a:p>
        </p:txBody>
      </p:sp>
      <p:sp>
        <p:nvSpPr>
          <p:cNvPr id="8" name="Text 7">
            <a:extLst>
              <a:ext uri="{FF2B5EF4-FFF2-40B4-BE49-F238E27FC236}">
                <a16:creationId xmlns:a16="http://schemas.microsoft.com/office/drawing/2014/main" id="{EF747895-DEF8-1018-F140-FE96CFF31376}"/>
              </a:ext>
            </a:extLst>
          </p:cNvPr>
          <p:cNvSpPr/>
          <p:nvPr/>
        </p:nvSpPr>
        <p:spPr>
          <a:xfrm>
            <a:off x="1371600" y="1273058"/>
            <a:ext cx="2742930" cy="1506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Backdrop</a:t>
            </a:r>
            <a:endParaRPr lang="en-US" sz="1000">
              <a:solidFill>
                <a:srgbClr val="4F2D7F"/>
              </a:solidFill>
              <a:latin typeface="GT Walsheim Light"/>
            </a:endParaRPr>
          </a:p>
        </p:txBody>
      </p:sp>
      <p:sp>
        <p:nvSpPr>
          <p:cNvPr id="9" name="Text 8">
            <a:extLst>
              <a:ext uri="{FF2B5EF4-FFF2-40B4-BE49-F238E27FC236}">
                <a16:creationId xmlns:a16="http://schemas.microsoft.com/office/drawing/2014/main" id="{EC124A33-D13F-B80B-AE03-BCB12B28A0E3}"/>
              </a:ext>
            </a:extLst>
          </p:cNvPr>
          <p:cNvSpPr/>
          <p:nvPr/>
        </p:nvSpPr>
        <p:spPr>
          <a:xfrm>
            <a:off x="1371600" y="1465298"/>
            <a:ext cx="2763450" cy="56214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rmAutofit lnSpcReduction="10000"/>
          </a:bodyPr>
          <a:lstStyle/>
          <a:p>
            <a:pPr defTabSz="685800">
              <a:tabLst>
                <a:tab pos="0" algn="l"/>
              </a:tabLst>
            </a:pPr>
            <a:r>
              <a:rPr lang="en-US" sz="800" dirty="0">
                <a:solidFill>
                  <a:srgbClr val="101820"/>
                </a:solidFill>
                <a:latin typeface="GT Walsheim Light" panose="02000503030000020003" pitchFamily="50" charset="0"/>
              </a:rPr>
              <a:t>AI is integrated into day-to-day operations and product development. Team members are encouraged to automate work with AI. Brand reputation depends on AI integrity, so governance is embedded into familiar change management processes.</a:t>
            </a:r>
            <a:endParaRPr lang="en-US" sz="800" dirty="0">
              <a:solidFill>
                <a:srgbClr val="000000"/>
              </a:solidFill>
              <a:latin typeface="GT Walsheim Light" panose="02000503030000020003" pitchFamily="50" charset="0"/>
            </a:endParaRPr>
          </a:p>
        </p:txBody>
      </p:sp>
      <p:sp>
        <p:nvSpPr>
          <p:cNvPr id="10" name="Shape 9">
            <a:extLst>
              <a:ext uri="{FF2B5EF4-FFF2-40B4-BE49-F238E27FC236}">
                <a16:creationId xmlns:a16="http://schemas.microsoft.com/office/drawing/2014/main" id="{10315F79-D2FB-8EB7-EE19-DC969F2F398C}"/>
              </a:ext>
            </a:extLst>
          </p:cNvPr>
          <p:cNvSpPr/>
          <p:nvPr/>
        </p:nvSpPr>
        <p:spPr>
          <a:xfrm>
            <a:off x="4629150" y="1163438"/>
            <a:ext cx="3977370" cy="925560"/>
          </a:xfrm>
          <a:prstGeom prst="roundRect">
            <a:avLst>
              <a:gd name="adj" fmla="val 5926"/>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1" name="Shape 10">
            <a:extLst>
              <a:ext uri="{FF2B5EF4-FFF2-40B4-BE49-F238E27FC236}">
                <a16:creationId xmlns:a16="http://schemas.microsoft.com/office/drawing/2014/main" id="{13ABBC74-3D7A-59A9-07AA-175DA5364B7B}"/>
              </a:ext>
            </a:extLst>
          </p:cNvPr>
          <p:cNvSpPr/>
          <p:nvPr/>
        </p:nvSpPr>
        <p:spPr>
          <a:xfrm>
            <a:off x="4752540" y="1286828"/>
            <a:ext cx="548370" cy="54837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2" name="Text 11">
            <a:extLst>
              <a:ext uri="{FF2B5EF4-FFF2-40B4-BE49-F238E27FC236}">
                <a16:creationId xmlns:a16="http://schemas.microsoft.com/office/drawing/2014/main" id="{47F00C83-B278-6251-383A-C679F878E03D}"/>
              </a:ext>
            </a:extLst>
          </p:cNvPr>
          <p:cNvSpPr/>
          <p:nvPr/>
        </p:nvSpPr>
        <p:spPr>
          <a:xfrm>
            <a:off x="4786830" y="1375928"/>
            <a:ext cx="479790" cy="41823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400">
                <a:solidFill>
                  <a:srgbClr val="4F2D7F"/>
                </a:solidFill>
                <a:latin typeface="GT Walsheim Light"/>
              </a:rPr>
              <a:t>⚑</a:t>
            </a:r>
          </a:p>
        </p:txBody>
      </p:sp>
      <p:sp>
        <p:nvSpPr>
          <p:cNvPr id="13" name="Text 12">
            <a:extLst>
              <a:ext uri="{FF2B5EF4-FFF2-40B4-BE49-F238E27FC236}">
                <a16:creationId xmlns:a16="http://schemas.microsoft.com/office/drawing/2014/main" id="{A5A5B1AF-CDF2-2E42-975F-276221F0F772}"/>
              </a:ext>
            </a:extLst>
          </p:cNvPr>
          <p:cNvSpPr/>
          <p:nvPr/>
        </p:nvSpPr>
        <p:spPr>
          <a:xfrm>
            <a:off x="5486400" y="1273058"/>
            <a:ext cx="2982960" cy="1506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Challenge</a:t>
            </a:r>
            <a:endParaRPr lang="en-US" sz="1000">
              <a:solidFill>
                <a:srgbClr val="4F2D7F"/>
              </a:solidFill>
              <a:latin typeface="GT Walsheim Light"/>
            </a:endParaRPr>
          </a:p>
        </p:txBody>
      </p:sp>
      <p:sp>
        <p:nvSpPr>
          <p:cNvPr id="14" name="Text 13">
            <a:extLst>
              <a:ext uri="{FF2B5EF4-FFF2-40B4-BE49-F238E27FC236}">
                <a16:creationId xmlns:a16="http://schemas.microsoft.com/office/drawing/2014/main" id="{EFE67B61-50C7-39AA-9EC6-DD7000203B99}"/>
              </a:ext>
            </a:extLst>
          </p:cNvPr>
          <p:cNvSpPr/>
          <p:nvPr/>
        </p:nvSpPr>
        <p:spPr>
          <a:xfrm>
            <a:off x="5486400" y="1465298"/>
            <a:ext cx="3003480" cy="56214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rmAutofit/>
          </a:bodyPr>
          <a:lstStyle/>
          <a:p>
            <a:pPr defTabSz="685800">
              <a:tabLst>
                <a:tab pos="0" algn="l"/>
              </a:tabLst>
            </a:pPr>
            <a:r>
              <a:rPr lang="en-US" sz="800" dirty="0">
                <a:solidFill>
                  <a:srgbClr val="101820"/>
                </a:solidFill>
                <a:latin typeface="GT Walsheim Light" panose="02000503030000020003" pitchFamily="50" charset="0"/>
              </a:rPr>
              <a:t>Citizen development can create unwanted operational, security, privacy, and reputational risks when AI is used to automate business activities.</a:t>
            </a:r>
            <a:endParaRPr lang="en-US" sz="800" dirty="0">
              <a:solidFill>
                <a:srgbClr val="000000"/>
              </a:solidFill>
              <a:latin typeface="GT Walsheim Light" panose="02000503030000020003" pitchFamily="50" charset="0"/>
            </a:endParaRPr>
          </a:p>
        </p:txBody>
      </p:sp>
      <p:sp>
        <p:nvSpPr>
          <p:cNvPr id="16" name="Shape 66">
            <a:extLst>
              <a:ext uri="{FF2B5EF4-FFF2-40B4-BE49-F238E27FC236}">
                <a16:creationId xmlns:a16="http://schemas.microsoft.com/office/drawing/2014/main" id="{EA8325B6-65A5-5DAB-A155-AD2C931F7B76}"/>
              </a:ext>
            </a:extLst>
          </p:cNvPr>
          <p:cNvSpPr/>
          <p:nvPr/>
        </p:nvSpPr>
        <p:spPr>
          <a:xfrm>
            <a:off x="260550" y="3844268"/>
            <a:ext cx="2914380" cy="924210"/>
          </a:xfrm>
          <a:prstGeom prst="roundRect">
            <a:avLst>
              <a:gd name="adj" fmla="val 8000"/>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7" name="Shape 67">
            <a:extLst>
              <a:ext uri="{FF2B5EF4-FFF2-40B4-BE49-F238E27FC236}">
                <a16:creationId xmlns:a16="http://schemas.microsoft.com/office/drawing/2014/main" id="{DE49D447-1F2D-875A-5C35-A6BF417D3215}"/>
              </a:ext>
            </a:extLst>
          </p:cNvPr>
          <p:cNvSpPr/>
          <p:nvPr/>
        </p:nvSpPr>
        <p:spPr>
          <a:xfrm>
            <a:off x="377190" y="3981428"/>
            <a:ext cx="493560" cy="49356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18" name="Text 68">
            <a:extLst>
              <a:ext uri="{FF2B5EF4-FFF2-40B4-BE49-F238E27FC236}">
                <a16:creationId xmlns:a16="http://schemas.microsoft.com/office/drawing/2014/main" id="{E85C8A3E-D47B-FA9B-0511-DDDC6BE78241}"/>
              </a:ext>
            </a:extLst>
          </p:cNvPr>
          <p:cNvSpPr/>
          <p:nvPr/>
        </p:nvSpPr>
        <p:spPr>
          <a:xfrm>
            <a:off x="397710" y="4136201"/>
            <a:ext cx="45225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275">
                <a:solidFill>
                  <a:srgbClr val="08245C"/>
                </a:solidFill>
                <a:latin typeface="GT Walsheim Light" panose="02000503030000020003" pitchFamily="50" charset="0"/>
              </a:rPr>
              <a:t>👥</a:t>
            </a:r>
            <a:endParaRPr lang="en-US" sz="1275">
              <a:solidFill>
                <a:srgbClr val="000000"/>
              </a:solidFill>
              <a:latin typeface="GT Walsheim Light" panose="02000503030000020003" pitchFamily="50" charset="0"/>
            </a:endParaRPr>
          </a:p>
        </p:txBody>
      </p:sp>
      <p:sp>
        <p:nvSpPr>
          <p:cNvPr id="19" name="Shape 69">
            <a:extLst>
              <a:ext uri="{FF2B5EF4-FFF2-40B4-BE49-F238E27FC236}">
                <a16:creationId xmlns:a16="http://schemas.microsoft.com/office/drawing/2014/main" id="{FCA363DE-83C3-7BE6-E776-F2F64E8EB02E}"/>
              </a:ext>
            </a:extLst>
          </p:cNvPr>
          <p:cNvSpPr/>
          <p:nvPr/>
        </p:nvSpPr>
        <p:spPr>
          <a:xfrm>
            <a:off x="1014930" y="3947138"/>
            <a:ext cx="270" cy="68580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20" name="Text 70">
            <a:extLst>
              <a:ext uri="{FF2B5EF4-FFF2-40B4-BE49-F238E27FC236}">
                <a16:creationId xmlns:a16="http://schemas.microsoft.com/office/drawing/2014/main" id="{6E88597D-EABC-3E7A-B55E-36A063473B01}"/>
              </a:ext>
            </a:extLst>
          </p:cNvPr>
          <p:cNvSpPr/>
          <p:nvPr/>
        </p:nvSpPr>
        <p:spPr>
          <a:xfrm>
            <a:off x="1186380" y="3940388"/>
            <a:ext cx="188568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People</a:t>
            </a:r>
            <a:endParaRPr lang="en-US" sz="1000">
              <a:solidFill>
                <a:srgbClr val="4F2D7F"/>
              </a:solidFill>
              <a:latin typeface="GT Walsheim Light"/>
            </a:endParaRPr>
          </a:p>
        </p:txBody>
      </p:sp>
      <p:sp>
        <p:nvSpPr>
          <p:cNvPr id="21" name="Text 71">
            <a:extLst>
              <a:ext uri="{FF2B5EF4-FFF2-40B4-BE49-F238E27FC236}">
                <a16:creationId xmlns:a16="http://schemas.microsoft.com/office/drawing/2014/main" id="{CFDE3DAE-22A3-8710-491B-1814B56B25BB}"/>
              </a:ext>
            </a:extLst>
          </p:cNvPr>
          <p:cNvSpPr/>
          <p:nvPr/>
        </p:nvSpPr>
        <p:spPr>
          <a:xfrm>
            <a:off x="1186380" y="4173398"/>
            <a:ext cx="1899450" cy="31509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defTabSz="685800">
              <a:tabLst>
                <a:tab pos="0" algn="l"/>
              </a:tabLst>
            </a:pPr>
            <a:r>
              <a:rPr lang="en-US" sz="750">
                <a:solidFill>
                  <a:srgbClr val="101820"/>
                </a:solidFill>
                <a:latin typeface="GT Walsheim Light" panose="02000503030000020003" pitchFamily="50" charset="0"/>
              </a:rPr>
              <a:t>Decentralized accountability: each department is responsible for building or using safe and secure AI; external-customer-impacting AI receives expert review.</a:t>
            </a:r>
            <a:endParaRPr lang="en-US" sz="750">
              <a:solidFill>
                <a:srgbClr val="000000"/>
              </a:solidFill>
              <a:latin typeface="GT Walsheim Light" panose="02000503030000020003" pitchFamily="50" charset="0"/>
            </a:endParaRPr>
          </a:p>
        </p:txBody>
      </p:sp>
      <p:sp>
        <p:nvSpPr>
          <p:cNvPr id="22" name="Shape 72">
            <a:extLst>
              <a:ext uri="{FF2B5EF4-FFF2-40B4-BE49-F238E27FC236}">
                <a16:creationId xmlns:a16="http://schemas.microsoft.com/office/drawing/2014/main" id="{132F4A5A-E267-2A4C-5D69-D5DD778C8EAA}"/>
              </a:ext>
            </a:extLst>
          </p:cNvPr>
          <p:cNvSpPr/>
          <p:nvPr/>
        </p:nvSpPr>
        <p:spPr>
          <a:xfrm>
            <a:off x="3319380" y="3844268"/>
            <a:ext cx="2400030" cy="924210"/>
          </a:xfrm>
          <a:prstGeom prst="roundRect">
            <a:avLst>
              <a:gd name="adj" fmla="val 8000"/>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23" name="Shape 73">
            <a:extLst>
              <a:ext uri="{FF2B5EF4-FFF2-40B4-BE49-F238E27FC236}">
                <a16:creationId xmlns:a16="http://schemas.microsoft.com/office/drawing/2014/main" id="{1AF3CD22-D159-D31A-6D70-2F0F5073D4CA}"/>
              </a:ext>
            </a:extLst>
          </p:cNvPr>
          <p:cNvSpPr/>
          <p:nvPr/>
        </p:nvSpPr>
        <p:spPr>
          <a:xfrm>
            <a:off x="3435750" y="3981428"/>
            <a:ext cx="493560" cy="49356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24" name="Text 74">
            <a:extLst>
              <a:ext uri="{FF2B5EF4-FFF2-40B4-BE49-F238E27FC236}">
                <a16:creationId xmlns:a16="http://schemas.microsoft.com/office/drawing/2014/main" id="{AB52761B-2749-2DDA-85D3-DE387A3931F1}"/>
              </a:ext>
            </a:extLst>
          </p:cNvPr>
          <p:cNvSpPr/>
          <p:nvPr/>
        </p:nvSpPr>
        <p:spPr>
          <a:xfrm>
            <a:off x="3456540" y="4111568"/>
            <a:ext cx="452250" cy="23302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600">
                <a:solidFill>
                  <a:srgbClr val="4F2D7F"/>
                </a:solidFill>
                <a:latin typeface="GT Walsheim Light"/>
              </a:rPr>
              <a:t>◇</a:t>
            </a:r>
            <a:endParaRPr lang="en-US" sz="1250">
              <a:solidFill>
                <a:srgbClr val="4F2D7F"/>
              </a:solidFill>
              <a:latin typeface="GT Walsheim Light"/>
            </a:endParaRPr>
          </a:p>
        </p:txBody>
      </p:sp>
      <p:sp>
        <p:nvSpPr>
          <p:cNvPr id="25" name="Shape 75">
            <a:extLst>
              <a:ext uri="{FF2B5EF4-FFF2-40B4-BE49-F238E27FC236}">
                <a16:creationId xmlns:a16="http://schemas.microsoft.com/office/drawing/2014/main" id="{44E3DE13-AD5C-1FE5-98E2-371D8583CD92}"/>
              </a:ext>
            </a:extLst>
          </p:cNvPr>
          <p:cNvSpPr/>
          <p:nvPr/>
        </p:nvSpPr>
        <p:spPr>
          <a:xfrm>
            <a:off x="4073490" y="3947138"/>
            <a:ext cx="270" cy="68580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26" name="Text 76">
            <a:extLst>
              <a:ext uri="{FF2B5EF4-FFF2-40B4-BE49-F238E27FC236}">
                <a16:creationId xmlns:a16="http://schemas.microsoft.com/office/drawing/2014/main" id="{3FA9626E-DFDA-6EDA-2CFA-C2D69FE5BA7D}"/>
              </a:ext>
            </a:extLst>
          </p:cNvPr>
          <p:cNvSpPr/>
          <p:nvPr/>
        </p:nvSpPr>
        <p:spPr>
          <a:xfrm>
            <a:off x="4245210" y="3940388"/>
            <a:ext cx="137133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Process</a:t>
            </a:r>
            <a:endParaRPr lang="en-US" sz="1000">
              <a:solidFill>
                <a:srgbClr val="4F2D7F"/>
              </a:solidFill>
              <a:latin typeface="GT Walsheim Light"/>
            </a:endParaRPr>
          </a:p>
        </p:txBody>
      </p:sp>
      <p:sp>
        <p:nvSpPr>
          <p:cNvPr id="27" name="Text 77">
            <a:extLst>
              <a:ext uri="{FF2B5EF4-FFF2-40B4-BE49-F238E27FC236}">
                <a16:creationId xmlns:a16="http://schemas.microsoft.com/office/drawing/2014/main" id="{668031C5-5D7A-095B-FEF6-4F5577034FDF}"/>
              </a:ext>
            </a:extLst>
          </p:cNvPr>
          <p:cNvSpPr/>
          <p:nvPr/>
        </p:nvSpPr>
        <p:spPr>
          <a:xfrm>
            <a:off x="4245210" y="4173398"/>
            <a:ext cx="1385100" cy="31509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defTabSz="685800">
              <a:tabLst>
                <a:tab pos="0" algn="l"/>
              </a:tabLst>
            </a:pPr>
            <a:r>
              <a:rPr lang="en-US" sz="750">
                <a:solidFill>
                  <a:srgbClr val="101820"/>
                </a:solidFill>
                <a:latin typeface="GT Walsheim Light" panose="02000503030000020003" pitchFamily="50" charset="0"/>
              </a:rPr>
              <a:t>Development is sandboxed; UAT transition triggers change management, intake, peer or SME review, code scan, and remediation.</a:t>
            </a:r>
            <a:endParaRPr lang="en-US" sz="750">
              <a:solidFill>
                <a:srgbClr val="000000"/>
              </a:solidFill>
              <a:latin typeface="GT Walsheim Light" panose="02000503030000020003" pitchFamily="50" charset="0"/>
            </a:endParaRPr>
          </a:p>
        </p:txBody>
      </p:sp>
      <p:sp>
        <p:nvSpPr>
          <p:cNvPr id="28" name="Shape 78">
            <a:extLst>
              <a:ext uri="{FF2B5EF4-FFF2-40B4-BE49-F238E27FC236}">
                <a16:creationId xmlns:a16="http://schemas.microsoft.com/office/drawing/2014/main" id="{B47F0A13-8498-999C-1655-C674BD7578CB}"/>
              </a:ext>
            </a:extLst>
          </p:cNvPr>
          <p:cNvSpPr/>
          <p:nvPr/>
        </p:nvSpPr>
        <p:spPr>
          <a:xfrm>
            <a:off x="5884110" y="3844268"/>
            <a:ext cx="2982960" cy="924210"/>
          </a:xfrm>
          <a:prstGeom prst="roundRect">
            <a:avLst>
              <a:gd name="adj" fmla="val 8000"/>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29" name="Shape 79">
            <a:extLst>
              <a:ext uri="{FF2B5EF4-FFF2-40B4-BE49-F238E27FC236}">
                <a16:creationId xmlns:a16="http://schemas.microsoft.com/office/drawing/2014/main" id="{3DDA9DDA-EC54-E55C-7179-8A81FA7E6262}"/>
              </a:ext>
            </a:extLst>
          </p:cNvPr>
          <p:cNvSpPr/>
          <p:nvPr/>
        </p:nvSpPr>
        <p:spPr>
          <a:xfrm>
            <a:off x="6000750" y="3981428"/>
            <a:ext cx="493560" cy="493560"/>
          </a:xfrm>
          <a:prstGeom prst="ellipse">
            <a:avLst/>
          </a:prstGeom>
          <a:solidFill>
            <a:schemeClr val="accent5">
              <a:lumMod val="20000"/>
              <a:lumOff val="80000"/>
            </a:schemeClr>
          </a:solidFill>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oAutofit/>
          </a:bodyPr>
          <a:lstStyle/>
          <a:p>
            <a:endParaRPr lang="en-US" sz="1350">
              <a:solidFill>
                <a:srgbClr val="000000"/>
              </a:solidFill>
              <a:latin typeface="GT Walsheim Light" panose="02000503030000020003" pitchFamily="50" charset="0"/>
            </a:endParaRPr>
          </a:p>
        </p:txBody>
      </p:sp>
      <p:sp>
        <p:nvSpPr>
          <p:cNvPr id="30" name="Text 80">
            <a:extLst>
              <a:ext uri="{FF2B5EF4-FFF2-40B4-BE49-F238E27FC236}">
                <a16:creationId xmlns:a16="http://schemas.microsoft.com/office/drawing/2014/main" id="{9DCE46D9-8364-4F94-4A6C-6154D19A2225}"/>
              </a:ext>
            </a:extLst>
          </p:cNvPr>
          <p:cNvSpPr/>
          <p:nvPr/>
        </p:nvSpPr>
        <p:spPr>
          <a:xfrm>
            <a:off x="6021270" y="4154948"/>
            <a:ext cx="452250" cy="18964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685800">
              <a:tabLst>
                <a:tab pos="0" algn="l"/>
              </a:tabLst>
            </a:pPr>
            <a:r>
              <a:rPr lang="en-US" sz="1600">
                <a:solidFill>
                  <a:srgbClr val="4F2D7F"/>
                </a:solidFill>
                <a:latin typeface="GT Walsheim Light"/>
              </a:rPr>
              <a:t>☑</a:t>
            </a:r>
            <a:endParaRPr lang="en-US" sz="1250">
              <a:solidFill>
                <a:srgbClr val="4F2D7F"/>
              </a:solidFill>
              <a:latin typeface="GT Walsheim Light"/>
            </a:endParaRPr>
          </a:p>
        </p:txBody>
      </p:sp>
      <p:sp>
        <p:nvSpPr>
          <p:cNvPr id="31" name="Shape 81">
            <a:extLst>
              <a:ext uri="{FF2B5EF4-FFF2-40B4-BE49-F238E27FC236}">
                <a16:creationId xmlns:a16="http://schemas.microsoft.com/office/drawing/2014/main" id="{35011C7D-7800-C23A-5496-B483D7770416}"/>
              </a:ext>
            </a:extLst>
          </p:cNvPr>
          <p:cNvSpPr/>
          <p:nvPr/>
        </p:nvSpPr>
        <p:spPr>
          <a:xfrm>
            <a:off x="6638490" y="3947138"/>
            <a:ext cx="270" cy="685800"/>
          </a:xfrm>
          <a:prstGeom prst="line">
            <a:avLst/>
          </a:prstGeom>
          <a:ln w="12700">
            <a:solidFill>
              <a:srgbClr val="4F2D7F"/>
            </a:solidFill>
            <a:roun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32" name="Text 82">
            <a:extLst>
              <a:ext uri="{FF2B5EF4-FFF2-40B4-BE49-F238E27FC236}">
                <a16:creationId xmlns:a16="http://schemas.microsoft.com/office/drawing/2014/main" id="{DF008A71-F8D8-E2CB-6F32-E7B898D8207C}"/>
              </a:ext>
            </a:extLst>
          </p:cNvPr>
          <p:cNvSpPr/>
          <p:nvPr/>
        </p:nvSpPr>
        <p:spPr>
          <a:xfrm>
            <a:off x="6809940" y="3940388"/>
            <a:ext cx="1954260" cy="1711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685800">
              <a:tabLst>
                <a:tab pos="0" algn="l"/>
              </a:tabLst>
            </a:pPr>
            <a:r>
              <a:rPr lang="en-US" sz="1000" b="1">
                <a:solidFill>
                  <a:srgbClr val="4F2D7F"/>
                </a:solidFill>
                <a:latin typeface="GT Walsheim Light"/>
              </a:rPr>
              <a:t>Automation</a:t>
            </a:r>
            <a:endParaRPr lang="en-US" sz="1000">
              <a:solidFill>
                <a:srgbClr val="4F2D7F"/>
              </a:solidFill>
              <a:latin typeface="GT Walsheim Light"/>
            </a:endParaRPr>
          </a:p>
        </p:txBody>
      </p:sp>
      <p:sp>
        <p:nvSpPr>
          <p:cNvPr id="33" name="Text 83">
            <a:extLst>
              <a:ext uri="{FF2B5EF4-FFF2-40B4-BE49-F238E27FC236}">
                <a16:creationId xmlns:a16="http://schemas.microsoft.com/office/drawing/2014/main" id="{FE3D3BE4-594D-B99D-D140-035B6888B85F}"/>
              </a:ext>
            </a:extLst>
          </p:cNvPr>
          <p:cNvSpPr/>
          <p:nvPr/>
        </p:nvSpPr>
        <p:spPr>
          <a:xfrm>
            <a:off x="6809940" y="4173398"/>
            <a:ext cx="1968030" cy="315090"/>
          </a:xfrm>
          <a:prstGeom prst="rect">
            <a:avLst/>
          </a:prstGeom>
          <a:noFill/>
          <a:ln w="0">
            <a:noFill/>
          </a:ln>
        </p:spPr>
        <p:style>
          <a:lnRef idx="0">
            <a:scrgbClr r="0" g="0" b="0"/>
          </a:lnRef>
          <a:fillRef idx="0">
            <a:scrgbClr r="0" g="0" b="0"/>
          </a:fillRef>
          <a:effectRef idx="0">
            <a:scrgbClr r="0" g="0" b="0"/>
          </a:effectRef>
          <a:fontRef idx="minor"/>
        </p:style>
        <p:txBody>
          <a:bodyPr lIns="270" tIns="270" rIns="270" bIns="270" anchor="t">
            <a:noAutofit/>
          </a:bodyPr>
          <a:lstStyle/>
          <a:p>
            <a:pPr defTabSz="685800">
              <a:tabLst>
                <a:tab pos="0" algn="l"/>
              </a:tabLst>
            </a:pPr>
            <a:r>
              <a:rPr lang="en-US" sz="800">
                <a:solidFill>
                  <a:srgbClr val="101820"/>
                </a:solidFill>
                <a:latin typeface="GT Walsheim Light" panose="02000503030000020003" pitchFamily="50" charset="0"/>
              </a:rPr>
              <a:t>Submissions, peer reviews, SME approvals, code scanning, and remediation evidence are captured in the change management platform.</a:t>
            </a:r>
            <a:endParaRPr lang="en-US" sz="800">
              <a:solidFill>
                <a:srgbClr val="000000"/>
              </a:solidFill>
              <a:latin typeface="GT Walsheim Light" panose="02000503030000020003" pitchFamily="50" charset="0"/>
            </a:endParaRPr>
          </a:p>
        </p:txBody>
      </p:sp>
      <p:sp>
        <p:nvSpPr>
          <p:cNvPr id="38" name="Shape 37">
            <a:extLst>
              <a:ext uri="{FF2B5EF4-FFF2-40B4-BE49-F238E27FC236}">
                <a16:creationId xmlns:a16="http://schemas.microsoft.com/office/drawing/2014/main" id="{194D92F0-531C-6D3D-C15C-112E17A46FE4}"/>
              </a:ext>
            </a:extLst>
          </p:cNvPr>
          <p:cNvSpPr/>
          <p:nvPr/>
        </p:nvSpPr>
        <p:spPr>
          <a:xfrm>
            <a:off x="7747800" y="2913814"/>
            <a:ext cx="219510" cy="270"/>
          </a:xfrm>
          <a:prstGeom prst="line">
            <a:avLst/>
          </a:prstGeom>
          <a:ln w="25400">
            <a:solidFill>
              <a:srgbClr val="4F2D7F"/>
            </a:solidFill>
            <a:round/>
            <a:tailEnd type="triangle" w="med" len="med"/>
          </a:ln>
        </p:spPr>
        <p:style>
          <a:lnRef idx="0">
            <a:scrgbClr r="0" g="0" b="0"/>
          </a:lnRef>
          <a:fillRef idx="0">
            <a:scrgbClr r="0" g="0" b="0"/>
          </a:fillRef>
          <a:effectRef idx="0">
            <a:scrgbClr r="0" g="0" b="0"/>
          </a:effectRef>
          <a:fontRef idx="minor"/>
        </p:style>
        <p:txBody>
          <a:bodyPr lIns="67500" tIns="-33480" rIns="67500" bIns="-33480" anchor="t" anchorCtr="1">
            <a:noAutofit/>
          </a:bodyPr>
          <a:lstStyle/>
          <a:p>
            <a:endParaRPr lang="en-US" sz="800">
              <a:solidFill>
                <a:srgbClr val="000000"/>
              </a:solidFill>
              <a:latin typeface="GT Walsheim Light" panose="02000503030000020003" pitchFamily="50" charset="0"/>
            </a:endParaRPr>
          </a:p>
        </p:txBody>
      </p:sp>
      <p:sp>
        <p:nvSpPr>
          <p:cNvPr id="39" name="Shape 55">
            <a:extLst>
              <a:ext uri="{FF2B5EF4-FFF2-40B4-BE49-F238E27FC236}">
                <a16:creationId xmlns:a16="http://schemas.microsoft.com/office/drawing/2014/main" id="{116FD63A-DF61-1762-524A-E905CB91B910}"/>
              </a:ext>
            </a:extLst>
          </p:cNvPr>
          <p:cNvSpPr/>
          <p:nvPr/>
        </p:nvSpPr>
        <p:spPr>
          <a:xfrm flipV="1">
            <a:off x="4742781" y="2692374"/>
            <a:ext cx="228599" cy="157094"/>
          </a:xfrm>
          <a:prstGeom prst="line">
            <a:avLst/>
          </a:prstGeom>
          <a:ln w="25400">
            <a:solidFill>
              <a:srgbClr val="138A36"/>
            </a:solidFill>
            <a:round/>
            <a:tailEnd type="triangle" w="med" len="me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
        <p:nvSpPr>
          <p:cNvPr id="40" name="Shape 53">
            <a:extLst>
              <a:ext uri="{FF2B5EF4-FFF2-40B4-BE49-F238E27FC236}">
                <a16:creationId xmlns:a16="http://schemas.microsoft.com/office/drawing/2014/main" id="{A71583D1-47A3-4137-1C7C-4DAF916C0031}"/>
              </a:ext>
            </a:extLst>
          </p:cNvPr>
          <p:cNvSpPr/>
          <p:nvPr/>
        </p:nvSpPr>
        <p:spPr>
          <a:xfrm>
            <a:off x="4752541" y="3067082"/>
            <a:ext cx="219238" cy="160638"/>
          </a:xfrm>
          <a:prstGeom prst="line">
            <a:avLst/>
          </a:prstGeom>
          <a:ln w="25400">
            <a:solidFill>
              <a:srgbClr val="F37021"/>
            </a:solidFill>
            <a:round/>
            <a:tailEnd type="triangle" w="med" len="med"/>
          </a:ln>
        </p:spPr>
        <p:style>
          <a:lnRef idx="0">
            <a:scrgbClr r="0" g="0" b="0"/>
          </a:lnRef>
          <a:fillRef idx="0">
            <a:scrgbClr r="0" g="0" b="0"/>
          </a:fillRef>
          <a:effectRef idx="0">
            <a:scrgbClr r="0" g="0" b="0"/>
          </a:effectRef>
          <a:fontRef idx="minor"/>
        </p:style>
        <p:txBody>
          <a:bodyPr lIns="67500" tIns="-6480" rIns="67500" bIns="-6480" anchor="t" anchorCtr="1">
            <a:noAutofit/>
          </a:bodyPr>
          <a:lstStyle/>
          <a:p>
            <a:endParaRPr lang="en-US" sz="1350">
              <a:solidFill>
                <a:srgbClr val="000000"/>
              </a:solidFill>
              <a:latin typeface="GT Walsheim Light" panose="02000503030000020003" pitchFamily="50" charset="0"/>
            </a:endParaRPr>
          </a:p>
        </p:txBody>
      </p:sp>
      <p:sp>
        <p:nvSpPr>
          <p:cNvPr id="43" name="Shape 53">
            <a:extLst>
              <a:ext uri="{FF2B5EF4-FFF2-40B4-BE49-F238E27FC236}">
                <a16:creationId xmlns:a16="http://schemas.microsoft.com/office/drawing/2014/main" id="{1F4EA7E7-5B75-2363-DBEB-4028CF539D78}"/>
              </a:ext>
            </a:extLst>
          </p:cNvPr>
          <p:cNvSpPr/>
          <p:nvPr/>
        </p:nvSpPr>
        <p:spPr>
          <a:xfrm flipV="1">
            <a:off x="6590702" y="3092603"/>
            <a:ext cx="156538" cy="182621"/>
          </a:xfrm>
          <a:prstGeom prst="line">
            <a:avLst/>
          </a:prstGeom>
          <a:ln w="25400">
            <a:solidFill>
              <a:srgbClr val="F37021"/>
            </a:solidFill>
            <a:round/>
            <a:tailEnd type="triangle" w="med" len="med"/>
          </a:ln>
        </p:spPr>
        <p:style>
          <a:lnRef idx="0">
            <a:scrgbClr r="0" g="0" b="0"/>
          </a:lnRef>
          <a:fillRef idx="0">
            <a:scrgbClr r="0" g="0" b="0"/>
          </a:fillRef>
          <a:effectRef idx="0">
            <a:scrgbClr r="0" g="0" b="0"/>
          </a:effectRef>
          <a:fontRef idx="minor"/>
        </p:style>
        <p:txBody>
          <a:bodyPr lIns="67500" tIns="-6480" rIns="67500" bIns="-6480" anchor="t" anchorCtr="1">
            <a:noAutofit/>
          </a:bodyPr>
          <a:lstStyle/>
          <a:p>
            <a:endParaRPr lang="en-US" sz="1350">
              <a:solidFill>
                <a:srgbClr val="000000"/>
              </a:solidFill>
              <a:latin typeface="GT Walsheim Light" panose="02000503030000020003" pitchFamily="50" charset="0"/>
            </a:endParaRPr>
          </a:p>
        </p:txBody>
      </p:sp>
      <p:sp>
        <p:nvSpPr>
          <p:cNvPr id="44" name="Shape 55">
            <a:extLst>
              <a:ext uri="{FF2B5EF4-FFF2-40B4-BE49-F238E27FC236}">
                <a16:creationId xmlns:a16="http://schemas.microsoft.com/office/drawing/2014/main" id="{E1BE7706-CC0B-FAF6-F2EB-C4AD062F1688}"/>
              </a:ext>
            </a:extLst>
          </p:cNvPr>
          <p:cNvSpPr/>
          <p:nvPr/>
        </p:nvSpPr>
        <p:spPr>
          <a:xfrm>
            <a:off x="6592888" y="2665413"/>
            <a:ext cx="171132" cy="166481"/>
          </a:xfrm>
          <a:prstGeom prst="line">
            <a:avLst/>
          </a:prstGeom>
          <a:ln w="25400">
            <a:solidFill>
              <a:srgbClr val="138A36"/>
            </a:solidFill>
            <a:round/>
            <a:tailEnd type="triangle" w="med" len="med"/>
          </a:ln>
        </p:spPr>
        <p:style>
          <a:lnRef idx="0">
            <a:scrgbClr r="0" g="0" b="0"/>
          </a:lnRef>
          <a:fillRef idx="0">
            <a:scrgbClr r="0" g="0" b="0"/>
          </a:fillRef>
          <a:effectRef idx="0">
            <a:scrgbClr r="0" g="0" b="0"/>
          </a:effectRef>
          <a:fontRef idx="minor"/>
        </p:style>
        <p:txBody>
          <a:bodyPr lIns="67500" tIns="33750" rIns="67500" bIns="33750" anchor="t" anchorCtr="1">
            <a:noAutofit/>
          </a:bodyPr>
          <a:lstStyle/>
          <a:p>
            <a:endParaRPr lang="en-US" sz="1350">
              <a:solidFill>
                <a:srgbClr val="000000"/>
              </a:solidFill>
              <a:latin typeface="GT Walsheim Light" panose="02000503030000020003" pitchFamily="50"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75000">
              <a:srgbClr val="8155CF"/>
            </a:gs>
            <a:gs pos="51000">
              <a:srgbClr val="663FA4"/>
            </a:gs>
            <a:gs pos="32000">
              <a:schemeClr val="accent1"/>
            </a:gs>
            <a:gs pos="95000">
              <a:schemeClr val="accent2"/>
            </a:gs>
          </a:gsLst>
          <a:lin ang="189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46624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g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MBAQEBAQEBAQEBAQEBAQIAAAAAAAAAAwAAAAMAAAAA/////wQAPwwAAAAAAAAAAAAAIAD///////////////8AAAD///////////////8DAAAAAwD///////8DAAAAAwD///////////////////////////////////////////////////////////////////////////////////////////////////////////////////////////////////////////////////////////////////////////////////////////////////////////////////////////////////////////////////////////////////////////////////////////////////////////////////////////////////////////////////////////////////////////////////////////////////////////////////////////////////////////////////////////////////////////////////////////////8BACAA////////////////AAAO////////AwAAAAIA////////////////////////////////////////////////////////////////////////////////////////////////////////////////////////////////////////////////////////////////////////////////////////////////////////////////////////////////////////////////////////////////////////////////////////////////////////////////////////////////////////////////////////////////////////////////////////////////////////////////////////////////////////////////////////////////////////////////////////////////////////////////////////AgABAP///////wQAAAACABAAC2nCVMAydgFKhoJ6Erixd2UFAAAAAAADAAAAAwADAAAAAQADAAIA////////BAAAAAMAEAALvVdUmCkMCEWPTL2AZmop9QUAAAABAAMAAAAAAAMAAAACAAMAAAAAAP///////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EAPwLAAAAAAAAAAAAACAB////////////////AAAA////////////////BAAAAAMA////////BAAAAAMA////////BAAAAAMA////////////////////////////////////////////////////////////////////////////////////////////////////////////////////////////////////////////////////////////////////////////////////////////////////////////////////////////////////////////////////////////////////////////////////////////////////////////////////////////////////////////////////////////////////////////////////////////////////////////////////////////////////////////////////////////////////////////////AQAgAf///////////////wAADv///////wQAAAACAP///////////////////////////////////////////////////////////////////////////////////////////////////////////////////////////////////////////////////////////////////////////////////////////////////////////////////////////////////////////////////////////////////////////////////////////////////////////////////////////////////////////////////////////////////////////////////////////////////////////////////////////////////////////////////////////////////////////////////////////////////////////////////////wIAAwEDAAAAAgD///////8aAAZMaW5rZWRTaGFwZXNEYXRhUHJvcGVydHlfMAUAAAAAAAQAAAADAAQAAAABAAQAAAADAP///////wQAAAADAP///////wMAAwEDAAAAAwD///////8lAAZMaW5rZWRTaGFwZVByZXNlbnRhdGlvblNldHRpbmdzRGF0YV8wBQAAAAEABAAAAAAABAAAAAIABAAAAAAABAAAAAIABAAAAAAABA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gCODgAAAAAAAAAAAAD/////gwCDAAAABV9pZAAQAAAABGnCVMAydgFKhoJ6Erixd2UDRGF0YQAbAAAABExpbmtlZFNoYXBlRGF0YQAFAAAAAAACTmFtZQAZAAAATGlua2VkU2hhcGVzRGF0YVByb3BlcnR5ABBWZXJzaW9uAAAAAAAJTGFzdFdyaXRlAAZy4kaJAQAAAAEA/////8YAxgAAAAVfaWQAEAAAAAS9V1SYKQwIRY9MvYBmain1A0RhdGEAUwAAAAhQcmVzZW50YXRpb25TY2FubmVkRm9yTGlua2VkU2hhcGVzAAECTnVtYmVyRm9ybWF0U2VwYXJhdG9yTW9kZQAKAAAAQXV0b21hdGljAAACTmFtZQAkAAAATGlua2VkU2hhcGVQcmVzZW50YXRpb25TZXR0aW5nc0RhdGEAEFZlcnNpb24AAAAAAAlMYXN0V3JpdGUAM3LiRok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8247081928352255"/>
  <p:tag name="EMPOWERCHARTSPROPERTIES_B_LENGTH" val="24576"/>
</p:tagLst>
</file>

<file path=ppt/tags/tag2.xml><?xml version="1.0" encoding="utf-8"?>
<p:tagLst xmlns:a="http://schemas.openxmlformats.org/drawingml/2006/main" xmlns:r="http://schemas.openxmlformats.org/officeDocument/2006/relationships" xmlns:p="http://schemas.openxmlformats.org/presentationml/2006/main">
  <p:tag name="MIO_DBID" val="B8D51924-5F73-4C32-81A5-4ABBFA34CF79"/>
  <p:tag name="MIO_EKGUID" val="c171c0f2-e178-4c2d-b148-7c16edc6be8b"/>
  <p:tag name="MIO_GUID" val="69fdc4dd-7909-4876-9b00-4c56954606c0"/>
  <p:tag name="MIO_LASTDOWNLOADED" val="24.08.2023 10:34:52.386"/>
  <p:tag name="MIO_LASTEDITORNAME" val="Frank Demmig"/>
  <p:tag name="MIO_OBJECTNAME" val="graph increasing"/>
  <p:tag name="MIO_UPDATE" val="True"/>
  <p:tag name="MIO_VERSION" val="17.05.2023 09:33:13"/>
</p:tagLst>
</file>

<file path=ppt/tags/tag3.xml><?xml version="1.0" encoding="utf-8"?>
<p:tagLst xmlns:a="http://schemas.openxmlformats.org/drawingml/2006/main" xmlns:r="http://schemas.openxmlformats.org/officeDocument/2006/relationships" xmlns:p="http://schemas.openxmlformats.org/presentationml/2006/main">
  <p:tag name="MIO_DBID" val="B8D51924-5F73-4C32-81A5-4ABBFA34CF79"/>
  <p:tag name="MIO_EKGUID" val="ae952012-23b6-41aa-9e6f-234c97a06e8e"/>
  <p:tag name="MIO_GUID" val="1783c287-c154-400d-953c-0dae7e28d55b"/>
  <p:tag name="MIO_LASTDOWNLOADED" val="24.08.2023 10:34:51.694"/>
  <p:tag name="MIO_LASTEDITORNAME" val="Frank Demmig"/>
  <p:tag name="MIO_OBJECTNAME" val="leadership_5"/>
  <p:tag name="MIO_UPDATE" val="True"/>
  <p:tag name="MIO_VERSION" val="17.05.2023 09:33:15"/>
  <p:tag name="UPSLIDESHAPELIBITEMEDITIONDATE" val="638162056818812641"/>
  <p:tag name="UPSLIDESHAPELIBITEMID" val="b6c7c59e-900b-4f47-ba5c-965dbec4819e"/>
  <p:tag name="UPSLIDESHAPELIBITEMLASTCREATOR" val="fdemmig"/>
  <p:tag name="UPSLIDESHAPELIBITEMNAME" val="leadership_5"/>
  <p:tag name="UPSLIDESTOREDSHAPELOCATION" val="https://wkgt.sharepoint.com/sites/UpSlide/UpSlide/Corporate library/Icons/Icons I-P.lib"/>
</p:tagLst>
</file>

<file path=ppt/tags/tag4.xml><?xml version="1.0" encoding="utf-8"?>
<p:tagLst xmlns:a="http://schemas.openxmlformats.org/drawingml/2006/main" xmlns:r="http://schemas.openxmlformats.org/officeDocument/2006/relationships" xmlns:p="http://schemas.openxmlformats.org/presentationml/2006/main">
  <p:tag name="MIO_DBID" val="B8D51924-5F73-4C32-81A5-4ABBFA34CF79"/>
  <p:tag name="MIO_EKGUID" val="04ba8918-7ce6-4cc3-8763-dd81d6832f01"/>
  <p:tag name="MIO_GUID" val="cdd2aecf-549a-4f54-8250-69f818dcad43"/>
  <p:tag name="MIO_LASTDOWNLOADED" val="24.08.2023 10:34:52.839"/>
  <p:tag name="MIO_LASTEDITORNAME" val="Frank Demmig"/>
  <p:tag name="MIO_OBJECTNAME" val="check list"/>
  <p:tag name="MIO_UPDATE" val="True"/>
  <p:tag name="MIO_VERSION" val="17.05.2023 09:33:12"/>
</p:tagLst>
</file>

<file path=ppt/tags/tag5.xml><?xml version="1.0" encoding="utf-8"?>
<p:tagLst xmlns:a="http://schemas.openxmlformats.org/drawingml/2006/main" xmlns:r="http://schemas.openxmlformats.org/officeDocument/2006/relationships" xmlns:p="http://schemas.openxmlformats.org/presentationml/2006/main">
  <p:tag name="MIO_DBID" val="B8D51924-5F73-4C32-81A5-4ABBFA34CF79"/>
  <p:tag name="MIO_EKGUID" val="0dddaf61-609b-42a0-b9d5-275128f8b219"/>
  <p:tag name="MIO_GUID" val="72e2ac2d-f559-48bf-98ec-8573b7aaec65"/>
  <p:tag name="MIO_LASTDOWNLOADED" val="25.08.2023 12:27:11.466"/>
  <p:tag name="MIO_LASTEDITORNAME" val="Frank Demmig"/>
  <p:tag name="MIO_OBJECTNAME" val="diploma"/>
  <p:tag name="MIO_UPDATE" val="True"/>
  <p:tag name="MIO_VERSION" val="17.05.2023 09:41:22"/>
</p:tagLst>
</file>

<file path=ppt/tags/tag6.xml><?xml version="1.0" encoding="utf-8"?>
<p:tagLst xmlns:a="http://schemas.openxmlformats.org/drawingml/2006/main" xmlns:r="http://schemas.openxmlformats.org/officeDocument/2006/relationships" xmlns:p="http://schemas.openxmlformats.org/presentationml/2006/main">
  <p:tag name="MIO_DBID" val="B8D51924-5F73-4C32-81A5-4ABBFA34CF79"/>
  <p:tag name="MIO_EKGUID" val="814cb821-30c1-4ec0-a00e-8745844b4551"/>
  <p:tag name="MIO_GUID" val="2741f7c2-018b-4c97-b7f3-c554f027d629"/>
  <p:tag name="MIO_LASTDOWNLOADED" val="25.08.2023 13:21:03.420"/>
  <p:tag name="MIO_LASTEDITORNAME" val="Frank Demmig"/>
  <p:tag name="MIO_OBJECTNAME" val="technology"/>
  <p:tag name="MIO_UPDATE" val="True"/>
  <p:tag name="MIO_VERSION" val="17.05.2023 09:42:04"/>
</p:tagLst>
</file>

<file path=ppt/theme/theme1.xml><?xml version="1.0" encoding="utf-8"?>
<a:theme xmlns:a="http://schemas.openxmlformats.org/drawingml/2006/main" name="1_Covers">
  <a:themeElements>
    <a:clrScheme name="Grant Thornton palette">
      <a:dk1>
        <a:srgbClr val="000000"/>
      </a:dk1>
      <a:lt1>
        <a:srgbClr val="FFFFFF"/>
      </a:lt1>
      <a:dk2>
        <a:srgbClr val="CCC4BD"/>
      </a:dk2>
      <a:lt2>
        <a:srgbClr val="F2F0EE"/>
      </a:lt2>
      <a:accent1>
        <a:srgbClr val="4F2D7F"/>
      </a:accent1>
      <a:accent2>
        <a:srgbClr val="4FA4B3"/>
      </a:accent2>
      <a:accent3>
        <a:srgbClr val="FF5149"/>
      </a:accent3>
      <a:accent4>
        <a:srgbClr val="FFC23D"/>
      </a:accent4>
      <a:accent5>
        <a:srgbClr val="A06DFF"/>
      </a:accent5>
      <a:accent6>
        <a:srgbClr val="2B144C"/>
      </a:accent6>
      <a:hlink>
        <a:srgbClr val="2B144C"/>
      </a:hlink>
      <a:folHlink>
        <a:srgbClr val="2B144C"/>
      </a:folHlink>
    </a:clrScheme>
    <a:fontScheme name="Custom 1">
      <a:majorFont>
        <a:latin typeface="GT Walsheim Bold"/>
        <a:ea typeface=""/>
        <a:cs typeface=""/>
      </a:majorFont>
      <a:minorFont>
        <a:latin typeface="GT Walsheim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chemeClr val="accent1"/>
          </a:solidFill>
        </a:ln>
      </a:spPr>
      <a:bodyPr lIns="137160" tIns="137160" rIns="137160" bIns="13716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tailEnd type="arrow" w="lg" len="sm"/>
        </a:ln>
      </a:spPr>
      <a:bodyPr/>
      <a:lstStyle/>
      <a:style>
        <a:lnRef idx="1">
          <a:schemeClr val="accent1"/>
        </a:lnRef>
        <a:fillRef idx="0">
          <a:schemeClr val="accent1"/>
        </a:fillRef>
        <a:effectRef idx="0">
          <a:schemeClr val="accent1"/>
        </a:effectRef>
        <a:fontRef idx="minor">
          <a:schemeClr val="tx1"/>
        </a:fontRef>
      </a:style>
    </a:lnDef>
    <a:txDef>
      <a:spPr>
        <a:solidFill>
          <a:schemeClr val="accent2">
            <a:lumMod val="20000"/>
            <a:lumOff val="80000"/>
          </a:schemeClr>
        </a:solidFill>
      </a:spPr>
      <a:bodyPr wrap="square" lIns="137160" tIns="137160" rIns="137160" bIns="137160" rtlCol="0">
        <a:spAutoFit/>
      </a:bodyPr>
      <a:lstStyle>
        <a:defPPr>
          <a:defRPr sz="900" dirty="0" err="1"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Template_GT Walsheim.potx" id="{DDDD3E42-FB32-45DF-B1BB-6677DFB312B4}" vid="{575F97C0-F59D-4663-838C-37E2162A4454}"/>
    </a:ext>
  </a:extLst>
</a:theme>
</file>

<file path=ppt/theme/theme2.xml><?xml version="1.0" encoding="utf-8"?>
<a:theme xmlns:a="http://schemas.openxmlformats.org/drawingml/2006/main" name="1_Dividers">
  <a:themeElements>
    <a:clrScheme name="GT colors">
      <a:dk1>
        <a:srgbClr val="000000"/>
      </a:dk1>
      <a:lt1>
        <a:srgbClr val="FFFFFF"/>
      </a:lt1>
      <a:dk2>
        <a:srgbClr val="E0DCD7"/>
      </a:dk2>
      <a:lt2>
        <a:srgbClr val="F2F0EE"/>
      </a:lt2>
      <a:accent1>
        <a:srgbClr val="4F2D7F"/>
      </a:accent1>
      <a:accent2>
        <a:srgbClr val="4FA4B3"/>
      </a:accent2>
      <a:accent3>
        <a:srgbClr val="FF5149"/>
      </a:accent3>
      <a:accent4>
        <a:srgbClr val="FFC23D"/>
      </a:accent4>
      <a:accent5>
        <a:srgbClr val="A06DFF"/>
      </a:accent5>
      <a:accent6>
        <a:srgbClr val="2B144C"/>
      </a:accent6>
      <a:hlink>
        <a:srgbClr val="A06DFF"/>
      </a:hlink>
      <a:folHlink>
        <a:srgbClr val="2B144C"/>
      </a:folHlink>
    </a:clrScheme>
    <a:fontScheme name="Custom 1">
      <a:majorFont>
        <a:latin typeface="GT Walsheim Bold"/>
        <a:ea typeface=""/>
        <a:cs typeface=""/>
      </a:majorFont>
      <a:minorFont>
        <a:latin typeface="GT Walsheim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chemeClr val="accent1"/>
          </a:solidFill>
        </a:ln>
      </a:spPr>
      <a:bodyPr lIns="137160" tIns="137160" rIns="137160" bIns="13716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tailEnd type="arrow" w="lg" len="sm"/>
        </a:ln>
      </a:spPr>
      <a:bodyPr/>
      <a:lstStyle/>
      <a:style>
        <a:lnRef idx="1">
          <a:schemeClr val="accent1"/>
        </a:lnRef>
        <a:fillRef idx="0">
          <a:schemeClr val="accent1"/>
        </a:fillRef>
        <a:effectRef idx="0">
          <a:schemeClr val="accent1"/>
        </a:effectRef>
        <a:fontRef idx="minor">
          <a:schemeClr val="tx1"/>
        </a:fontRef>
      </a:style>
    </a:lnDef>
    <a:txDef>
      <a:spPr/>
      <a:bodyPr anchor="b"/>
      <a:lstStyle>
        <a:defPPr algn="l">
          <a:defRPr kern="0" dirty="0"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Template_GT Walsheim.potx" id="{DDDD3E42-FB32-45DF-B1BB-6677DFB312B4}" vid="{8F0F5EBC-1801-402D-A6F4-24AB8D721F26}"/>
    </a:ext>
  </a:extLst>
</a:theme>
</file>

<file path=ppt/theme/theme3.xml><?xml version="1.0" encoding="utf-8"?>
<a:theme xmlns:a="http://schemas.openxmlformats.org/drawingml/2006/main" name="Content">
  <a:themeElements>
    <a:clrScheme name="New VI Brand colors">
      <a:dk1>
        <a:sysClr val="windowText" lastClr="000000"/>
      </a:dk1>
      <a:lt1>
        <a:sysClr val="window" lastClr="FFFFFF"/>
      </a:lt1>
      <a:dk2>
        <a:srgbClr val="CCC4BD"/>
      </a:dk2>
      <a:lt2>
        <a:srgbClr val="F2F0EE"/>
      </a:lt2>
      <a:accent1>
        <a:srgbClr val="4F2D7F"/>
      </a:accent1>
      <a:accent2>
        <a:srgbClr val="4FA4B3"/>
      </a:accent2>
      <a:accent3>
        <a:srgbClr val="FF5149"/>
      </a:accent3>
      <a:accent4>
        <a:srgbClr val="FFC23D"/>
      </a:accent4>
      <a:accent5>
        <a:srgbClr val="A06DFF"/>
      </a:accent5>
      <a:accent6>
        <a:srgbClr val="2B144C"/>
      </a:accent6>
      <a:hlink>
        <a:srgbClr val="2B144C"/>
      </a:hlink>
      <a:folHlink>
        <a:srgbClr val="2B144C"/>
      </a:folHlink>
    </a:clrScheme>
    <a:fontScheme name="Custom 1">
      <a:majorFont>
        <a:latin typeface="GT Walsheim Bold"/>
        <a:ea typeface=""/>
        <a:cs typeface=""/>
      </a:majorFont>
      <a:minorFont>
        <a:latin typeface="GT Walsheim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chemeClr val="accent1"/>
          </a:solidFill>
        </a:ln>
      </a:spPr>
      <a:bodyPr lIns="137160" tIns="137160" rIns="137160" bIns="13716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tailEnd type="arrow" w="lg" len="sm"/>
        </a:ln>
      </a:spPr>
      <a:bodyPr/>
      <a:lstStyle/>
      <a:style>
        <a:lnRef idx="1">
          <a:schemeClr val="accent1"/>
        </a:lnRef>
        <a:fillRef idx="0">
          <a:schemeClr val="accent1"/>
        </a:fillRef>
        <a:effectRef idx="0">
          <a:schemeClr val="accent1"/>
        </a:effectRef>
        <a:fontRef idx="minor">
          <a:schemeClr val="tx1"/>
        </a:fontRef>
      </a:style>
    </a:lnDef>
    <a:txDef>
      <a:spPr>
        <a:solidFill>
          <a:schemeClr val="accent2">
            <a:lumMod val="20000"/>
            <a:lumOff val="80000"/>
          </a:schemeClr>
        </a:solidFill>
      </a:spPr>
      <a:bodyPr wrap="square" lIns="137160" tIns="137160" rIns="137160" bIns="137160" rtlCol="0">
        <a:spAutoFit/>
      </a:bodyPr>
      <a:lstStyle>
        <a:defPPr>
          <a:defRPr sz="900" dirty="0" err="1" smtClean="0"/>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Template_GT Walsheim.potx" id="{DDDD3E42-FB32-45DF-B1BB-6677DFB312B4}" vid="{D54ECDD6-AB05-40FD-B8BF-942C53BDD57F}"/>
    </a:ext>
  </a:extLst>
</a:theme>
</file>

<file path=ppt/theme/theme4.xml><?xml version="1.0" encoding="utf-8"?>
<a:theme xmlns:a="http://schemas.openxmlformats.org/drawingml/2006/main" name="2_Covers">
  <a:themeElements>
    <a:clrScheme name="Custom 14">
      <a:dk1>
        <a:srgbClr val="000000"/>
      </a:dk1>
      <a:lt1>
        <a:srgbClr val="FFFFFF"/>
      </a:lt1>
      <a:dk2>
        <a:srgbClr val="CCC4BD"/>
      </a:dk2>
      <a:lt2>
        <a:srgbClr val="F2F0EE"/>
      </a:lt2>
      <a:accent1>
        <a:srgbClr val="4F2D7F"/>
      </a:accent1>
      <a:accent2>
        <a:srgbClr val="A06DFF"/>
      </a:accent2>
      <a:accent3>
        <a:srgbClr val="FF5149"/>
      </a:accent3>
      <a:accent4>
        <a:srgbClr val="FFC23D"/>
      </a:accent4>
      <a:accent5>
        <a:srgbClr val="4FA4B3"/>
      </a:accent5>
      <a:accent6>
        <a:srgbClr val="2B144C"/>
      </a:accent6>
      <a:hlink>
        <a:srgbClr val="FF5149"/>
      </a:hlink>
      <a:folHlink>
        <a:srgbClr val="000000"/>
      </a:folHlink>
    </a:clrScheme>
    <a:fontScheme name="Custom 1">
      <a:majorFont>
        <a:latin typeface="GT Walsheim Bold"/>
        <a:ea typeface=""/>
        <a:cs typeface=""/>
      </a:majorFont>
      <a:minorFont>
        <a:latin typeface="GT Walsheim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8575">
          <a:noFill/>
        </a:ln>
      </a:spPr>
      <a:bodyPr lIns="137160" tIns="137160" rIns="137160" bIns="137160" rtlCol="0" anchor="ctr"/>
      <a:lstStyle>
        <a:defPPr algn="ctr">
          <a:defRPr sz="9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tailEnd type="arrow" w="lg" len="sm"/>
        </a:ln>
      </a:spPr>
      <a:bodyPr/>
      <a:lstStyle/>
      <a:style>
        <a:lnRef idx="1">
          <a:schemeClr val="accent1"/>
        </a:lnRef>
        <a:fillRef idx="0">
          <a:schemeClr val="accent1"/>
        </a:fillRef>
        <a:effectRef idx="0">
          <a:schemeClr val="accent1"/>
        </a:effectRef>
        <a:fontRef idx="minor">
          <a:schemeClr val="tx1"/>
        </a:fontRef>
      </a:style>
    </a:lnDef>
    <a:txDef>
      <a:spPr>
        <a:solidFill>
          <a:schemeClr val="tx2">
            <a:lumMod val="20000"/>
            <a:lumOff val="80000"/>
          </a:schemeClr>
        </a:solidFill>
      </a:spPr>
      <a:bodyPr wrap="square" lIns="137160" tIns="137160" rIns="137160" bIns="137160" rtlCol="0">
        <a:spAutoFit/>
      </a:bodyPr>
      <a:lstStyle>
        <a:defPPr algn="l">
          <a:defRPr sz="900" dirty="0" err="1" smtClean="0">
            <a:solidFill>
              <a:schemeClr val="tx1"/>
            </a:solidFill>
            <a:latin typeface="+mn-lt"/>
          </a:defRPr>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01_VI_Template_Presentation_LLC_260312.pptx  -  Read-Only" id="{F484BFA2-BEB0-4C2D-8E81-4E2C0DECCEE4}" vid="{0A1E2EEC-AA08-4D55-AF6E-3FD41E5F2210}"/>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AllExternalAdhocVariableMappings/>
</file>

<file path=customXml/item2.xml><?xml version="1.0" encoding="utf-8"?>
<ct:contentTypeSchema xmlns:ct="http://schemas.microsoft.com/office/2006/metadata/contentType" xmlns:ma="http://schemas.microsoft.com/office/2006/metadata/properties/metaAttributes" ct:_="" ma:_="" ma:contentTypeName="Document" ma:contentTypeID="0x0101000A8555239CE5FF429C807C3D09759B91" ma:contentTypeVersion="18" ma:contentTypeDescription="Create a new document." ma:contentTypeScope="" ma:versionID="7b84281a0bc4bd7bcd752aba539ab66a">
  <xsd:schema xmlns:xsd="http://www.w3.org/2001/XMLSchema" xmlns:xs="http://www.w3.org/2001/XMLSchema" xmlns:p="http://schemas.microsoft.com/office/2006/metadata/properties" xmlns:ns3="266b0d48-dfef-43c5-b6c4-bbc540bcf5f2" xmlns:ns4="5407128c-7d2e-4c6b-aba6-7f5af924bb73" targetNamespace="http://schemas.microsoft.com/office/2006/metadata/properties" ma:root="true" ma:fieldsID="9dd1e287810afb1601c77f6807a28414" ns3:_="" ns4:_="">
    <xsd:import namespace="266b0d48-dfef-43c5-b6c4-bbc540bcf5f2"/>
    <xsd:import namespace="5407128c-7d2e-4c6b-aba6-7f5af924bb7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LengthInSeconds" minOccurs="0"/>
                <xsd:element ref="ns4:_activity"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6b0d48-dfef-43c5-b6c4-bbc540bcf5f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07128c-7d2e-4c6b-aba6-7f5af924bb7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VariableList UniqueId="5fc70134-e276-4476-8e80-55be19c10837" Name="AD_HOC" ContentType="XML" MajorVersion="0" MinorVersion="1" isLocalCopy="False" IsBaseObject="False" DataSourceId="d9e1fb5e-e2db-467d-8161-966777ec09c6" DataSourceMajorVersion="0" DataSourceMinorVersion="1"/>
</file>

<file path=customXml/item4.xml><?xml version="1.0" encoding="utf-8"?>
<VariableListDefinition name="System" displayName="System" id="0bcfe7fb-b03f-45df-8ea4-58368025fea0" isdomainofvalue="False" dataSourceId="158eedf9-7a60-4a86-b632-04e0ac6fc8a9"/>
</file>

<file path=customXml/item5.xml><?xml version="1.0" encoding="utf-8"?>
<p:properties xmlns:p="http://schemas.microsoft.com/office/2006/metadata/properties" xmlns:xsi="http://www.w3.org/2001/XMLSchema-instance" xmlns:pc="http://schemas.microsoft.com/office/infopath/2007/PartnerControls">
  <documentManagement>
    <_activity xmlns="5407128c-7d2e-4c6b-aba6-7f5af924bb73" xsi:nil="true"/>
  </documentManagement>
</p:properties>
</file>

<file path=customXml/item6.xml><?xml version="1.0" encoding="utf-8"?>
<?mso-contentType ?>
<FormTemplates xmlns="http://schemas.microsoft.com/sharepoint/v3/contenttype/forms">
  <Display>DocumentLibraryForm</Display>
  <Edit>DocumentLibraryForm</Edit>
  <New>DocumentLibraryForm</New>
</FormTemplates>
</file>

<file path=customXml/item7.xml><?xml version="1.0" encoding="utf-8"?>
<VariableListDefinition name="Computed" displayName="Computed" id="720eaa8f-75d8-4770-977e-2cc70b83002a" isdomainofvalue="False" dataSourceId="09f381c8-4010-43b0-ae61-3865930031fc"/>
</file>

<file path=customXml/item8.xml><?xml version="1.0" encoding="utf-8"?>
<VariableList UniqueId="720eaa8f-75d8-4770-977e-2cc70b83002a" Name="Computed" ContentType="XML" MajorVersion="0" MinorVersion="1" isLocalCopy="False" IsBaseObject="False" DataSourceId="09f381c8-4010-43b0-ae61-3865930031fc" DataSourceMajorVersion="0" DataSourceMinorVersion="1"/>
</file>

<file path=customXml/item9.xml><?xml version="1.0" encoding="utf-8"?>
<VariableListDefinition name="AD_HOC" displayName="AD_HOC" id="5fc70134-e276-4476-8e80-55be19c10837" isdomainofvalue="False" dataSourceId="d9e1fb5e-e2db-467d-8161-966777ec09c6"/>
</file>

<file path=customXml/item10.xml><?xml version="1.0" encoding="utf-8"?>
<VariableList UniqueId="0bcfe7fb-b03f-45df-8ea4-58368025fea0" Name="System" ContentType="XML" MajorVersion="0" MinorVersion="1" isLocalCopy="False" IsBaseObject="False" DataSourceId="158eedf9-7a60-4a86-b632-04e0ac6fc8a9" DataSourceMajorVersion="0" DataSourceMinorVersion="1"/>
</file>

<file path=customXml/itemProps1.xml><?xml version="1.0" encoding="utf-8"?>
<ds:datastoreItem xmlns:ds="http://schemas.openxmlformats.org/officeDocument/2006/customXml" ds:itemID="{50720FD6-9821-447A-9BF0-C3429B9CB6A6}">
  <ds:schemaRefs/>
</ds:datastoreItem>
</file>

<file path=customXml/itemProps2.xml><?xml version="1.0" encoding="utf-8"?>
<ds:datastoreItem xmlns:ds="http://schemas.openxmlformats.org/officeDocument/2006/customXml" ds:itemID="{CAAE4F58-4989-4435-A378-614778D467AD}">
  <ds:schemaRefs>
    <ds:schemaRef ds:uri="266b0d48-dfef-43c5-b6c4-bbc540bcf5f2"/>
    <ds:schemaRef ds:uri="5407128c-7d2e-4c6b-aba6-7f5af924bb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040427E-34FC-4FA2-9ECC-96DE3C30D923}">
  <ds:schemaRefs/>
</ds:datastoreItem>
</file>

<file path=customXml/itemProps4.xml><?xml version="1.0" encoding="utf-8"?>
<ds:datastoreItem xmlns:ds="http://schemas.openxmlformats.org/officeDocument/2006/customXml" ds:itemID="{EB6FAB78-8CC9-45B3-AF4C-A85D8F87FE7B}">
  <ds:schemaRefs/>
</ds:datastoreItem>
</file>

<file path=customXml/itemProps5.xml><?xml version="1.0" encoding="utf-8"?>
<ds:datastoreItem xmlns:ds="http://schemas.openxmlformats.org/officeDocument/2006/customXml" ds:itemID="{6DC2114C-C9BD-4A41-8BBE-96C6A8233868}">
  <ds:schemaRefs>
    <ds:schemaRef ds:uri="http://www.w3.org/XML/1998/namespace"/>
    <ds:schemaRef ds:uri="266b0d48-dfef-43c5-b6c4-bbc540bcf5f2"/>
    <ds:schemaRef ds:uri="http://purl.org/dc/dcmitype/"/>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schemas.microsoft.com/office/infopath/2007/PartnerControls"/>
    <ds:schemaRef ds:uri="5407128c-7d2e-4c6b-aba6-7f5af924bb73"/>
    <ds:schemaRef ds:uri="http://purl.org/dc/elements/1.1/"/>
  </ds:schemaRefs>
</ds:datastoreItem>
</file>

<file path=customXml/itemProps6.xml><?xml version="1.0" encoding="utf-8"?>
<ds:datastoreItem xmlns:ds="http://schemas.openxmlformats.org/officeDocument/2006/customXml" ds:itemID="{D84B2DC9-D9CF-43F1-B31F-E1D7013A7BA7}">
  <ds:schemaRefs>
    <ds:schemaRef ds:uri="http://schemas.microsoft.com/sharepoint/v3/contenttype/forms"/>
  </ds:schemaRefs>
</ds:datastoreItem>
</file>

<file path=customXml/itemProps7.xml><?xml version="1.0" encoding="utf-8"?>
<ds:datastoreItem xmlns:ds="http://schemas.openxmlformats.org/officeDocument/2006/customXml" ds:itemID="{69B9E86A-9B64-45D3-9C5D-5573945D328C}">
  <ds:schemaRefs/>
</ds:datastoreItem>
</file>

<file path=customXml/itemProps8.xml><?xml version="1.0" encoding="utf-8"?>
<ds:datastoreItem xmlns:ds="http://schemas.openxmlformats.org/officeDocument/2006/customXml" ds:itemID="{1BCF3CA7-7688-4337-9ED4-D99E81D14114}">
  <ds:schemaRefs/>
</ds:datastoreItem>
</file>

<file path=customXml/itemProps9.xml><?xml version="1.0" encoding="utf-8"?>
<ds:datastoreItem xmlns:ds="http://schemas.openxmlformats.org/officeDocument/2006/customXml" ds:itemID="{B13E161E-C590-4341-95E7-C8195B0DE4DD}">
  <ds:schemaRefs/>
</ds:datastoreItem>
</file>

<file path=customXml/itemProps10.xml><?xml version="1.0" encoding="utf-8"?>
<ds:datastoreItem xmlns:ds="http://schemas.openxmlformats.org/officeDocument/2006/customXml" ds:itemID="{62062F95-B1CA-406A-8748-FAE7A42A2744}">
  <ds:schemaRefs/>
</ds:datastoreItem>
</file>

<file path=docProps/app.xml><?xml version="1.0" encoding="utf-8"?>
<Properties xmlns="http://schemas.openxmlformats.org/officeDocument/2006/extended-properties" xmlns:vt="http://schemas.openxmlformats.org/officeDocument/2006/docPropsVTypes">
  <Template/>
  <TotalTime>188</TotalTime>
  <Words>3188</Words>
  <Application>Microsoft Office PowerPoint</Application>
  <PresentationFormat>On-screen Show (16:9)</PresentationFormat>
  <Paragraphs>480</Paragraphs>
  <Slides>15</Slides>
  <Notes>11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15</vt:i4>
      </vt:variant>
    </vt:vector>
  </HeadingPairs>
  <TitlesOfParts>
    <vt:vector size="27" baseType="lpstr">
      <vt:lpstr>Aptos Display</vt:lpstr>
      <vt:lpstr>Arial</vt:lpstr>
      <vt:lpstr>Calibri</vt:lpstr>
      <vt:lpstr>GT Walsheim Bold</vt:lpstr>
      <vt:lpstr>GT Walsheim Light</vt:lpstr>
      <vt:lpstr>GT Walsheim Medium</vt:lpstr>
      <vt:lpstr>GT Walsheim Regular</vt:lpstr>
      <vt:lpstr>Times New Roman</vt:lpstr>
      <vt:lpstr>1_Covers</vt:lpstr>
      <vt:lpstr>1_Dividers</vt:lpstr>
      <vt:lpstr>Content</vt:lpstr>
      <vt:lpstr>2_Covers</vt:lpstr>
      <vt:lpstr>AI Governance 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GT Advisors AI Governance</dc:title>
  <dc:creator>Grant Thornton</dc:creator>
  <cp:lastModifiedBy>Diane Mensinger</cp:lastModifiedBy>
  <cp:revision>3</cp:revision>
  <dcterms:created xsi:type="dcterms:W3CDTF">2023-09-28T07:12:58Z</dcterms:created>
  <dcterms:modified xsi:type="dcterms:W3CDTF">2026-09-17T14:15:57Z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T Templates Version">
    <vt:lpwstr>1.0</vt:lpwstr>
  </property>
  <property fmtid="{D5CDD505-2E9C-101B-9397-08002B2CF9AE}" pid="3" name="ContentTypeId">
    <vt:lpwstr>0x0101000A8555239CE5FF429C807C3D09759B91</vt:lpwstr>
  </property>
  <property fmtid="{D5CDD505-2E9C-101B-9397-08002B2CF9AE}" pid="4" name="TaxKeyword">
    <vt:lpwstr/>
  </property>
  <property fmtid="{D5CDD505-2E9C-101B-9397-08002B2CF9AE}" pid="5" name="Topic">
    <vt:lpwstr/>
  </property>
  <property fmtid="{D5CDD505-2E9C-101B-9397-08002B2CF9AE}" pid="6" name="Team">
    <vt:lpwstr>2;#Pursuit Center of Excellence|1a926e69-b890-4dfa-91a9-f81607a7edeb</vt:lpwstr>
  </property>
  <property fmtid="{D5CDD505-2E9C-101B-9397-08002B2CF9AE}" pid="7" name="ResourceType">
    <vt:lpwstr>185;#Tool and Template|66914483-57ed-4231-89a3-1c22cc79862c</vt:lpwstr>
  </property>
  <property fmtid="{D5CDD505-2E9C-101B-9397-08002B2CF9AE}" pid="8" name="Demographic">
    <vt:lpwstr/>
  </property>
  <property fmtid="{D5CDD505-2E9C-101B-9397-08002B2CF9AE}" pid="9" name="TeamType">
    <vt:lpwstr/>
  </property>
  <property fmtid="{D5CDD505-2E9C-101B-9397-08002B2CF9AE}" pid="10" name="MediaServiceImageTags">
    <vt:lpwstr/>
  </property>
  <property fmtid="{D5CDD505-2E9C-101B-9397-08002B2CF9AE}" pid="11" name="MMSID">
    <vt:lpwstr>1tYKr229cQfu42PvHYEGUHm3qEkLaAGaJE+NjcEspXTG3ONNH8bv877n5fOiWm68fP1o7AeKmPEmchQfUUzbKOVLq9Nmf91kps5Ka4mC68xCVJPwQp0Utxpm9GZwAsVIcO8M4OZsgUKoE5XdjKi3xfNdX/iCqHzTjnmcnRI3GjpRjSKx0uOZdA3kyjJpF0F2+jmhNDheeGNpZVS7HDnqOEvb53FIjrWhwEwHTYcIgoDAOozSAIjeOXgvsUxAqnQu9VQ/xHBTxtYpHvKWuzlBwxc6dVP1GLSYgeviXSgFJTJBWYtfMT/bvBqp54aOfjr+RB2xSgHhlSCzZFerDRgOn7/u4IMAFAvEOIl1ScG8f5sUwOGDkNCZBeT2dR64bTR+cWWHVeH2FF45LnlkLnhCNLu7scyR8lCeoJGs3TzrKymqbsugUCJ2N1JZ03Wbp4f0jl21pvL+pYpDiH7bPB/ZzmLg7uV8U86G3xw+xZNPIUXdDZww2sxsxMS0IJrSzE3RHCKcoZk3ivu62eK7ZVOepdgDOqj9wHDar3DIUBcFRWUeY6teVDbL6fl/LC7XHZEncs7xwPWpAi0vJFeq7pFtj91NC4vmb8eZKowcE0+Mx9LJ9U/6g6fwnJkbtIFop6hKH6oWHvsdmB48a1dlLCyyAnBHTNIo5CcuVsc7T258GTc/cm8JjHAAJYglcqCAT0f83OmOBF+4anwZ5T1s6y+l+gAfAAQ0WeoMqw1oT05axkfQjNF3cmY8vxd0j8t2HhvuUlO6YKPcKvwzpApoi8JD9UGfzk0JWLoYKYzsInXpEDCAA4gZT1meQ4tu5MqZsUWUvmViJTLcqKhBv1zkkZhHyaLffPxjAQb/+CPAe36CJxuIJdLr8MdfddqXMv18QebO5OKn9e6PSt79OcHDjdLG5N1tQr3ghuHAMY4JdYLieKuSuwifLogIGSHYo5ZcaGmfT5Z9W7dO4xowg/dVGm9mqropSnZzLtv32Q0NwWqtqf/Tz7GbEvp6E23Prgzm4dng0N5wvm2e02s7xveVGwikbm1GL1GwNrrVhPTvjH384DJcnLpQWvMh6x91s5tnr6pAXX0PjcXKPaNKZqhD9UA7gmxAQAMu0523mUWHgOaaMEwEkJhzBprkdsBUUw==</vt:lpwstr>
  </property>
</Properties>
</file>