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2" r:id="rId25"/>
    <p:sldId id="285" r:id="rId26"/>
    <p:sldId id="289" r:id="rId27"/>
    <p:sldId id="293" r:id="rId2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4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2690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 Target="slide23.xml"/><Relationship Id="rId7" Type="http://schemas.openxmlformats.org/officeDocument/2006/relationships/slide" Target="slide27.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slide" Target="slide26.xml"/><Relationship Id="rId5" Type="http://schemas.openxmlformats.org/officeDocument/2006/relationships/slide" Target="slide25.xml"/><Relationship Id="rId4" Type="http://schemas.openxmlformats.org/officeDocument/2006/relationships/slide" Target="slide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778240" y="-2194560"/>
            <a:ext cx="5943600" cy="5943600"/>
          </a:xfrm>
          <a:prstGeom prst="ellipse">
            <a:avLst/>
          </a:prstGeom>
          <a:solidFill>
            <a:srgbClr val="141A47"/>
          </a:solidFill>
          <a:ln/>
        </p:spPr>
        <p:txBody>
          <a:bodyPr/>
          <a:lstStyle/>
          <a:p>
            <a:endParaRPr lang="en-US"/>
          </a:p>
        </p:txBody>
      </p:sp>
      <p:sp>
        <p:nvSpPr>
          <p:cNvPr id="3" name="Shape 1"/>
          <p:cNvSpPr/>
          <p:nvPr/>
        </p:nvSpPr>
        <p:spPr>
          <a:xfrm>
            <a:off x="10607040" y="4297680"/>
            <a:ext cx="3291840" cy="3291840"/>
          </a:xfrm>
          <a:prstGeom prst="ellipse">
            <a:avLst/>
          </a:prstGeom>
          <a:solidFill>
            <a:srgbClr val="141A47"/>
          </a:solidFill>
          <a:ln/>
        </p:spPr>
        <p:txBody>
          <a:bodyPr/>
          <a:lstStyle/>
          <a:p>
            <a:endParaRPr lang="en-US"/>
          </a:p>
        </p:txBody>
      </p:sp>
      <p:sp>
        <p:nvSpPr>
          <p:cNvPr id="4" name="Shape 2"/>
          <p:cNvSpPr/>
          <p:nvPr/>
        </p:nvSpPr>
        <p:spPr>
          <a:xfrm>
            <a:off x="9601200" y="4846320"/>
            <a:ext cx="146304" cy="146304"/>
          </a:xfrm>
          <a:prstGeom prst="ellipse">
            <a:avLst/>
          </a:prstGeom>
          <a:solidFill>
            <a:srgbClr val="C9A227"/>
          </a:solidFill>
          <a:ln/>
        </p:spPr>
        <p:txBody>
          <a:bodyPr/>
          <a:lstStyle/>
          <a:p>
            <a:endParaRPr lang="en-US"/>
          </a:p>
        </p:txBody>
      </p:sp>
      <p:sp>
        <p:nvSpPr>
          <p:cNvPr id="5" name="Shape 3"/>
          <p:cNvSpPr/>
          <p:nvPr/>
        </p:nvSpPr>
        <p:spPr>
          <a:xfrm>
            <a:off x="10058400" y="4160520"/>
            <a:ext cx="91440" cy="91440"/>
          </a:xfrm>
          <a:prstGeom prst="ellipse">
            <a:avLst/>
          </a:prstGeom>
          <a:solidFill>
            <a:srgbClr val="C9A227"/>
          </a:solidFill>
          <a:ln/>
        </p:spPr>
        <p:txBody>
          <a:bodyPr/>
          <a:lstStyle/>
          <a:p>
            <a:endParaRPr lang="en-US"/>
          </a:p>
        </p:txBody>
      </p:sp>
      <p:sp>
        <p:nvSpPr>
          <p:cNvPr id="6" name="Text 4"/>
          <p:cNvSpPr txBox="1"/>
          <p:nvPr/>
        </p:nvSpPr>
        <p:spPr>
          <a:xfrm>
            <a:off x="822960" y="2148840"/>
            <a:ext cx="9144000" cy="320040"/>
          </a:xfrm>
          <a:prstGeom prst="rect">
            <a:avLst/>
          </a:prstGeom>
          <a:noFill/>
          <a:ln/>
        </p:spPr>
        <p:txBody>
          <a:bodyPr wrap="square" lIns="0" tIns="0" rIns="0" bIns="0" rtlCol="0" anchor="ctr"/>
          <a:lstStyle/>
          <a:p>
            <a:pPr marL="0" indent="0">
              <a:buNone/>
            </a:pPr>
            <a:r>
              <a:rPr lang="en-US" sz="1300" b="1" kern="0" spc="300" dirty="0">
                <a:solidFill>
                  <a:srgbClr val="C9A227"/>
                </a:solidFill>
                <a:latin typeface="Calibri" pitchFamily="34" charset="0"/>
                <a:ea typeface="Calibri" pitchFamily="34" charset="-122"/>
                <a:cs typeface="Calibri" pitchFamily="34" charset="-120"/>
              </a:rPr>
              <a:t>ACCOUNTING  ·  TRANSACTIONS  ·  ARTIFICIAL INTELLIGENCE</a:t>
            </a:r>
            <a:endParaRPr lang="en-US" sz="1300" dirty="0"/>
          </a:p>
        </p:txBody>
      </p:sp>
      <p:sp>
        <p:nvSpPr>
          <p:cNvPr id="7" name="Text 5"/>
          <p:cNvSpPr txBox="1"/>
          <p:nvPr/>
        </p:nvSpPr>
        <p:spPr>
          <a:xfrm>
            <a:off x="777240" y="2514600"/>
            <a:ext cx="9875520" cy="1920240"/>
          </a:xfrm>
          <a:prstGeom prst="rect">
            <a:avLst/>
          </a:prstGeom>
          <a:noFill/>
          <a:ln/>
        </p:spPr>
        <p:txBody>
          <a:bodyPr wrap="square" lIns="0" tIns="0" rIns="0" bIns="0" rtlCol="0" anchor="ctr"/>
          <a:lstStyle/>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Using AI to Support</a:t>
            </a:r>
            <a:endParaRPr lang="en-US" sz="4400" dirty="0"/>
          </a:p>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Acquisitions &amp; Underwriting</a:t>
            </a:r>
            <a:endParaRPr lang="en-US" sz="4400" dirty="0"/>
          </a:p>
        </p:txBody>
      </p:sp>
      <p:sp>
        <p:nvSpPr>
          <p:cNvPr id="8" name="Text 6"/>
          <p:cNvSpPr txBox="1"/>
          <p:nvPr/>
        </p:nvSpPr>
        <p:spPr>
          <a:xfrm>
            <a:off x="822960" y="4343400"/>
            <a:ext cx="8778240" cy="777240"/>
          </a:xfrm>
          <a:prstGeom prst="rect">
            <a:avLst/>
          </a:prstGeom>
          <a:noFill/>
          <a:ln/>
        </p:spPr>
        <p:txBody>
          <a:bodyPr wrap="square" lIns="0" tIns="0" rIns="0" bIns="0" rtlCol="0" anchor="ctr"/>
          <a:lstStyle/>
          <a:p>
            <a:pPr marL="0" indent="0">
              <a:buNone/>
            </a:pPr>
            <a:r>
              <a:rPr lang="en-US" sz="1600" i="1" dirty="0">
                <a:solidFill>
                  <a:srgbClr val="CADCFC"/>
                </a:solidFill>
                <a:latin typeface="Calibri" pitchFamily="34" charset="0"/>
                <a:ea typeface="Calibri" pitchFamily="34" charset="-122"/>
                <a:cs typeface="Calibri" pitchFamily="34" charset="-120"/>
              </a:rPr>
              <a:t>Faster diligence and audit-ready documentation for deals where statutory complexity and regulatory scrutiny leave no room for shortcuts.</a:t>
            </a:r>
            <a:endParaRPr lang="en-US" sz="1600" dirty="0"/>
          </a:p>
        </p:txBody>
      </p:sp>
      <p:sp>
        <p:nvSpPr>
          <p:cNvPr id="9" name="Shape 7"/>
          <p:cNvSpPr/>
          <p:nvPr/>
        </p:nvSpPr>
        <p:spPr>
          <a:xfrm>
            <a:off x="822960" y="5349240"/>
            <a:ext cx="2011680" cy="0"/>
          </a:xfrm>
          <a:prstGeom prst="line">
            <a:avLst/>
          </a:prstGeom>
          <a:noFill/>
          <a:ln w="25400">
            <a:solidFill>
              <a:srgbClr val="C9A227"/>
            </a:solidFill>
            <a:prstDash val="solid"/>
          </a:ln>
        </p:spPr>
        <p:txBody>
          <a:bodyPr/>
          <a:lstStyle/>
          <a:p>
            <a:endParaRPr lang="en-US"/>
          </a:p>
        </p:txBody>
      </p:sp>
      <p:sp>
        <p:nvSpPr>
          <p:cNvPr id="10" name="Text 8"/>
          <p:cNvSpPr txBox="1"/>
          <p:nvPr/>
        </p:nvSpPr>
        <p:spPr>
          <a:xfrm>
            <a:off x="822960" y="5532120"/>
            <a:ext cx="5486400" cy="548640"/>
          </a:xfrm>
          <a:prstGeom prst="rect">
            <a:avLst/>
          </a:prstGeom>
          <a:noFill/>
          <a:ln/>
        </p:spPr>
        <p:txBody>
          <a:bodyPr wrap="square" lIns="0" tIns="0" rIns="0" bIns="0" rtlCol="0" anchor="ctr"/>
          <a:lstStyle/>
          <a:p>
            <a:pPr marL="0" indent="0">
              <a:buNone/>
            </a:pPr>
            <a:r>
              <a:rPr lang="en-US" sz="1300" dirty="0">
                <a:solidFill>
                  <a:srgbClr val="CADCFC"/>
                </a:solidFill>
                <a:latin typeface="Calibri" pitchFamily="34" charset="0"/>
                <a:ea typeface="Calibri" pitchFamily="34" charset="-122"/>
                <a:cs typeface="Calibri" pitchFamily="34" charset="-120"/>
              </a:rPr>
              <a:t>Lee Campbell  |  Accounting</a:t>
            </a:r>
            <a:endParaRPr lang="en-US" sz="1300" dirty="0"/>
          </a:p>
          <a:p>
            <a:pPr marL="0" indent="0">
              <a:buNone/>
            </a:pPr>
            <a:r>
              <a:rPr lang="en-US" sz="1300" dirty="0">
                <a:solidFill>
                  <a:srgbClr val="CADCFC"/>
                </a:solidFill>
                <a:latin typeface="Calibri" pitchFamily="34" charset="0"/>
                <a:ea typeface="Calibri" pitchFamily="34" charset="-122"/>
                <a:cs typeface="Calibri" pitchFamily="34" charset="-120"/>
              </a:rPr>
              <a:t>August 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IN THIS DECK</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How I'm Using AI in Deal Work</a:t>
            </a:r>
            <a:endParaRPr lang="en-US" sz="2700" dirty="0"/>
          </a:p>
        </p:txBody>
      </p:sp>
      <p:sp>
        <p:nvSpPr>
          <p:cNvPr id="4" name="Text 2"/>
          <p:cNvSpPr txBox="1"/>
          <p:nvPr/>
        </p:nvSpPr>
        <p:spPr>
          <a:xfrm>
            <a:off x="548640" y="1353312"/>
            <a:ext cx="10698480" cy="594360"/>
          </a:xfrm>
          <a:prstGeom prst="rect">
            <a:avLst/>
          </a:prstGeom>
          <a:noFill/>
          <a:ln/>
        </p:spPr>
        <p:txBody>
          <a:bodyPr wrap="square" lIns="0" tIns="0" rIns="0" bIns="0" rtlCol="0" anchor="ctr"/>
          <a:lstStyle/>
          <a:p>
            <a:pPr marL="0" indent="0">
              <a:buNone/>
            </a:pPr>
            <a:r>
              <a:rPr lang="en-US" sz="1400" i="1" dirty="0">
                <a:solidFill>
                  <a:srgbClr val="5B6B8C"/>
                </a:solidFill>
                <a:latin typeface="Calibri" pitchFamily="34" charset="0"/>
                <a:ea typeface="Calibri" pitchFamily="34" charset="-122"/>
                <a:cs typeface="Calibri" pitchFamily="34" charset="-120"/>
              </a:rPr>
              <a:t>These are examples from current practice, not an exhaustive list. Financial diligence and valuation get the full walkthrough below — the rest are summarized, with detail in the appendix.</a:t>
            </a:r>
            <a:endParaRPr lang="en-US" sz="1400" dirty="0"/>
          </a:p>
        </p:txBody>
      </p:sp>
      <p:sp>
        <p:nvSpPr>
          <p:cNvPr id="5" name="Shape 3"/>
          <p:cNvSpPr/>
          <p:nvPr/>
        </p:nvSpPr>
        <p:spPr>
          <a:xfrm>
            <a:off x="548640" y="2011680"/>
            <a:ext cx="5120640" cy="868680"/>
          </a:xfrm>
          <a:prstGeom prst="roundRect">
            <a:avLst>
              <a:gd name="adj" fmla="val 8421"/>
            </a:avLst>
          </a:prstGeom>
          <a:solidFill>
            <a:srgbClr val="F4F6FB"/>
          </a:solidFill>
          <a:ln/>
        </p:spPr>
        <p:txBody>
          <a:bodyPr/>
          <a:lstStyle/>
          <a:p>
            <a:endParaRPr lang="en-US"/>
          </a:p>
        </p:txBody>
      </p:sp>
      <p:sp>
        <p:nvSpPr>
          <p:cNvPr id="6" name="Shape 4"/>
          <p:cNvSpPr/>
          <p:nvPr/>
        </p:nvSpPr>
        <p:spPr>
          <a:xfrm>
            <a:off x="749808" y="2194560"/>
            <a:ext cx="502920" cy="502920"/>
          </a:xfrm>
          <a:prstGeom prst="ellipse">
            <a:avLst/>
          </a:prstGeom>
          <a:solidFill>
            <a:srgbClr val="C9A227"/>
          </a:solidFill>
          <a:ln/>
        </p:spPr>
        <p:txBody>
          <a:bodyPr/>
          <a:lstStyle/>
          <a:p>
            <a:endParaRPr lang="en-US"/>
          </a:p>
        </p:txBody>
      </p:sp>
      <p:sp>
        <p:nvSpPr>
          <p:cNvPr id="7" name="Text 5"/>
          <p:cNvSpPr txBox="1"/>
          <p:nvPr/>
        </p:nvSpPr>
        <p:spPr>
          <a:xfrm>
            <a:off x="749808" y="2194560"/>
            <a:ext cx="502920" cy="50292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VM</a:t>
            </a:r>
            <a:endParaRPr lang="en-US" sz="1200" dirty="0"/>
          </a:p>
        </p:txBody>
      </p:sp>
      <p:sp>
        <p:nvSpPr>
          <p:cNvPr id="8" name="Text 6"/>
          <p:cNvSpPr txBox="1"/>
          <p:nvPr/>
        </p:nvSpPr>
        <p:spPr>
          <a:xfrm>
            <a:off x="1389888" y="2103120"/>
            <a:ext cx="3520440" cy="365760"/>
          </a:xfrm>
          <a:prstGeom prst="rect">
            <a:avLst/>
          </a:prstGeom>
          <a:noFill/>
          <a:ln/>
        </p:spPr>
        <p:txBody>
          <a:bodyPr wrap="square" lIns="0" tIns="0" rIns="0" bIns="0" rtlCol="0" anchor="ctr"/>
          <a:lstStyle/>
          <a:p>
            <a:pPr marL="0" indent="0">
              <a:buNone/>
            </a:pPr>
            <a:r>
              <a:rPr lang="en-US" sz="1450" b="1" dirty="0">
                <a:solidFill>
                  <a:srgbClr val="1E2761"/>
                </a:solidFill>
                <a:latin typeface="Cambria" pitchFamily="34" charset="0"/>
                <a:ea typeface="Cambria" pitchFamily="34" charset="-122"/>
                <a:cs typeface="Cambria" pitchFamily="34" charset="-120"/>
              </a:rPr>
              <a:t>Valuation Modeling</a:t>
            </a:r>
            <a:endParaRPr lang="en-US" sz="1450" dirty="0"/>
          </a:p>
        </p:txBody>
      </p:sp>
      <p:sp>
        <p:nvSpPr>
          <p:cNvPr id="9" name="Text 7"/>
          <p:cNvSpPr txBox="1"/>
          <p:nvPr/>
        </p:nvSpPr>
        <p:spPr>
          <a:xfrm>
            <a:off x="1389888" y="2468880"/>
            <a:ext cx="3520440" cy="384048"/>
          </a:xfrm>
          <a:prstGeom prst="rect">
            <a:avLst/>
          </a:prstGeom>
          <a:noFill/>
          <a:ln/>
        </p:spPr>
        <p:txBody>
          <a:bodyPr wrap="square" lIns="0" tIns="0" rIns="0" bIns="0" rtlCol="0" anchor="ctr"/>
          <a:lstStyle/>
          <a:p>
            <a:pPr marL="0" indent="0">
              <a:buNone/>
            </a:pPr>
            <a:r>
              <a:rPr lang="en-US" sz="1200" dirty="0">
                <a:solidFill>
                  <a:srgbClr val="5B6B8C"/>
                </a:solidFill>
                <a:latin typeface="Calibri" pitchFamily="34" charset="0"/>
                <a:ea typeface="Calibri" pitchFamily="34" charset="-122"/>
                <a:cs typeface="Calibri" pitchFamily="34" charset="-120"/>
              </a:rPr>
              <a:t>Comparable transactions &amp; synergy quantification</a:t>
            </a:r>
            <a:endParaRPr lang="en-US" sz="1200" dirty="0"/>
          </a:p>
        </p:txBody>
      </p:sp>
      <p:sp>
        <p:nvSpPr>
          <p:cNvPr id="10" name="Text 8"/>
          <p:cNvSpPr txBox="1"/>
          <p:nvPr/>
        </p:nvSpPr>
        <p:spPr>
          <a:xfrm>
            <a:off x="4434840" y="2148840"/>
            <a:ext cx="1051560" cy="256032"/>
          </a:xfrm>
          <a:prstGeom prst="rect">
            <a:avLst/>
          </a:prstGeom>
          <a:noFill/>
          <a:ln/>
        </p:spPr>
        <p:txBody>
          <a:bodyPr wrap="square" lIns="0" tIns="0" rIns="0" bIns="0" rtlCol="0" anchor="ctr"/>
          <a:lstStyle/>
          <a:p>
            <a:pPr marL="0" indent="0" algn="r">
              <a:buNone/>
            </a:pPr>
            <a:r>
              <a:rPr lang="en-US" sz="1000" b="1" kern="0" spc="100" dirty="0">
                <a:solidFill>
                  <a:srgbClr val="C9A227"/>
                </a:solidFill>
                <a:latin typeface="Calibri" pitchFamily="34" charset="0"/>
                <a:ea typeface="Calibri" pitchFamily="34" charset="-122"/>
                <a:cs typeface="Calibri" pitchFamily="34" charset="-120"/>
              </a:rPr>
              <a:t>IN DEPTH</a:t>
            </a:r>
            <a:endParaRPr lang="en-US" sz="1000" dirty="0"/>
          </a:p>
        </p:txBody>
      </p:sp>
      <p:sp>
        <p:nvSpPr>
          <p:cNvPr id="11" name="Shape 9"/>
          <p:cNvSpPr/>
          <p:nvPr/>
        </p:nvSpPr>
        <p:spPr>
          <a:xfrm>
            <a:off x="6035040" y="2011680"/>
            <a:ext cx="5120640" cy="868680"/>
          </a:xfrm>
          <a:prstGeom prst="roundRect">
            <a:avLst>
              <a:gd name="adj" fmla="val 8421"/>
            </a:avLst>
          </a:prstGeom>
          <a:solidFill>
            <a:srgbClr val="F4F6FB"/>
          </a:solidFill>
          <a:ln/>
        </p:spPr>
        <p:txBody>
          <a:bodyPr/>
          <a:lstStyle/>
          <a:p>
            <a:endParaRPr lang="en-US"/>
          </a:p>
        </p:txBody>
      </p:sp>
      <p:sp>
        <p:nvSpPr>
          <p:cNvPr id="12" name="Shape 10"/>
          <p:cNvSpPr/>
          <p:nvPr/>
        </p:nvSpPr>
        <p:spPr>
          <a:xfrm>
            <a:off x="6236208" y="2194560"/>
            <a:ext cx="502920" cy="502920"/>
          </a:xfrm>
          <a:prstGeom prst="ellipse">
            <a:avLst/>
          </a:prstGeom>
          <a:solidFill>
            <a:srgbClr val="C9A227"/>
          </a:solidFill>
          <a:ln/>
        </p:spPr>
        <p:txBody>
          <a:bodyPr/>
          <a:lstStyle/>
          <a:p>
            <a:endParaRPr lang="en-US"/>
          </a:p>
        </p:txBody>
      </p:sp>
      <p:sp>
        <p:nvSpPr>
          <p:cNvPr id="13" name="Text 11"/>
          <p:cNvSpPr txBox="1"/>
          <p:nvPr/>
        </p:nvSpPr>
        <p:spPr>
          <a:xfrm>
            <a:off x="6236208" y="2194560"/>
            <a:ext cx="502920" cy="50292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FD</a:t>
            </a:r>
            <a:endParaRPr lang="en-US" sz="1200" dirty="0"/>
          </a:p>
        </p:txBody>
      </p:sp>
      <p:sp>
        <p:nvSpPr>
          <p:cNvPr id="14" name="Text 12"/>
          <p:cNvSpPr txBox="1"/>
          <p:nvPr/>
        </p:nvSpPr>
        <p:spPr>
          <a:xfrm>
            <a:off x="6876288" y="2103120"/>
            <a:ext cx="3520440" cy="365760"/>
          </a:xfrm>
          <a:prstGeom prst="rect">
            <a:avLst/>
          </a:prstGeom>
          <a:noFill/>
          <a:ln/>
        </p:spPr>
        <p:txBody>
          <a:bodyPr wrap="square" lIns="0" tIns="0" rIns="0" bIns="0" rtlCol="0" anchor="ctr"/>
          <a:lstStyle/>
          <a:p>
            <a:pPr marL="0" indent="0">
              <a:buNone/>
            </a:pPr>
            <a:r>
              <a:rPr lang="en-US" sz="1450" b="1" dirty="0">
                <a:solidFill>
                  <a:srgbClr val="1E2761"/>
                </a:solidFill>
                <a:latin typeface="Cambria" pitchFamily="34" charset="0"/>
                <a:ea typeface="Cambria" pitchFamily="34" charset="-122"/>
                <a:cs typeface="Cambria" pitchFamily="34" charset="-120"/>
              </a:rPr>
              <a:t>Financial Diligence</a:t>
            </a:r>
            <a:endParaRPr lang="en-US" sz="1450" dirty="0"/>
          </a:p>
        </p:txBody>
      </p:sp>
      <p:sp>
        <p:nvSpPr>
          <p:cNvPr id="15" name="Text 13"/>
          <p:cNvSpPr txBox="1"/>
          <p:nvPr/>
        </p:nvSpPr>
        <p:spPr>
          <a:xfrm>
            <a:off x="6876288" y="2468880"/>
            <a:ext cx="3520440" cy="384048"/>
          </a:xfrm>
          <a:prstGeom prst="rect">
            <a:avLst/>
          </a:prstGeom>
          <a:noFill/>
          <a:ln/>
        </p:spPr>
        <p:txBody>
          <a:bodyPr wrap="square" lIns="0" tIns="0" rIns="0" bIns="0" rtlCol="0" anchor="ctr"/>
          <a:lstStyle/>
          <a:p>
            <a:pPr marL="0" indent="0">
              <a:buNone/>
            </a:pPr>
            <a:r>
              <a:rPr lang="en-US" sz="1200" dirty="0">
                <a:solidFill>
                  <a:srgbClr val="5B6B8C"/>
                </a:solidFill>
                <a:latin typeface="Calibri" pitchFamily="34" charset="0"/>
                <a:ea typeface="Calibri" pitchFamily="34" charset="-122"/>
                <a:cs typeface="Calibri" pitchFamily="34" charset="-120"/>
              </a:rPr>
              <a:t>Data-room analysis &amp; diligence report generation</a:t>
            </a:r>
            <a:endParaRPr lang="en-US" sz="1200" dirty="0"/>
          </a:p>
        </p:txBody>
      </p:sp>
      <p:sp>
        <p:nvSpPr>
          <p:cNvPr id="16" name="Text 14"/>
          <p:cNvSpPr txBox="1"/>
          <p:nvPr/>
        </p:nvSpPr>
        <p:spPr>
          <a:xfrm>
            <a:off x="9921240" y="2148840"/>
            <a:ext cx="1051560" cy="256032"/>
          </a:xfrm>
          <a:prstGeom prst="rect">
            <a:avLst/>
          </a:prstGeom>
          <a:noFill/>
          <a:ln/>
        </p:spPr>
        <p:txBody>
          <a:bodyPr wrap="square" lIns="0" tIns="0" rIns="0" bIns="0" rtlCol="0" anchor="ctr"/>
          <a:lstStyle/>
          <a:p>
            <a:pPr marL="0" indent="0" algn="r">
              <a:buNone/>
            </a:pPr>
            <a:r>
              <a:rPr lang="en-US" sz="1000" b="1" kern="0" spc="100" dirty="0">
                <a:solidFill>
                  <a:srgbClr val="C9A227"/>
                </a:solidFill>
                <a:latin typeface="Calibri" pitchFamily="34" charset="0"/>
                <a:ea typeface="Calibri" pitchFamily="34" charset="-122"/>
                <a:cs typeface="Calibri" pitchFamily="34" charset="-120"/>
              </a:rPr>
              <a:t>IN DEPTH</a:t>
            </a:r>
            <a:endParaRPr lang="en-US" sz="1000" dirty="0"/>
          </a:p>
        </p:txBody>
      </p:sp>
      <p:sp>
        <p:nvSpPr>
          <p:cNvPr id="17" name="Shape 15"/>
          <p:cNvSpPr/>
          <p:nvPr/>
        </p:nvSpPr>
        <p:spPr>
          <a:xfrm>
            <a:off x="548640" y="2999232"/>
            <a:ext cx="5120640" cy="868680"/>
          </a:xfrm>
          <a:prstGeom prst="roundRect">
            <a:avLst>
              <a:gd name="adj" fmla="val 8421"/>
            </a:avLst>
          </a:prstGeom>
          <a:solidFill>
            <a:srgbClr val="F4F6FB"/>
          </a:solidFill>
          <a:ln/>
        </p:spPr>
        <p:txBody>
          <a:bodyPr/>
          <a:lstStyle/>
          <a:p>
            <a:endParaRPr lang="en-US"/>
          </a:p>
        </p:txBody>
      </p:sp>
      <p:sp>
        <p:nvSpPr>
          <p:cNvPr id="18" name="Shape 16"/>
          <p:cNvSpPr/>
          <p:nvPr/>
        </p:nvSpPr>
        <p:spPr>
          <a:xfrm>
            <a:off x="749808" y="3182112"/>
            <a:ext cx="502920" cy="502920"/>
          </a:xfrm>
          <a:prstGeom prst="ellipse">
            <a:avLst/>
          </a:prstGeom>
          <a:solidFill>
            <a:srgbClr val="C9A227"/>
          </a:solidFill>
          <a:ln/>
        </p:spPr>
        <p:txBody>
          <a:bodyPr/>
          <a:lstStyle/>
          <a:p>
            <a:endParaRPr lang="en-US"/>
          </a:p>
        </p:txBody>
      </p:sp>
      <p:sp>
        <p:nvSpPr>
          <p:cNvPr id="19" name="Text 17"/>
          <p:cNvSpPr txBox="1"/>
          <p:nvPr/>
        </p:nvSpPr>
        <p:spPr>
          <a:xfrm>
            <a:off x="749808" y="3182112"/>
            <a:ext cx="502920" cy="50292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PA</a:t>
            </a:r>
            <a:endParaRPr lang="en-US" sz="1200" dirty="0"/>
          </a:p>
        </p:txBody>
      </p:sp>
      <p:sp>
        <p:nvSpPr>
          <p:cNvPr id="20" name="Text 18"/>
          <p:cNvSpPr txBox="1"/>
          <p:nvPr/>
        </p:nvSpPr>
        <p:spPr>
          <a:xfrm>
            <a:off x="1389888" y="3090672"/>
            <a:ext cx="3520440" cy="365760"/>
          </a:xfrm>
          <a:prstGeom prst="rect">
            <a:avLst/>
          </a:prstGeom>
          <a:noFill/>
          <a:ln/>
        </p:spPr>
        <p:txBody>
          <a:bodyPr wrap="square" lIns="0" tIns="0" rIns="0" bIns="0" rtlCol="0" anchor="ctr"/>
          <a:lstStyle/>
          <a:p>
            <a:pPr marL="0" indent="0">
              <a:buNone/>
            </a:pPr>
            <a:r>
              <a:rPr lang="en-US" sz="1450" b="1" dirty="0">
                <a:solidFill>
                  <a:srgbClr val="1E2761"/>
                </a:solidFill>
                <a:latin typeface="Cambria" pitchFamily="34" charset="0"/>
                <a:ea typeface="Cambria" pitchFamily="34" charset="-122"/>
                <a:cs typeface="Cambria" pitchFamily="34" charset="-120"/>
              </a:rPr>
              <a:t>Purchase Agreement Review</a:t>
            </a:r>
            <a:endParaRPr lang="en-US" sz="1450" dirty="0"/>
          </a:p>
        </p:txBody>
      </p:sp>
      <p:sp>
        <p:nvSpPr>
          <p:cNvPr id="21" name="Text 19"/>
          <p:cNvSpPr txBox="1"/>
          <p:nvPr/>
        </p:nvSpPr>
        <p:spPr>
          <a:xfrm>
            <a:off x="1389888" y="3456432"/>
            <a:ext cx="3520440" cy="384048"/>
          </a:xfrm>
          <a:prstGeom prst="rect">
            <a:avLst/>
          </a:prstGeom>
          <a:noFill/>
          <a:ln/>
        </p:spPr>
        <p:txBody>
          <a:bodyPr wrap="square" lIns="0" tIns="0" rIns="0" bIns="0" rtlCol="0" anchor="ctr"/>
          <a:lstStyle/>
          <a:p>
            <a:pPr marL="0" indent="0">
              <a:buNone/>
            </a:pPr>
            <a:r>
              <a:rPr lang="en-US" sz="1200" dirty="0">
                <a:solidFill>
                  <a:srgbClr val="5B6B8C"/>
                </a:solidFill>
                <a:latin typeface="Calibri" pitchFamily="34" charset="0"/>
                <a:ea typeface="Calibri" pitchFamily="34" charset="-122"/>
                <a:cs typeface="Calibri" pitchFamily="34" charset="-120"/>
              </a:rPr>
              <a:t>Terms, inconsistencies, and risk flags</a:t>
            </a:r>
            <a:endParaRPr lang="en-US" sz="1200" dirty="0"/>
          </a:p>
        </p:txBody>
      </p:sp>
      <p:sp>
        <p:nvSpPr>
          <p:cNvPr id="22" name="Text 20"/>
          <p:cNvSpPr txBox="1"/>
          <p:nvPr/>
        </p:nvSpPr>
        <p:spPr>
          <a:xfrm>
            <a:off x="4434840" y="3136392"/>
            <a:ext cx="1051560" cy="256032"/>
          </a:xfrm>
          <a:prstGeom prst="rect">
            <a:avLst/>
          </a:prstGeom>
          <a:noFill/>
          <a:ln/>
        </p:spPr>
        <p:txBody>
          <a:bodyPr wrap="square" lIns="0" tIns="0" rIns="0" bIns="0" rtlCol="0" anchor="ctr"/>
          <a:lstStyle/>
          <a:p>
            <a:pPr marL="0" indent="0" algn="r">
              <a:buNone/>
            </a:pPr>
            <a:r>
              <a:rPr lang="en-US" sz="1000" b="1" kern="0" spc="100" dirty="0">
                <a:solidFill>
                  <a:srgbClr val="5B6B8C"/>
                </a:solidFill>
                <a:latin typeface="Calibri" pitchFamily="34" charset="0"/>
                <a:ea typeface="Calibri" pitchFamily="34" charset="-122"/>
                <a:cs typeface="Calibri" pitchFamily="34" charset="-120"/>
              </a:rPr>
              <a:t>APPENDIX</a:t>
            </a:r>
            <a:endParaRPr lang="en-US" sz="1000" dirty="0"/>
          </a:p>
        </p:txBody>
      </p:sp>
      <p:sp>
        <p:nvSpPr>
          <p:cNvPr id="23" name="Shape 21"/>
          <p:cNvSpPr/>
          <p:nvPr/>
        </p:nvSpPr>
        <p:spPr>
          <a:xfrm>
            <a:off x="6035040" y="2999232"/>
            <a:ext cx="5120640" cy="868680"/>
          </a:xfrm>
          <a:prstGeom prst="roundRect">
            <a:avLst>
              <a:gd name="adj" fmla="val 8421"/>
            </a:avLst>
          </a:prstGeom>
          <a:solidFill>
            <a:srgbClr val="F4F6FB"/>
          </a:solidFill>
          <a:ln/>
        </p:spPr>
        <p:txBody>
          <a:bodyPr/>
          <a:lstStyle/>
          <a:p>
            <a:endParaRPr lang="en-US"/>
          </a:p>
        </p:txBody>
      </p:sp>
      <p:sp>
        <p:nvSpPr>
          <p:cNvPr id="24" name="Shape 22"/>
          <p:cNvSpPr/>
          <p:nvPr/>
        </p:nvSpPr>
        <p:spPr>
          <a:xfrm>
            <a:off x="6236208" y="3182112"/>
            <a:ext cx="502920" cy="502920"/>
          </a:xfrm>
          <a:prstGeom prst="ellipse">
            <a:avLst/>
          </a:prstGeom>
          <a:solidFill>
            <a:srgbClr val="C9A227"/>
          </a:solidFill>
          <a:ln/>
        </p:spPr>
        <p:txBody>
          <a:bodyPr/>
          <a:lstStyle/>
          <a:p>
            <a:endParaRPr lang="en-US"/>
          </a:p>
        </p:txBody>
      </p:sp>
      <p:sp>
        <p:nvSpPr>
          <p:cNvPr id="25" name="Text 23"/>
          <p:cNvSpPr txBox="1"/>
          <p:nvPr/>
        </p:nvSpPr>
        <p:spPr>
          <a:xfrm>
            <a:off x="6236208" y="3182112"/>
            <a:ext cx="502920" cy="50292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CT</a:t>
            </a:r>
            <a:endParaRPr lang="en-US" sz="1200" dirty="0"/>
          </a:p>
        </p:txBody>
      </p:sp>
      <p:sp>
        <p:nvSpPr>
          <p:cNvPr id="26" name="Text 24"/>
          <p:cNvSpPr txBox="1"/>
          <p:nvPr/>
        </p:nvSpPr>
        <p:spPr>
          <a:xfrm>
            <a:off x="6876288" y="3090672"/>
            <a:ext cx="3520440" cy="365760"/>
          </a:xfrm>
          <a:prstGeom prst="rect">
            <a:avLst/>
          </a:prstGeom>
          <a:noFill/>
          <a:ln/>
        </p:spPr>
        <p:txBody>
          <a:bodyPr wrap="square" lIns="0" tIns="0" rIns="0" bIns="0" rtlCol="0" anchor="ctr"/>
          <a:lstStyle/>
          <a:p>
            <a:pPr marL="0" indent="0">
              <a:buNone/>
            </a:pPr>
            <a:r>
              <a:rPr lang="en-US" sz="1450" b="1" dirty="0">
                <a:solidFill>
                  <a:srgbClr val="1E2761"/>
                </a:solidFill>
                <a:latin typeface="Cambria" pitchFamily="34" charset="0"/>
                <a:ea typeface="Cambria" pitchFamily="34" charset="-122"/>
                <a:cs typeface="Cambria" pitchFamily="34" charset="-120"/>
              </a:rPr>
              <a:t>Consideration Templates</a:t>
            </a:r>
            <a:endParaRPr lang="en-US" sz="1450" dirty="0"/>
          </a:p>
        </p:txBody>
      </p:sp>
      <p:sp>
        <p:nvSpPr>
          <p:cNvPr id="27" name="Text 25"/>
          <p:cNvSpPr txBox="1"/>
          <p:nvPr/>
        </p:nvSpPr>
        <p:spPr>
          <a:xfrm>
            <a:off x="6876288" y="3456432"/>
            <a:ext cx="3520440" cy="384048"/>
          </a:xfrm>
          <a:prstGeom prst="rect">
            <a:avLst/>
          </a:prstGeom>
          <a:noFill/>
          <a:ln/>
        </p:spPr>
        <p:txBody>
          <a:bodyPr wrap="square" lIns="0" tIns="0" rIns="0" bIns="0" rtlCol="0" anchor="ctr"/>
          <a:lstStyle/>
          <a:p>
            <a:pPr marL="0" indent="0">
              <a:buNone/>
            </a:pPr>
            <a:r>
              <a:rPr lang="en-US" sz="1200" dirty="0">
                <a:solidFill>
                  <a:srgbClr val="5B6B8C"/>
                </a:solidFill>
                <a:latin typeface="Calibri" pitchFamily="34" charset="0"/>
                <a:ea typeface="Calibri" pitchFamily="34" charset="-122"/>
                <a:cs typeface="Calibri" pitchFamily="34" charset="-120"/>
              </a:rPr>
              <a:t>Earnouts &amp; contingent comp in Excel</a:t>
            </a:r>
            <a:endParaRPr lang="en-US" sz="1200" dirty="0"/>
          </a:p>
        </p:txBody>
      </p:sp>
      <p:sp>
        <p:nvSpPr>
          <p:cNvPr id="28" name="Text 26"/>
          <p:cNvSpPr txBox="1"/>
          <p:nvPr/>
        </p:nvSpPr>
        <p:spPr>
          <a:xfrm>
            <a:off x="9921240" y="3136392"/>
            <a:ext cx="1051560" cy="256032"/>
          </a:xfrm>
          <a:prstGeom prst="rect">
            <a:avLst/>
          </a:prstGeom>
          <a:noFill/>
          <a:ln/>
        </p:spPr>
        <p:txBody>
          <a:bodyPr wrap="square" lIns="0" tIns="0" rIns="0" bIns="0" rtlCol="0" anchor="ctr"/>
          <a:lstStyle/>
          <a:p>
            <a:pPr marL="0" indent="0" algn="r">
              <a:buNone/>
            </a:pPr>
            <a:r>
              <a:rPr lang="en-US" sz="1000" b="1" kern="0" spc="100" dirty="0">
                <a:solidFill>
                  <a:srgbClr val="5B6B8C"/>
                </a:solidFill>
                <a:latin typeface="Calibri" pitchFamily="34" charset="0"/>
                <a:ea typeface="Calibri" pitchFamily="34" charset="-122"/>
                <a:cs typeface="Calibri" pitchFamily="34" charset="-120"/>
              </a:rPr>
              <a:t>APPENDIX</a:t>
            </a:r>
            <a:endParaRPr lang="en-US" sz="1000" dirty="0"/>
          </a:p>
        </p:txBody>
      </p:sp>
      <p:sp>
        <p:nvSpPr>
          <p:cNvPr id="29" name="Shape 27"/>
          <p:cNvSpPr/>
          <p:nvPr/>
        </p:nvSpPr>
        <p:spPr>
          <a:xfrm>
            <a:off x="548640" y="3986784"/>
            <a:ext cx="5120640" cy="868680"/>
          </a:xfrm>
          <a:prstGeom prst="roundRect">
            <a:avLst>
              <a:gd name="adj" fmla="val 8421"/>
            </a:avLst>
          </a:prstGeom>
          <a:solidFill>
            <a:srgbClr val="F4F6FB"/>
          </a:solidFill>
          <a:ln/>
        </p:spPr>
        <p:txBody>
          <a:bodyPr/>
          <a:lstStyle/>
          <a:p>
            <a:endParaRPr lang="en-US"/>
          </a:p>
        </p:txBody>
      </p:sp>
      <p:sp>
        <p:nvSpPr>
          <p:cNvPr id="30" name="Shape 28"/>
          <p:cNvSpPr/>
          <p:nvPr/>
        </p:nvSpPr>
        <p:spPr>
          <a:xfrm>
            <a:off x="749808" y="4169664"/>
            <a:ext cx="502920" cy="502920"/>
          </a:xfrm>
          <a:prstGeom prst="ellipse">
            <a:avLst/>
          </a:prstGeom>
          <a:solidFill>
            <a:srgbClr val="C9A227"/>
          </a:solidFill>
          <a:ln/>
        </p:spPr>
        <p:txBody>
          <a:bodyPr/>
          <a:lstStyle/>
          <a:p>
            <a:endParaRPr lang="en-US"/>
          </a:p>
        </p:txBody>
      </p:sp>
      <p:sp>
        <p:nvSpPr>
          <p:cNvPr id="31" name="Text 29"/>
          <p:cNvSpPr txBox="1"/>
          <p:nvPr/>
        </p:nvSpPr>
        <p:spPr>
          <a:xfrm>
            <a:off x="749808" y="4169664"/>
            <a:ext cx="502920" cy="50292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JE</a:t>
            </a:r>
            <a:endParaRPr lang="en-US" sz="1200" dirty="0"/>
          </a:p>
        </p:txBody>
      </p:sp>
      <p:sp>
        <p:nvSpPr>
          <p:cNvPr id="32" name="Text 30"/>
          <p:cNvSpPr txBox="1"/>
          <p:nvPr/>
        </p:nvSpPr>
        <p:spPr>
          <a:xfrm>
            <a:off x="1389888" y="4078224"/>
            <a:ext cx="3520440" cy="365760"/>
          </a:xfrm>
          <a:prstGeom prst="rect">
            <a:avLst/>
          </a:prstGeom>
          <a:noFill/>
          <a:ln/>
        </p:spPr>
        <p:txBody>
          <a:bodyPr wrap="square" lIns="0" tIns="0" rIns="0" bIns="0" rtlCol="0" anchor="ctr"/>
          <a:lstStyle/>
          <a:p>
            <a:pPr marL="0" indent="0">
              <a:buNone/>
            </a:pPr>
            <a:r>
              <a:rPr lang="en-US" sz="1450" b="1" dirty="0">
                <a:solidFill>
                  <a:srgbClr val="1E2761"/>
                </a:solidFill>
                <a:latin typeface="Cambria" pitchFamily="34" charset="0"/>
                <a:ea typeface="Cambria" pitchFamily="34" charset="-122"/>
                <a:cs typeface="Cambria" pitchFamily="34" charset="-120"/>
              </a:rPr>
              <a:t>Journal Entry Templates</a:t>
            </a:r>
            <a:endParaRPr lang="en-US" sz="1450" dirty="0"/>
          </a:p>
        </p:txBody>
      </p:sp>
      <p:sp>
        <p:nvSpPr>
          <p:cNvPr id="33" name="Text 31"/>
          <p:cNvSpPr txBox="1"/>
          <p:nvPr/>
        </p:nvSpPr>
        <p:spPr>
          <a:xfrm>
            <a:off x="1389888" y="4443984"/>
            <a:ext cx="3520440" cy="384048"/>
          </a:xfrm>
          <a:prstGeom prst="rect">
            <a:avLst/>
          </a:prstGeom>
          <a:noFill/>
          <a:ln/>
        </p:spPr>
        <p:txBody>
          <a:bodyPr wrap="square" lIns="0" tIns="0" rIns="0" bIns="0" rtlCol="0" anchor="ctr"/>
          <a:lstStyle/>
          <a:p>
            <a:pPr marL="0" indent="0">
              <a:buNone/>
            </a:pPr>
            <a:r>
              <a:rPr lang="en-US" sz="1200" dirty="0">
                <a:solidFill>
                  <a:srgbClr val="5B6B8C"/>
                </a:solidFill>
                <a:latin typeface="Calibri" pitchFamily="34" charset="0"/>
                <a:ea typeface="Calibri" pitchFamily="34" charset="-122"/>
                <a:cs typeface="Calibri" pitchFamily="34" charset="-120"/>
              </a:rPr>
              <a:t>Entity / ledger / subledger automation</a:t>
            </a:r>
            <a:endParaRPr lang="en-US" sz="1200" dirty="0"/>
          </a:p>
        </p:txBody>
      </p:sp>
      <p:sp>
        <p:nvSpPr>
          <p:cNvPr id="34" name="Text 32"/>
          <p:cNvSpPr txBox="1"/>
          <p:nvPr/>
        </p:nvSpPr>
        <p:spPr>
          <a:xfrm>
            <a:off x="4434840" y="4123944"/>
            <a:ext cx="1051560" cy="256032"/>
          </a:xfrm>
          <a:prstGeom prst="rect">
            <a:avLst/>
          </a:prstGeom>
          <a:noFill/>
          <a:ln/>
        </p:spPr>
        <p:txBody>
          <a:bodyPr wrap="square" lIns="0" tIns="0" rIns="0" bIns="0" rtlCol="0" anchor="ctr"/>
          <a:lstStyle/>
          <a:p>
            <a:pPr marL="0" indent="0" algn="r">
              <a:buNone/>
            </a:pPr>
            <a:r>
              <a:rPr lang="en-US" sz="1000" b="1" kern="0" spc="100" dirty="0">
                <a:solidFill>
                  <a:srgbClr val="5B6B8C"/>
                </a:solidFill>
                <a:latin typeface="Calibri" pitchFamily="34" charset="0"/>
                <a:ea typeface="Calibri" pitchFamily="34" charset="-122"/>
                <a:cs typeface="Calibri" pitchFamily="34" charset="-120"/>
              </a:rPr>
              <a:t>APPENDIX</a:t>
            </a:r>
            <a:endParaRPr lang="en-US" sz="1000" dirty="0"/>
          </a:p>
        </p:txBody>
      </p:sp>
      <p:sp>
        <p:nvSpPr>
          <p:cNvPr id="35" name="Shape 33"/>
          <p:cNvSpPr/>
          <p:nvPr/>
        </p:nvSpPr>
        <p:spPr>
          <a:xfrm>
            <a:off x="6035040" y="3986784"/>
            <a:ext cx="5120640" cy="868680"/>
          </a:xfrm>
          <a:prstGeom prst="roundRect">
            <a:avLst>
              <a:gd name="adj" fmla="val 8421"/>
            </a:avLst>
          </a:prstGeom>
          <a:solidFill>
            <a:srgbClr val="F4F6FB"/>
          </a:solidFill>
          <a:ln/>
        </p:spPr>
        <p:txBody>
          <a:bodyPr/>
          <a:lstStyle/>
          <a:p>
            <a:endParaRPr lang="en-US"/>
          </a:p>
        </p:txBody>
      </p:sp>
      <p:sp>
        <p:nvSpPr>
          <p:cNvPr id="36" name="Shape 34"/>
          <p:cNvSpPr/>
          <p:nvPr/>
        </p:nvSpPr>
        <p:spPr>
          <a:xfrm>
            <a:off x="6236208" y="4169664"/>
            <a:ext cx="502920" cy="502920"/>
          </a:xfrm>
          <a:prstGeom prst="ellipse">
            <a:avLst/>
          </a:prstGeom>
          <a:solidFill>
            <a:srgbClr val="C9A227"/>
          </a:solidFill>
          <a:ln/>
        </p:spPr>
        <p:txBody>
          <a:bodyPr/>
          <a:lstStyle/>
          <a:p>
            <a:endParaRPr lang="en-US"/>
          </a:p>
        </p:txBody>
      </p:sp>
      <p:sp>
        <p:nvSpPr>
          <p:cNvPr id="37" name="Text 35"/>
          <p:cNvSpPr txBox="1"/>
          <p:nvPr/>
        </p:nvSpPr>
        <p:spPr>
          <a:xfrm>
            <a:off x="6236208" y="4169664"/>
            <a:ext cx="502920" cy="50292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AM</a:t>
            </a:r>
            <a:endParaRPr lang="en-US" sz="1200" dirty="0"/>
          </a:p>
        </p:txBody>
      </p:sp>
      <p:sp>
        <p:nvSpPr>
          <p:cNvPr id="38" name="Text 36"/>
          <p:cNvSpPr txBox="1"/>
          <p:nvPr/>
        </p:nvSpPr>
        <p:spPr>
          <a:xfrm>
            <a:off x="6876288" y="4078224"/>
            <a:ext cx="3520440" cy="365760"/>
          </a:xfrm>
          <a:prstGeom prst="rect">
            <a:avLst/>
          </a:prstGeom>
          <a:noFill/>
          <a:ln/>
        </p:spPr>
        <p:txBody>
          <a:bodyPr wrap="square" lIns="0" tIns="0" rIns="0" bIns="0" rtlCol="0" anchor="ctr"/>
          <a:lstStyle/>
          <a:p>
            <a:pPr marL="0" indent="0">
              <a:buNone/>
            </a:pPr>
            <a:r>
              <a:rPr lang="en-US" sz="1450" b="1" dirty="0">
                <a:solidFill>
                  <a:srgbClr val="1E2761"/>
                </a:solidFill>
                <a:latin typeface="Cambria" pitchFamily="34" charset="0"/>
                <a:ea typeface="Cambria" pitchFamily="34" charset="-122"/>
                <a:cs typeface="Cambria" pitchFamily="34" charset="-120"/>
              </a:rPr>
              <a:t>Accounting Treatment Memos</a:t>
            </a:r>
            <a:endParaRPr lang="en-US" sz="1450" dirty="0"/>
          </a:p>
        </p:txBody>
      </p:sp>
      <p:sp>
        <p:nvSpPr>
          <p:cNvPr id="39" name="Text 37"/>
          <p:cNvSpPr txBox="1"/>
          <p:nvPr/>
        </p:nvSpPr>
        <p:spPr>
          <a:xfrm>
            <a:off x="6876288" y="4443984"/>
            <a:ext cx="3520440" cy="384048"/>
          </a:xfrm>
          <a:prstGeom prst="rect">
            <a:avLst/>
          </a:prstGeom>
          <a:noFill/>
          <a:ln/>
        </p:spPr>
        <p:txBody>
          <a:bodyPr wrap="square" lIns="0" tIns="0" rIns="0" bIns="0" rtlCol="0" anchor="ctr"/>
          <a:lstStyle/>
          <a:p>
            <a:pPr marL="0" indent="0">
              <a:buNone/>
            </a:pPr>
            <a:r>
              <a:rPr lang="en-US" sz="1200" dirty="0">
                <a:solidFill>
                  <a:srgbClr val="5B6B8C"/>
                </a:solidFill>
                <a:latin typeface="Calibri" pitchFamily="34" charset="0"/>
                <a:ea typeface="Calibri" pitchFamily="34" charset="-122"/>
                <a:cs typeface="Calibri" pitchFamily="34" charset="-120"/>
              </a:rPr>
              <a:t>First-draft technical memos</a:t>
            </a:r>
            <a:endParaRPr lang="en-US" sz="1200" dirty="0"/>
          </a:p>
        </p:txBody>
      </p:sp>
      <p:sp>
        <p:nvSpPr>
          <p:cNvPr id="40" name="Text 38"/>
          <p:cNvSpPr txBox="1"/>
          <p:nvPr/>
        </p:nvSpPr>
        <p:spPr>
          <a:xfrm>
            <a:off x="9921240" y="4123944"/>
            <a:ext cx="1051560" cy="256032"/>
          </a:xfrm>
          <a:prstGeom prst="rect">
            <a:avLst/>
          </a:prstGeom>
          <a:noFill/>
          <a:ln/>
        </p:spPr>
        <p:txBody>
          <a:bodyPr wrap="square" lIns="0" tIns="0" rIns="0" bIns="0" rtlCol="0" anchor="ctr"/>
          <a:lstStyle/>
          <a:p>
            <a:pPr marL="0" indent="0" algn="r">
              <a:buNone/>
            </a:pPr>
            <a:r>
              <a:rPr lang="en-US" sz="1000" b="1" kern="0" spc="100" dirty="0">
                <a:solidFill>
                  <a:srgbClr val="5B6B8C"/>
                </a:solidFill>
                <a:latin typeface="Calibri" pitchFamily="34" charset="0"/>
                <a:ea typeface="Calibri" pitchFamily="34" charset="-122"/>
                <a:cs typeface="Calibri" pitchFamily="34" charset="-120"/>
              </a:rPr>
              <a:t>APPENDIX</a:t>
            </a:r>
            <a:endParaRPr lang="en-US" sz="1000" dirty="0"/>
          </a:p>
        </p:txBody>
      </p:sp>
      <p:sp>
        <p:nvSpPr>
          <p:cNvPr id="41" name="Shape 39"/>
          <p:cNvSpPr/>
          <p:nvPr/>
        </p:nvSpPr>
        <p:spPr>
          <a:xfrm>
            <a:off x="548640" y="4974336"/>
            <a:ext cx="5120640" cy="868680"/>
          </a:xfrm>
          <a:prstGeom prst="roundRect">
            <a:avLst>
              <a:gd name="adj" fmla="val 8421"/>
            </a:avLst>
          </a:prstGeom>
          <a:solidFill>
            <a:srgbClr val="F4F6FB"/>
          </a:solidFill>
          <a:ln/>
        </p:spPr>
        <p:txBody>
          <a:bodyPr/>
          <a:lstStyle/>
          <a:p>
            <a:endParaRPr lang="en-US"/>
          </a:p>
        </p:txBody>
      </p:sp>
      <p:sp>
        <p:nvSpPr>
          <p:cNvPr id="42" name="Shape 40"/>
          <p:cNvSpPr/>
          <p:nvPr/>
        </p:nvSpPr>
        <p:spPr>
          <a:xfrm>
            <a:off x="749808" y="5157216"/>
            <a:ext cx="502920" cy="502920"/>
          </a:xfrm>
          <a:prstGeom prst="ellipse">
            <a:avLst/>
          </a:prstGeom>
          <a:solidFill>
            <a:srgbClr val="C9A227"/>
          </a:solidFill>
          <a:ln/>
        </p:spPr>
        <p:txBody>
          <a:bodyPr/>
          <a:lstStyle/>
          <a:p>
            <a:endParaRPr lang="en-US"/>
          </a:p>
        </p:txBody>
      </p:sp>
      <p:sp>
        <p:nvSpPr>
          <p:cNvPr id="43" name="Text 41"/>
          <p:cNvSpPr txBox="1"/>
          <p:nvPr/>
        </p:nvSpPr>
        <p:spPr>
          <a:xfrm>
            <a:off x="749808" y="5157216"/>
            <a:ext cx="502920" cy="50292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IP</a:t>
            </a:r>
            <a:endParaRPr lang="en-US" sz="1200" dirty="0"/>
          </a:p>
        </p:txBody>
      </p:sp>
      <p:sp>
        <p:nvSpPr>
          <p:cNvPr id="44" name="Text 42"/>
          <p:cNvSpPr txBox="1"/>
          <p:nvPr/>
        </p:nvSpPr>
        <p:spPr>
          <a:xfrm>
            <a:off x="1389888" y="5065776"/>
            <a:ext cx="3520440" cy="365760"/>
          </a:xfrm>
          <a:prstGeom prst="rect">
            <a:avLst/>
          </a:prstGeom>
          <a:noFill/>
          <a:ln/>
        </p:spPr>
        <p:txBody>
          <a:bodyPr wrap="square" lIns="0" tIns="0" rIns="0" bIns="0" rtlCol="0" anchor="ctr"/>
          <a:lstStyle/>
          <a:p>
            <a:pPr marL="0" indent="0">
              <a:buNone/>
            </a:pPr>
            <a:r>
              <a:rPr lang="en-US" sz="1450" b="1" dirty="0">
                <a:solidFill>
                  <a:srgbClr val="1E2761"/>
                </a:solidFill>
                <a:latin typeface="Cambria" pitchFamily="34" charset="0"/>
                <a:ea typeface="Cambria" pitchFamily="34" charset="-122"/>
                <a:cs typeface="Cambria" pitchFamily="34" charset="-120"/>
              </a:rPr>
              <a:t>Integration Playbook</a:t>
            </a:r>
            <a:endParaRPr lang="en-US" sz="1450" dirty="0"/>
          </a:p>
        </p:txBody>
      </p:sp>
      <p:sp>
        <p:nvSpPr>
          <p:cNvPr id="45" name="Text 43"/>
          <p:cNvSpPr txBox="1"/>
          <p:nvPr/>
        </p:nvSpPr>
        <p:spPr>
          <a:xfrm>
            <a:off x="1389888" y="5431536"/>
            <a:ext cx="3520440" cy="384048"/>
          </a:xfrm>
          <a:prstGeom prst="rect">
            <a:avLst/>
          </a:prstGeom>
          <a:noFill/>
          <a:ln/>
        </p:spPr>
        <p:txBody>
          <a:bodyPr wrap="square" lIns="0" tIns="0" rIns="0" bIns="0" rtlCol="0" anchor="ctr"/>
          <a:lstStyle/>
          <a:p>
            <a:pPr marL="0" indent="0">
              <a:buNone/>
            </a:pPr>
            <a:r>
              <a:rPr lang="en-US" sz="1200" dirty="0">
                <a:solidFill>
                  <a:srgbClr val="5B6B8C"/>
                </a:solidFill>
                <a:latin typeface="Calibri" pitchFamily="34" charset="0"/>
                <a:ea typeface="Calibri" pitchFamily="34" charset="-122"/>
                <a:cs typeface="Calibri" pitchFamily="34" charset="-120"/>
              </a:rPr>
              <a:t>Drafting &amp; real-time updates from live sessions</a:t>
            </a:r>
            <a:endParaRPr lang="en-US" sz="1200" dirty="0"/>
          </a:p>
        </p:txBody>
      </p:sp>
      <p:sp>
        <p:nvSpPr>
          <p:cNvPr id="46" name="Text 44"/>
          <p:cNvSpPr txBox="1"/>
          <p:nvPr/>
        </p:nvSpPr>
        <p:spPr>
          <a:xfrm>
            <a:off x="4434840" y="5111496"/>
            <a:ext cx="1051560" cy="256032"/>
          </a:xfrm>
          <a:prstGeom prst="rect">
            <a:avLst/>
          </a:prstGeom>
          <a:noFill/>
          <a:ln/>
        </p:spPr>
        <p:txBody>
          <a:bodyPr wrap="square" lIns="0" tIns="0" rIns="0" bIns="0" rtlCol="0" anchor="ctr"/>
          <a:lstStyle/>
          <a:p>
            <a:pPr marL="0" indent="0" algn="r">
              <a:buNone/>
            </a:pPr>
            <a:r>
              <a:rPr lang="en-US" sz="1000" b="1" kern="0" spc="100" dirty="0">
                <a:solidFill>
                  <a:srgbClr val="5B6B8C"/>
                </a:solidFill>
                <a:latin typeface="Calibri" pitchFamily="34" charset="0"/>
                <a:ea typeface="Calibri" pitchFamily="34" charset="-122"/>
                <a:cs typeface="Calibri" pitchFamily="34" charset="-120"/>
              </a:rPr>
              <a:t>APPENDIX</a:t>
            </a:r>
            <a:endParaRPr lang="en-US" sz="1000" dirty="0"/>
          </a:p>
        </p:txBody>
      </p:sp>
      <p:sp>
        <p:nvSpPr>
          <p:cNvPr id="47" name="Text 45"/>
          <p:cNvSpPr txBox="1"/>
          <p:nvPr/>
        </p:nvSpPr>
        <p:spPr>
          <a:xfrm>
            <a:off x="548640" y="6080760"/>
            <a:ext cx="10607040" cy="320040"/>
          </a:xfrm>
          <a:prstGeom prst="rect">
            <a:avLst/>
          </a:prstGeom>
          <a:noFill/>
          <a:ln/>
        </p:spPr>
        <p:txBody>
          <a:bodyPr wrap="square" lIns="0" tIns="0" rIns="0" bIns="0" rtlCol="0" anchor="ctr"/>
          <a:lstStyle/>
          <a:p>
            <a:pPr marL="0" indent="0">
              <a:buNone/>
            </a:pPr>
            <a:r>
              <a:rPr lang="en-US" sz="1200" i="1" dirty="0">
                <a:solidFill>
                  <a:srgbClr val="5B6B8C"/>
                </a:solidFill>
                <a:latin typeface="Calibri" pitchFamily="34" charset="0"/>
                <a:ea typeface="Calibri" pitchFamily="34" charset="-122"/>
                <a:cs typeface="Calibri" pitchFamily="34" charset="-120"/>
              </a:rPr>
              <a:t>Plus: impact observed so far, governance &amp; risk considerations, and next steps.</a:t>
            </a:r>
            <a:endParaRPr lang="en-US" sz="1200" dirty="0"/>
          </a:p>
        </p:txBody>
      </p:sp>
      <p:sp>
        <p:nvSpPr>
          <p:cNvPr id="48" name="Text 46"/>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49" name="Text 47"/>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WHY THIS MATTERS</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The Stakes in Insurance M&amp;A</a:t>
            </a:r>
            <a:endParaRPr lang="en-US" sz="2700" dirty="0"/>
          </a:p>
        </p:txBody>
      </p:sp>
      <p:sp>
        <p:nvSpPr>
          <p:cNvPr id="4" name="Text 2"/>
          <p:cNvSpPr txBox="1"/>
          <p:nvPr/>
        </p:nvSpPr>
        <p:spPr>
          <a:xfrm>
            <a:off x="548640" y="1371600"/>
            <a:ext cx="10698480" cy="411480"/>
          </a:xfrm>
          <a:prstGeom prst="rect">
            <a:avLst/>
          </a:prstGeom>
          <a:noFill/>
          <a:ln/>
        </p:spPr>
        <p:txBody>
          <a:bodyPr wrap="square" lIns="0" tIns="0" rIns="0" bIns="0" rtlCol="0" anchor="ctr"/>
          <a:lstStyle/>
          <a:p>
            <a:pPr marL="0" indent="0">
              <a:buNone/>
            </a:pPr>
            <a:r>
              <a:rPr lang="en-US" sz="1400" i="1" dirty="0">
                <a:solidFill>
                  <a:srgbClr val="5B6B8C"/>
                </a:solidFill>
                <a:latin typeface="Calibri" pitchFamily="34" charset="0"/>
                <a:ea typeface="Calibri" pitchFamily="34" charset="-122"/>
                <a:cs typeface="Calibri" pitchFamily="34" charset="-120"/>
              </a:rPr>
              <a:t>Insurance deals carry a complexity — and a cost of error — that general M&amp;A doesn't.</a:t>
            </a:r>
            <a:endParaRPr lang="en-US" sz="1400" dirty="0"/>
          </a:p>
        </p:txBody>
      </p:sp>
      <p:sp>
        <p:nvSpPr>
          <p:cNvPr id="5" name="Shape 3"/>
          <p:cNvSpPr/>
          <p:nvPr/>
        </p:nvSpPr>
        <p:spPr>
          <a:xfrm>
            <a:off x="548640" y="2057400"/>
            <a:ext cx="3383280" cy="1645920"/>
          </a:xfrm>
          <a:prstGeom prst="roundRect">
            <a:avLst>
              <a:gd name="adj" fmla="val 5000"/>
            </a:avLst>
          </a:prstGeom>
          <a:solidFill>
            <a:srgbClr val="F4F6FB"/>
          </a:solidFill>
          <a:ln/>
        </p:spPr>
        <p:txBody>
          <a:bodyPr/>
          <a:lstStyle/>
          <a:p>
            <a:endParaRPr lang="en-US"/>
          </a:p>
        </p:txBody>
      </p:sp>
      <p:sp>
        <p:nvSpPr>
          <p:cNvPr id="6" name="Shape 4"/>
          <p:cNvSpPr/>
          <p:nvPr/>
        </p:nvSpPr>
        <p:spPr>
          <a:xfrm>
            <a:off x="548640" y="2057400"/>
            <a:ext cx="64008" cy="1645920"/>
          </a:xfrm>
          <a:prstGeom prst="rect">
            <a:avLst/>
          </a:prstGeom>
          <a:solidFill>
            <a:srgbClr val="C9A227"/>
          </a:solidFill>
          <a:ln/>
        </p:spPr>
        <p:txBody>
          <a:bodyPr/>
          <a:lstStyle/>
          <a:p>
            <a:endParaRPr lang="en-US"/>
          </a:p>
        </p:txBody>
      </p:sp>
      <p:sp>
        <p:nvSpPr>
          <p:cNvPr id="7" name="Text 5"/>
          <p:cNvSpPr txBox="1"/>
          <p:nvPr/>
        </p:nvSpPr>
        <p:spPr>
          <a:xfrm>
            <a:off x="786384" y="220370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Statutory ≠ GAAP</a:t>
            </a:r>
            <a:endParaRPr lang="en-US" sz="1400" dirty="0"/>
          </a:p>
        </p:txBody>
      </p:sp>
      <p:sp>
        <p:nvSpPr>
          <p:cNvPr id="8" name="Text 6"/>
          <p:cNvSpPr txBox="1"/>
          <p:nvPr/>
        </p:nvSpPr>
        <p:spPr>
          <a:xfrm>
            <a:off x="786384" y="2770632"/>
            <a:ext cx="2926080" cy="86868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Every deal reconciles GAAP, Statutory, and often IFRS 17 — that bridge has to be right before a price adjustment can be trusted.</a:t>
            </a:r>
            <a:endParaRPr lang="en-US" sz="1200" dirty="0"/>
          </a:p>
        </p:txBody>
      </p:sp>
      <p:sp>
        <p:nvSpPr>
          <p:cNvPr id="9" name="Shape 7"/>
          <p:cNvSpPr/>
          <p:nvPr/>
        </p:nvSpPr>
        <p:spPr>
          <a:xfrm>
            <a:off x="4206240" y="2057400"/>
            <a:ext cx="3383280" cy="1645920"/>
          </a:xfrm>
          <a:prstGeom prst="roundRect">
            <a:avLst>
              <a:gd name="adj" fmla="val 5000"/>
            </a:avLst>
          </a:prstGeom>
          <a:solidFill>
            <a:srgbClr val="F4F6FB"/>
          </a:solidFill>
          <a:ln/>
        </p:spPr>
        <p:txBody>
          <a:bodyPr/>
          <a:lstStyle/>
          <a:p>
            <a:endParaRPr lang="en-US"/>
          </a:p>
        </p:txBody>
      </p:sp>
      <p:sp>
        <p:nvSpPr>
          <p:cNvPr id="10" name="Shape 8"/>
          <p:cNvSpPr/>
          <p:nvPr/>
        </p:nvSpPr>
        <p:spPr>
          <a:xfrm>
            <a:off x="4206240" y="2057400"/>
            <a:ext cx="64008" cy="1645920"/>
          </a:xfrm>
          <a:prstGeom prst="rect">
            <a:avLst/>
          </a:prstGeom>
          <a:solidFill>
            <a:srgbClr val="C9A227"/>
          </a:solidFill>
          <a:ln/>
        </p:spPr>
        <p:txBody>
          <a:bodyPr/>
          <a:lstStyle/>
          <a:p>
            <a:endParaRPr lang="en-US"/>
          </a:p>
        </p:txBody>
      </p:sp>
      <p:sp>
        <p:nvSpPr>
          <p:cNvPr id="11" name="Text 9"/>
          <p:cNvSpPr txBox="1"/>
          <p:nvPr/>
        </p:nvSpPr>
        <p:spPr>
          <a:xfrm>
            <a:off x="4443984" y="220370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Reinsurance Runs Deep</a:t>
            </a:r>
            <a:endParaRPr lang="en-US" sz="1400" dirty="0"/>
          </a:p>
        </p:txBody>
      </p:sp>
      <p:sp>
        <p:nvSpPr>
          <p:cNvPr id="12" name="Text 10"/>
          <p:cNvSpPr txBox="1"/>
          <p:nvPr/>
        </p:nvSpPr>
        <p:spPr>
          <a:xfrm>
            <a:off x="4443984" y="2770632"/>
            <a:ext cx="2926080" cy="86868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Treaties and collateral trusts carry counterparty and recapture risk a balance sheet alone won't show.</a:t>
            </a:r>
            <a:endParaRPr lang="en-US" sz="1200" dirty="0"/>
          </a:p>
        </p:txBody>
      </p:sp>
      <p:sp>
        <p:nvSpPr>
          <p:cNvPr id="13" name="Shape 11"/>
          <p:cNvSpPr/>
          <p:nvPr/>
        </p:nvSpPr>
        <p:spPr>
          <a:xfrm>
            <a:off x="7863840" y="2057400"/>
            <a:ext cx="3383280" cy="1645920"/>
          </a:xfrm>
          <a:prstGeom prst="roundRect">
            <a:avLst>
              <a:gd name="adj" fmla="val 5000"/>
            </a:avLst>
          </a:prstGeom>
          <a:solidFill>
            <a:srgbClr val="F4F6FB"/>
          </a:solidFill>
          <a:ln/>
        </p:spPr>
        <p:txBody>
          <a:bodyPr/>
          <a:lstStyle/>
          <a:p>
            <a:endParaRPr lang="en-US"/>
          </a:p>
        </p:txBody>
      </p:sp>
      <p:sp>
        <p:nvSpPr>
          <p:cNvPr id="14" name="Shape 12"/>
          <p:cNvSpPr/>
          <p:nvPr/>
        </p:nvSpPr>
        <p:spPr>
          <a:xfrm>
            <a:off x="7863840" y="2057400"/>
            <a:ext cx="64008" cy="1645920"/>
          </a:xfrm>
          <a:prstGeom prst="rect">
            <a:avLst/>
          </a:prstGeom>
          <a:solidFill>
            <a:srgbClr val="C9A227"/>
          </a:solidFill>
          <a:ln/>
        </p:spPr>
        <p:txBody>
          <a:bodyPr/>
          <a:lstStyle/>
          <a:p>
            <a:endParaRPr lang="en-US"/>
          </a:p>
        </p:txBody>
      </p:sp>
      <p:sp>
        <p:nvSpPr>
          <p:cNvPr id="15" name="Text 13"/>
          <p:cNvSpPr txBox="1"/>
          <p:nvPr/>
        </p:nvSpPr>
        <p:spPr>
          <a:xfrm>
            <a:off x="8101584" y="220370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Regulators Are Watching</a:t>
            </a:r>
            <a:endParaRPr lang="en-US" sz="1400" dirty="0"/>
          </a:p>
        </p:txBody>
      </p:sp>
      <p:sp>
        <p:nvSpPr>
          <p:cNvPr id="16" name="Text 14"/>
          <p:cNvSpPr txBox="1"/>
          <p:nvPr/>
        </p:nvSpPr>
        <p:spPr>
          <a:xfrm>
            <a:off x="8101584" y="2770632"/>
            <a:ext cx="2926080" cy="86868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NAIC exams and rating-agency reviews compress the window to catch issues ourselves before someone else does.</a:t>
            </a:r>
            <a:endParaRPr lang="en-US" sz="1200" dirty="0"/>
          </a:p>
        </p:txBody>
      </p:sp>
      <p:sp>
        <p:nvSpPr>
          <p:cNvPr id="17" name="Shape 15"/>
          <p:cNvSpPr/>
          <p:nvPr/>
        </p:nvSpPr>
        <p:spPr>
          <a:xfrm>
            <a:off x="548640" y="3886200"/>
            <a:ext cx="3383280" cy="1645920"/>
          </a:xfrm>
          <a:prstGeom prst="roundRect">
            <a:avLst>
              <a:gd name="adj" fmla="val 5000"/>
            </a:avLst>
          </a:prstGeom>
          <a:solidFill>
            <a:srgbClr val="F4F6FB"/>
          </a:solidFill>
          <a:ln/>
        </p:spPr>
        <p:txBody>
          <a:bodyPr/>
          <a:lstStyle/>
          <a:p>
            <a:endParaRPr lang="en-US"/>
          </a:p>
        </p:txBody>
      </p:sp>
      <p:sp>
        <p:nvSpPr>
          <p:cNvPr id="18" name="Shape 16"/>
          <p:cNvSpPr/>
          <p:nvPr/>
        </p:nvSpPr>
        <p:spPr>
          <a:xfrm>
            <a:off x="548640" y="3886200"/>
            <a:ext cx="64008" cy="1645920"/>
          </a:xfrm>
          <a:prstGeom prst="rect">
            <a:avLst/>
          </a:prstGeom>
          <a:solidFill>
            <a:srgbClr val="C9A227"/>
          </a:solidFill>
          <a:ln/>
        </p:spPr>
        <p:txBody>
          <a:bodyPr/>
          <a:lstStyle/>
          <a:p>
            <a:endParaRPr lang="en-US"/>
          </a:p>
        </p:txBody>
      </p:sp>
      <p:sp>
        <p:nvSpPr>
          <p:cNvPr id="19" name="Text 17"/>
          <p:cNvSpPr txBox="1"/>
          <p:nvPr/>
        </p:nvSpPr>
        <p:spPr>
          <a:xfrm>
            <a:off x="786384" y="403250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The Market Doesn't Wait</a:t>
            </a:r>
            <a:endParaRPr lang="en-US" sz="1400" dirty="0"/>
          </a:p>
        </p:txBody>
      </p:sp>
      <p:sp>
        <p:nvSpPr>
          <p:cNvPr id="20" name="Text 18"/>
          <p:cNvSpPr txBox="1"/>
          <p:nvPr/>
        </p:nvSpPr>
        <p:spPr>
          <a:xfrm>
            <a:off x="786384" y="4599432"/>
            <a:ext cx="2926080" cy="86868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Other bidders are underwriting the same target on the same clock.</a:t>
            </a:r>
            <a:endParaRPr lang="en-US" sz="1200" dirty="0"/>
          </a:p>
        </p:txBody>
      </p:sp>
      <p:sp>
        <p:nvSpPr>
          <p:cNvPr id="21" name="Shape 19"/>
          <p:cNvSpPr/>
          <p:nvPr/>
        </p:nvSpPr>
        <p:spPr>
          <a:xfrm>
            <a:off x="4206240" y="3886200"/>
            <a:ext cx="3383280" cy="1645920"/>
          </a:xfrm>
          <a:prstGeom prst="roundRect">
            <a:avLst>
              <a:gd name="adj" fmla="val 5000"/>
            </a:avLst>
          </a:prstGeom>
          <a:solidFill>
            <a:srgbClr val="F4F6FB"/>
          </a:solidFill>
          <a:ln/>
        </p:spPr>
        <p:txBody>
          <a:bodyPr/>
          <a:lstStyle/>
          <a:p>
            <a:endParaRPr lang="en-US"/>
          </a:p>
        </p:txBody>
      </p:sp>
      <p:sp>
        <p:nvSpPr>
          <p:cNvPr id="22" name="Shape 20"/>
          <p:cNvSpPr/>
          <p:nvPr/>
        </p:nvSpPr>
        <p:spPr>
          <a:xfrm>
            <a:off x="4206240" y="3886200"/>
            <a:ext cx="64008" cy="1645920"/>
          </a:xfrm>
          <a:prstGeom prst="rect">
            <a:avLst/>
          </a:prstGeom>
          <a:solidFill>
            <a:srgbClr val="C9A227"/>
          </a:solidFill>
          <a:ln/>
        </p:spPr>
        <p:txBody>
          <a:bodyPr/>
          <a:lstStyle/>
          <a:p>
            <a:endParaRPr lang="en-US"/>
          </a:p>
        </p:txBody>
      </p:sp>
      <p:sp>
        <p:nvSpPr>
          <p:cNvPr id="23" name="Text 21"/>
          <p:cNvSpPr txBox="1"/>
          <p:nvPr/>
        </p:nvSpPr>
        <p:spPr>
          <a:xfrm>
            <a:off x="4443984" y="403250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Deal Flow Outpaces Headcount</a:t>
            </a:r>
            <a:endParaRPr lang="en-US" sz="1400" dirty="0"/>
          </a:p>
        </p:txBody>
      </p:sp>
      <p:sp>
        <p:nvSpPr>
          <p:cNvPr id="24" name="Text 22"/>
          <p:cNvSpPr txBox="1"/>
          <p:nvPr/>
        </p:nvSpPr>
        <p:spPr>
          <a:xfrm>
            <a:off x="4443984" y="4599432"/>
            <a:ext cx="2926080" cy="86868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More opportunities cross the desk than a team can manually underwrite at the same depth.</a:t>
            </a:r>
            <a:endParaRPr lang="en-US" sz="1200" dirty="0"/>
          </a:p>
        </p:txBody>
      </p:sp>
      <p:sp>
        <p:nvSpPr>
          <p:cNvPr id="25" name="Shape 23"/>
          <p:cNvSpPr/>
          <p:nvPr/>
        </p:nvSpPr>
        <p:spPr>
          <a:xfrm>
            <a:off x="7863840" y="3886200"/>
            <a:ext cx="3383280" cy="1645920"/>
          </a:xfrm>
          <a:prstGeom prst="roundRect">
            <a:avLst>
              <a:gd name="adj" fmla="val 5000"/>
            </a:avLst>
          </a:prstGeom>
          <a:solidFill>
            <a:srgbClr val="F4F6FB"/>
          </a:solidFill>
          <a:ln/>
        </p:spPr>
        <p:txBody>
          <a:bodyPr/>
          <a:lstStyle/>
          <a:p>
            <a:endParaRPr lang="en-US"/>
          </a:p>
        </p:txBody>
      </p:sp>
      <p:sp>
        <p:nvSpPr>
          <p:cNvPr id="26" name="Shape 24"/>
          <p:cNvSpPr/>
          <p:nvPr/>
        </p:nvSpPr>
        <p:spPr>
          <a:xfrm>
            <a:off x="7863840" y="3886200"/>
            <a:ext cx="64008" cy="1645920"/>
          </a:xfrm>
          <a:prstGeom prst="rect">
            <a:avLst/>
          </a:prstGeom>
          <a:solidFill>
            <a:srgbClr val="C9A227"/>
          </a:solidFill>
          <a:ln/>
        </p:spPr>
        <p:txBody>
          <a:bodyPr/>
          <a:lstStyle/>
          <a:p>
            <a:endParaRPr lang="en-US"/>
          </a:p>
        </p:txBody>
      </p:sp>
      <p:sp>
        <p:nvSpPr>
          <p:cNvPr id="27" name="Text 25"/>
          <p:cNvSpPr txBox="1"/>
          <p:nvPr/>
        </p:nvSpPr>
        <p:spPr>
          <a:xfrm>
            <a:off x="8101584" y="403250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Assumptions Compound for Years</a:t>
            </a:r>
            <a:endParaRPr lang="en-US" sz="1400" dirty="0"/>
          </a:p>
        </p:txBody>
      </p:sp>
      <p:sp>
        <p:nvSpPr>
          <p:cNvPr id="28" name="Text 26"/>
          <p:cNvSpPr txBox="1"/>
          <p:nvPr/>
        </p:nvSpPr>
        <p:spPr>
          <a:xfrm>
            <a:off x="8101584" y="4599432"/>
            <a:ext cx="2926080" cy="86868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A mis-modeled mortality or lapse assumption doesn't surface for years — long after the deal has closed.</a:t>
            </a:r>
            <a:endParaRPr lang="en-US" sz="1200" dirty="0"/>
          </a:p>
        </p:txBody>
      </p:sp>
      <p:sp>
        <p:nvSpPr>
          <p:cNvPr id="29" name="Text 27"/>
          <p:cNvSpPr txBox="1"/>
          <p:nvPr/>
        </p:nvSpPr>
        <p:spPr>
          <a:xfrm>
            <a:off x="548640" y="5870448"/>
            <a:ext cx="10698480" cy="365760"/>
          </a:xfrm>
          <a:prstGeom prst="rect">
            <a:avLst/>
          </a:prstGeom>
          <a:noFill/>
          <a:ln/>
        </p:spPr>
        <p:txBody>
          <a:bodyPr wrap="square" lIns="0" tIns="0" rIns="0" bIns="0" rtlCol="0" anchor="ctr"/>
          <a:lstStyle/>
          <a:p>
            <a:pPr marL="0" indent="0">
              <a:buNone/>
            </a:pPr>
            <a:r>
              <a:rPr lang="en-US" sz="1300" b="1" i="1" dirty="0">
                <a:solidFill>
                  <a:srgbClr val="1E2761"/>
                </a:solidFill>
                <a:latin typeface="Calibri" pitchFamily="34" charset="0"/>
                <a:ea typeface="Calibri" pitchFamily="34" charset="-122"/>
                <a:cs typeface="Calibri" pitchFamily="34" charset="-120"/>
              </a:rPr>
              <a:t>AI doesn't replace judgment — it buys the team time and coverage to apply it everywhere it's needed.</a:t>
            </a:r>
            <a:endParaRPr lang="en-US" sz="1300" dirty="0"/>
          </a:p>
        </p:txBody>
      </p:sp>
      <p:sp>
        <p:nvSpPr>
          <p:cNvPr id="30" name="Text 28"/>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31" name="Text 29"/>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IMPACT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FFFFFF"/>
                </a:solidFill>
                <a:latin typeface="Cambria" pitchFamily="34" charset="0"/>
                <a:ea typeface="Cambria" pitchFamily="34" charset="-122"/>
                <a:cs typeface="Cambria" pitchFamily="34" charset="-120"/>
              </a:rPr>
              <a:t>What I'm Seeing in Practice</a:t>
            </a:r>
            <a:endParaRPr lang="en-US" sz="2700" dirty="0"/>
          </a:p>
        </p:txBody>
      </p:sp>
      <p:sp>
        <p:nvSpPr>
          <p:cNvPr id="4" name="Text 2"/>
          <p:cNvSpPr txBox="1"/>
          <p:nvPr/>
        </p:nvSpPr>
        <p:spPr>
          <a:xfrm>
            <a:off x="548640" y="1417320"/>
            <a:ext cx="10698480" cy="502920"/>
          </a:xfrm>
          <a:prstGeom prst="rect">
            <a:avLst/>
          </a:prstGeom>
          <a:noFill/>
          <a:ln/>
        </p:spPr>
        <p:txBody>
          <a:bodyPr wrap="square" lIns="0" tIns="0" rIns="0" bIns="0" rtlCol="0" anchor="ctr"/>
          <a:lstStyle/>
          <a:p>
            <a:pPr marL="0" indent="0">
              <a:buNone/>
            </a:pPr>
            <a:r>
              <a:rPr lang="en-US" sz="1300" i="1" dirty="0">
                <a:solidFill>
                  <a:srgbClr val="CADCFC"/>
                </a:solidFill>
                <a:latin typeface="Calibri" pitchFamily="34" charset="0"/>
                <a:ea typeface="Calibri" pitchFamily="34" charset="-122"/>
                <a:cs typeface="Calibri" pitchFamily="34" charset="-120"/>
              </a:rPr>
              <a:t>Directional, based on running these workflows across recent deals — not a formal before/after study. Happy to speak to specifics from experience.</a:t>
            </a:r>
            <a:endParaRPr lang="en-US" sz="1300" dirty="0"/>
          </a:p>
        </p:txBody>
      </p:sp>
      <p:sp>
        <p:nvSpPr>
          <p:cNvPr id="5" name="Shape 3"/>
          <p:cNvSpPr/>
          <p:nvPr/>
        </p:nvSpPr>
        <p:spPr>
          <a:xfrm>
            <a:off x="548640" y="2331720"/>
            <a:ext cx="2606040" cy="3246120"/>
          </a:xfrm>
          <a:prstGeom prst="roundRect">
            <a:avLst>
              <a:gd name="adj" fmla="val 3509"/>
            </a:avLst>
          </a:prstGeom>
          <a:solidFill>
            <a:srgbClr val="141A47"/>
          </a:solidFill>
          <a:ln/>
        </p:spPr>
        <p:txBody>
          <a:bodyPr/>
          <a:lstStyle/>
          <a:p>
            <a:endParaRPr lang="en-US"/>
          </a:p>
        </p:txBody>
      </p:sp>
      <p:sp>
        <p:nvSpPr>
          <p:cNvPr id="6" name="Shape 4"/>
          <p:cNvSpPr/>
          <p:nvPr/>
        </p:nvSpPr>
        <p:spPr>
          <a:xfrm>
            <a:off x="1028700" y="2514600"/>
            <a:ext cx="1645920" cy="1645920"/>
          </a:xfrm>
          <a:prstGeom prst="ellipse">
            <a:avLst/>
          </a:prstGeom>
          <a:solidFill>
            <a:srgbClr val="C9A227">
              <a:alpha val="10000"/>
            </a:srgbClr>
          </a:solidFill>
          <a:ln/>
        </p:spPr>
        <p:txBody>
          <a:bodyPr/>
          <a:lstStyle/>
          <a:p>
            <a:endParaRPr lang="en-US"/>
          </a:p>
        </p:txBody>
      </p:sp>
      <p:sp>
        <p:nvSpPr>
          <p:cNvPr id="7" name="Text 5"/>
          <p:cNvSpPr txBox="1"/>
          <p:nvPr/>
        </p:nvSpPr>
        <p:spPr>
          <a:xfrm>
            <a:off x="777240" y="2651760"/>
            <a:ext cx="2148840" cy="1005840"/>
          </a:xfrm>
          <a:prstGeom prst="rect">
            <a:avLst/>
          </a:prstGeom>
          <a:noFill/>
          <a:ln/>
        </p:spPr>
        <p:txBody>
          <a:bodyPr wrap="square" lIns="0" tIns="0" rIns="0" bIns="0" rtlCol="0" anchor="t"/>
          <a:lstStyle/>
          <a:p>
            <a:pPr marL="0" indent="0">
              <a:buNone/>
            </a:pPr>
            <a:r>
              <a:rPr lang="en-US" sz="2200" b="1" dirty="0">
                <a:solidFill>
                  <a:srgbClr val="C9A227"/>
                </a:solidFill>
                <a:latin typeface="Cambria" pitchFamily="34" charset="0"/>
                <a:ea typeface="Cambria" pitchFamily="34" charset="-122"/>
                <a:cs typeface="Cambria" pitchFamily="34" charset="-120"/>
              </a:rPr>
              <a:t>Weeks to days</a:t>
            </a:r>
            <a:endParaRPr lang="en-US" sz="2200" dirty="0"/>
          </a:p>
        </p:txBody>
      </p:sp>
      <p:sp>
        <p:nvSpPr>
          <p:cNvPr id="8" name="Text 6"/>
          <p:cNvSpPr txBox="1"/>
          <p:nvPr/>
        </p:nvSpPr>
        <p:spPr>
          <a:xfrm>
            <a:off x="777240" y="3749040"/>
            <a:ext cx="2148840" cy="164592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Diligence and memo drafting compressed — so more deals get underwritten without adding headcount</a:t>
            </a:r>
            <a:endParaRPr lang="en-US" sz="1250" dirty="0"/>
          </a:p>
        </p:txBody>
      </p:sp>
      <p:sp>
        <p:nvSpPr>
          <p:cNvPr id="9" name="Shape 7"/>
          <p:cNvSpPr/>
          <p:nvPr/>
        </p:nvSpPr>
        <p:spPr>
          <a:xfrm>
            <a:off x="3410712" y="2331720"/>
            <a:ext cx="2606040" cy="3246120"/>
          </a:xfrm>
          <a:prstGeom prst="roundRect">
            <a:avLst>
              <a:gd name="adj" fmla="val 3509"/>
            </a:avLst>
          </a:prstGeom>
          <a:solidFill>
            <a:srgbClr val="141A47"/>
          </a:solidFill>
          <a:ln/>
        </p:spPr>
        <p:txBody>
          <a:bodyPr/>
          <a:lstStyle/>
          <a:p>
            <a:endParaRPr lang="en-US"/>
          </a:p>
        </p:txBody>
      </p:sp>
      <p:sp>
        <p:nvSpPr>
          <p:cNvPr id="10" name="Shape 8"/>
          <p:cNvSpPr/>
          <p:nvPr/>
        </p:nvSpPr>
        <p:spPr>
          <a:xfrm>
            <a:off x="3890772" y="2514600"/>
            <a:ext cx="1645920" cy="1645920"/>
          </a:xfrm>
          <a:prstGeom prst="ellipse">
            <a:avLst/>
          </a:prstGeom>
          <a:solidFill>
            <a:srgbClr val="C9A227">
              <a:alpha val="10000"/>
            </a:srgbClr>
          </a:solidFill>
          <a:ln/>
        </p:spPr>
        <p:txBody>
          <a:bodyPr/>
          <a:lstStyle/>
          <a:p>
            <a:endParaRPr lang="en-US"/>
          </a:p>
        </p:txBody>
      </p:sp>
      <p:sp>
        <p:nvSpPr>
          <p:cNvPr id="11" name="Text 9"/>
          <p:cNvSpPr txBox="1"/>
          <p:nvPr/>
        </p:nvSpPr>
        <p:spPr>
          <a:xfrm>
            <a:off x="3639312" y="2651760"/>
            <a:ext cx="2148840" cy="1005840"/>
          </a:xfrm>
          <a:prstGeom prst="rect">
            <a:avLst/>
          </a:prstGeom>
          <a:noFill/>
          <a:ln/>
        </p:spPr>
        <p:txBody>
          <a:bodyPr wrap="square" lIns="0" tIns="0" rIns="0" bIns="0" rtlCol="0" anchor="t"/>
          <a:lstStyle/>
          <a:p>
            <a:pPr marL="0" indent="0">
              <a:buNone/>
            </a:pPr>
            <a:r>
              <a:rPr lang="en-US" sz="2200" b="1" dirty="0">
                <a:solidFill>
                  <a:srgbClr val="C9A227"/>
                </a:solidFill>
                <a:latin typeface="Cambria" pitchFamily="34" charset="0"/>
                <a:ea typeface="Cambria" pitchFamily="34" charset="-122"/>
                <a:cs typeface="Cambria" pitchFamily="34" charset="-120"/>
              </a:rPr>
              <a:t>Full population, not a sample</a:t>
            </a:r>
            <a:endParaRPr lang="en-US" sz="2200" dirty="0"/>
          </a:p>
        </p:txBody>
      </p:sp>
      <p:sp>
        <p:nvSpPr>
          <p:cNvPr id="12" name="Text 10"/>
          <p:cNvSpPr txBox="1"/>
          <p:nvPr/>
        </p:nvSpPr>
        <p:spPr>
          <a:xfrm>
            <a:off x="3639312" y="3749040"/>
            <a:ext cx="2148840" cy="164592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Every treaty, filing, and schedule reviewed — coverage a testing sample can't guarantee</a:t>
            </a:r>
            <a:endParaRPr lang="en-US" sz="1250" dirty="0"/>
          </a:p>
        </p:txBody>
      </p:sp>
      <p:sp>
        <p:nvSpPr>
          <p:cNvPr id="13" name="Shape 11"/>
          <p:cNvSpPr/>
          <p:nvPr/>
        </p:nvSpPr>
        <p:spPr>
          <a:xfrm>
            <a:off x="6272784" y="2331720"/>
            <a:ext cx="2606040" cy="3246120"/>
          </a:xfrm>
          <a:prstGeom prst="roundRect">
            <a:avLst>
              <a:gd name="adj" fmla="val 3509"/>
            </a:avLst>
          </a:prstGeom>
          <a:solidFill>
            <a:srgbClr val="141A47"/>
          </a:solidFill>
          <a:ln/>
        </p:spPr>
        <p:txBody>
          <a:bodyPr/>
          <a:lstStyle/>
          <a:p>
            <a:endParaRPr lang="en-US"/>
          </a:p>
        </p:txBody>
      </p:sp>
      <p:sp>
        <p:nvSpPr>
          <p:cNvPr id="14" name="Shape 12"/>
          <p:cNvSpPr/>
          <p:nvPr/>
        </p:nvSpPr>
        <p:spPr>
          <a:xfrm>
            <a:off x="6752844" y="2514600"/>
            <a:ext cx="1645920" cy="1645920"/>
          </a:xfrm>
          <a:prstGeom prst="ellipse">
            <a:avLst/>
          </a:prstGeom>
          <a:solidFill>
            <a:srgbClr val="C9A227">
              <a:alpha val="10000"/>
            </a:srgbClr>
          </a:solidFill>
          <a:ln/>
        </p:spPr>
        <p:txBody>
          <a:bodyPr/>
          <a:lstStyle/>
          <a:p>
            <a:endParaRPr lang="en-US"/>
          </a:p>
        </p:txBody>
      </p:sp>
      <p:sp>
        <p:nvSpPr>
          <p:cNvPr id="15" name="Text 13"/>
          <p:cNvSpPr txBox="1"/>
          <p:nvPr/>
        </p:nvSpPr>
        <p:spPr>
          <a:xfrm>
            <a:off x="6501384" y="2651760"/>
            <a:ext cx="2148840" cy="1005840"/>
          </a:xfrm>
          <a:prstGeom prst="rect">
            <a:avLst/>
          </a:prstGeom>
          <a:noFill/>
          <a:ln/>
        </p:spPr>
        <p:txBody>
          <a:bodyPr wrap="square" lIns="0" tIns="0" rIns="0" bIns="0" rtlCol="0" anchor="t"/>
          <a:lstStyle/>
          <a:p>
            <a:pPr marL="0" indent="0">
              <a:buNone/>
            </a:pPr>
            <a:r>
              <a:rPr lang="en-US" sz="2200" b="1" dirty="0">
                <a:solidFill>
                  <a:srgbClr val="C9A227"/>
                </a:solidFill>
                <a:latin typeface="Cambria" pitchFamily="34" charset="0"/>
                <a:ea typeface="Cambria" pitchFamily="34" charset="-122"/>
                <a:cs typeface="Cambria" pitchFamily="34" charset="-120"/>
              </a:rPr>
              <a:t>Audit trail by design</a:t>
            </a:r>
            <a:endParaRPr lang="en-US" sz="2200" dirty="0"/>
          </a:p>
        </p:txBody>
      </p:sp>
      <p:sp>
        <p:nvSpPr>
          <p:cNvPr id="16" name="Text 14"/>
          <p:cNvSpPr txBox="1"/>
          <p:nvPr/>
        </p:nvSpPr>
        <p:spPr>
          <a:xfrm>
            <a:off x="6501384" y="3749040"/>
            <a:ext cx="2148840" cy="164592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Every figure cites its source — built to hold up under regulator and rating-agency review</a:t>
            </a:r>
            <a:endParaRPr lang="en-US" sz="1250" dirty="0"/>
          </a:p>
        </p:txBody>
      </p:sp>
      <p:sp>
        <p:nvSpPr>
          <p:cNvPr id="17" name="Shape 15"/>
          <p:cNvSpPr/>
          <p:nvPr/>
        </p:nvSpPr>
        <p:spPr>
          <a:xfrm>
            <a:off x="9134856" y="2331720"/>
            <a:ext cx="2606040" cy="3246120"/>
          </a:xfrm>
          <a:prstGeom prst="roundRect">
            <a:avLst>
              <a:gd name="adj" fmla="val 3509"/>
            </a:avLst>
          </a:prstGeom>
          <a:solidFill>
            <a:srgbClr val="141A47"/>
          </a:solidFill>
          <a:ln/>
        </p:spPr>
        <p:txBody>
          <a:bodyPr/>
          <a:lstStyle/>
          <a:p>
            <a:endParaRPr lang="en-US"/>
          </a:p>
        </p:txBody>
      </p:sp>
      <p:sp>
        <p:nvSpPr>
          <p:cNvPr id="18" name="Shape 16"/>
          <p:cNvSpPr/>
          <p:nvPr/>
        </p:nvSpPr>
        <p:spPr>
          <a:xfrm>
            <a:off x="9614916" y="2514600"/>
            <a:ext cx="1645920" cy="1645920"/>
          </a:xfrm>
          <a:prstGeom prst="ellipse">
            <a:avLst/>
          </a:prstGeom>
          <a:solidFill>
            <a:srgbClr val="C9A227">
              <a:alpha val="10000"/>
            </a:srgbClr>
          </a:solidFill>
          <a:ln/>
        </p:spPr>
        <p:txBody>
          <a:bodyPr/>
          <a:lstStyle/>
          <a:p>
            <a:endParaRPr lang="en-US"/>
          </a:p>
        </p:txBody>
      </p:sp>
      <p:sp>
        <p:nvSpPr>
          <p:cNvPr id="19" name="Text 17"/>
          <p:cNvSpPr txBox="1"/>
          <p:nvPr/>
        </p:nvSpPr>
        <p:spPr>
          <a:xfrm>
            <a:off x="9363456" y="2651760"/>
            <a:ext cx="2148840" cy="1005840"/>
          </a:xfrm>
          <a:prstGeom prst="rect">
            <a:avLst/>
          </a:prstGeom>
          <a:noFill/>
          <a:ln/>
        </p:spPr>
        <p:txBody>
          <a:bodyPr wrap="square" lIns="0" tIns="0" rIns="0" bIns="0" rtlCol="0" anchor="t"/>
          <a:lstStyle/>
          <a:p>
            <a:pPr marL="0" indent="0">
              <a:buNone/>
            </a:pPr>
            <a:r>
              <a:rPr lang="en-US" sz="2200" b="1" dirty="0">
                <a:solidFill>
                  <a:srgbClr val="C9A227"/>
                </a:solidFill>
                <a:latin typeface="Cambria" pitchFamily="34" charset="0"/>
                <a:ea typeface="Cambria" pitchFamily="34" charset="-122"/>
                <a:cs typeface="Cambria" pitchFamily="34" charset="-120"/>
              </a:rPr>
              <a:t>Judgment, not extraction</a:t>
            </a:r>
            <a:endParaRPr lang="en-US" sz="2200" dirty="0"/>
          </a:p>
        </p:txBody>
      </p:sp>
      <p:sp>
        <p:nvSpPr>
          <p:cNvPr id="20" name="Text 18"/>
          <p:cNvSpPr txBox="1"/>
          <p:nvPr/>
        </p:nvSpPr>
        <p:spPr>
          <a:xfrm>
            <a:off x="9363456" y="3749040"/>
            <a:ext cx="2148840" cy="164592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Staff time shifts from manual review to negotiation, structuring, and challenging the model</a:t>
            </a:r>
            <a:endParaRPr lang="en-US" sz="1250" dirty="0"/>
          </a:p>
        </p:txBody>
      </p:sp>
      <p:sp>
        <p:nvSpPr>
          <p:cNvPr id="21" name="Text 19"/>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8A93C2"/>
                </a:solidFill>
                <a:latin typeface="Calibri" pitchFamily="34" charset="0"/>
                <a:ea typeface="Calibri" pitchFamily="34" charset="-122"/>
                <a:cs typeface="Calibri" pitchFamily="34" charset="-120"/>
              </a:rPr>
              <a:t>Blue Owl  |  Confidential — Internal Use Only</a:t>
            </a:r>
            <a:endParaRPr lang="en-US" sz="900" dirty="0"/>
          </a:p>
        </p:txBody>
      </p:sp>
      <p:sp>
        <p:nvSpPr>
          <p:cNvPr id="22" name="Text 20"/>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8A93C2"/>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GOVERNANCE</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Governance &amp; Risk Considerations</a:t>
            </a:r>
            <a:endParaRPr lang="en-US" sz="2700" dirty="0"/>
          </a:p>
        </p:txBody>
      </p:sp>
      <p:sp>
        <p:nvSpPr>
          <p:cNvPr id="4" name="Text 2"/>
          <p:cNvSpPr txBox="1"/>
          <p:nvPr/>
        </p:nvSpPr>
        <p:spPr>
          <a:xfrm>
            <a:off x="548640" y="1371600"/>
            <a:ext cx="10698480" cy="411480"/>
          </a:xfrm>
          <a:prstGeom prst="rect">
            <a:avLst/>
          </a:prstGeom>
          <a:noFill/>
          <a:ln/>
        </p:spPr>
        <p:txBody>
          <a:bodyPr wrap="square" lIns="0" tIns="0" rIns="0" bIns="0" rtlCol="0" anchor="ctr"/>
          <a:lstStyle/>
          <a:p>
            <a:pPr marL="0" indent="0">
              <a:buNone/>
            </a:pPr>
            <a:r>
              <a:rPr lang="en-US" sz="1400" i="1" dirty="0">
                <a:solidFill>
                  <a:srgbClr val="5B6B8C"/>
                </a:solidFill>
                <a:latin typeface="Calibri" pitchFamily="34" charset="0"/>
                <a:ea typeface="Calibri" pitchFamily="34" charset="-122"/>
                <a:cs typeface="Calibri" pitchFamily="34" charset="-120"/>
              </a:rPr>
              <a:t>AI accelerates the work — it does not replace the reviewer. Every use case in this deck operates within these guardrails.</a:t>
            </a:r>
            <a:endParaRPr lang="en-US" sz="1400" dirty="0"/>
          </a:p>
        </p:txBody>
      </p:sp>
      <p:sp>
        <p:nvSpPr>
          <p:cNvPr id="5" name="Shape 3"/>
          <p:cNvSpPr/>
          <p:nvPr/>
        </p:nvSpPr>
        <p:spPr>
          <a:xfrm>
            <a:off x="548640" y="2103120"/>
            <a:ext cx="3383280" cy="1691640"/>
          </a:xfrm>
          <a:prstGeom prst="roundRect">
            <a:avLst>
              <a:gd name="adj" fmla="val 4865"/>
            </a:avLst>
          </a:prstGeom>
          <a:solidFill>
            <a:srgbClr val="F4F6FB"/>
          </a:solidFill>
          <a:ln/>
        </p:spPr>
        <p:txBody>
          <a:bodyPr/>
          <a:lstStyle/>
          <a:p>
            <a:endParaRPr lang="en-US"/>
          </a:p>
        </p:txBody>
      </p:sp>
      <p:sp>
        <p:nvSpPr>
          <p:cNvPr id="6" name="Shape 4"/>
          <p:cNvSpPr/>
          <p:nvPr/>
        </p:nvSpPr>
        <p:spPr>
          <a:xfrm>
            <a:off x="548640" y="2103120"/>
            <a:ext cx="64008" cy="1691640"/>
          </a:xfrm>
          <a:prstGeom prst="rect">
            <a:avLst/>
          </a:prstGeom>
          <a:solidFill>
            <a:srgbClr val="C9A227"/>
          </a:solidFill>
          <a:ln/>
        </p:spPr>
        <p:txBody>
          <a:bodyPr/>
          <a:lstStyle/>
          <a:p>
            <a:endParaRPr lang="en-US"/>
          </a:p>
        </p:txBody>
      </p:sp>
      <p:sp>
        <p:nvSpPr>
          <p:cNvPr id="7" name="Text 5"/>
          <p:cNvSpPr txBox="1"/>
          <p:nvPr/>
        </p:nvSpPr>
        <p:spPr>
          <a:xfrm>
            <a:off x="786384" y="224942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Human Review Required</a:t>
            </a:r>
            <a:endParaRPr lang="en-US" sz="1400" dirty="0"/>
          </a:p>
        </p:txBody>
      </p:sp>
      <p:sp>
        <p:nvSpPr>
          <p:cNvPr id="8" name="Text 6"/>
          <p:cNvSpPr txBox="1"/>
          <p:nvPr/>
        </p:nvSpPr>
        <p:spPr>
          <a:xfrm>
            <a:off x="786384" y="2670048"/>
            <a:ext cx="2926080" cy="9875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Every output is a first draft. Diligence reports, memos, and journal entries all require reviewer sign-off before use.</a:t>
            </a:r>
            <a:endParaRPr lang="en-US" sz="1200" dirty="0"/>
          </a:p>
        </p:txBody>
      </p:sp>
      <p:sp>
        <p:nvSpPr>
          <p:cNvPr id="9" name="Shape 7"/>
          <p:cNvSpPr/>
          <p:nvPr/>
        </p:nvSpPr>
        <p:spPr>
          <a:xfrm>
            <a:off x="4206240" y="2103120"/>
            <a:ext cx="3383280" cy="1691640"/>
          </a:xfrm>
          <a:prstGeom prst="roundRect">
            <a:avLst>
              <a:gd name="adj" fmla="val 4865"/>
            </a:avLst>
          </a:prstGeom>
          <a:solidFill>
            <a:srgbClr val="F4F6FB"/>
          </a:solidFill>
          <a:ln/>
        </p:spPr>
        <p:txBody>
          <a:bodyPr/>
          <a:lstStyle/>
          <a:p>
            <a:endParaRPr lang="en-US"/>
          </a:p>
        </p:txBody>
      </p:sp>
      <p:sp>
        <p:nvSpPr>
          <p:cNvPr id="10" name="Shape 8"/>
          <p:cNvSpPr/>
          <p:nvPr/>
        </p:nvSpPr>
        <p:spPr>
          <a:xfrm>
            <a:off x="4206240" y="2103120"/>
            <a:ext cx="64008" cy="1691640"/>
          </a:xfrm>
          <a:prstGeom prst="rect">
            <a:avLst/>
          </a:prstGeom>
          <a:solidFill>
            <a:srgbClr val="C9A227"/>
          </a:solidFill>
          <a:ln/>
        </p:spPr>
        <p:txBody>
          <a:bodyPr/>
          <a:lstStyle/>
          <a:p>
            <a:endParaRPr lang="en-US"/>
          </a:p>
        </p:txBody>
      </p:sp>
      <p:sp>
        <p:nvSpPr>
          <p:cNvPr id="11" name="Text 9"/>
          <p:cNvSpPr txBox="1"/>
          <p:nvPr/>
        </p:nvSpPr>
        <p:spPr>
          <a:xfrm>
            <a:off x="4443984" y="224942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Source Traceability</a:t>
            </a:r>
            <a:endParaRPr lang="en-US" sz="1400" dirty="0"/>
          </a:p>
        </p:txBody>
      </p:sp>
      <p:sp>
        <p:nvSpPr>
          <p:cNvPr id="12" name="Text 10"/>
          <p:cNvSpPr txBox="1"/>
          <p:nvPr/>
        </p:nvSpPr>
        <p:spPr>
          <a:xfrm>
            <a:off x="4443984" y="2670048"/>
            <a:ext cx="2926080" cy="9875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Figures and conclusions cite the underlying document and page — built to hold up under regulator or rating-agency review.</a:t>
            </a:r>
            <a:endParaRPr lang="en-US" sz="1200" dirty="0"/>
          </a:p>
        </p:txBody>
      </p:sp>
      <p:sp>
        <p:nvSpPr>
          <p:cNvPr id="13" name="Shape 11"/>
          <p:cNvSpPr/>
          <p:nvPr/>
        </p:nvSpPr>
        <p:spPr>
          <a:xfrm>
            <a:off x="7863840" y="2103120"/>
            <a:ext cx="3383280" cy="1691640"/>
          </a:xfrm>
          <a:prstGeom prst="roundRect">
            <a:avLst>
              <a:gd name="adj" fmla="val 4865"/>
            </a:avLst>
          </a:prstGeom>
          <a:solidFill>
            <a:srgbClr val="F4F6FB"/>
          </a:solidFill>
          <a:ln/>
        </p:spPr>
        <p:txBody>
          <a:bodyPr/>
          <a:lstStyle/>
          <a:p>
            <a:endParaRPr lang="en-US"/>
          </a:p>
        </p:txBody>
      </p:sp>
      <p:sp>
        <p:nvSpPr>
          <p:cNvPr id="14" name="Shape 12"/>
          <p:cNvSpPr/>
          <p:nvPr/>
        </p:nvSpPr>
        <p:spPr>
          <a:xfrm>
            <a:off x="7863840" y="2103120"/>
            <a:ext cx="64008" cy="1691640"/>
          </a:xfrm>
          <a:prstGeom prst="rect">
            <a:avLst/>
          </a:prstGeom>
          <a:solidFill>
            <a:srgbClr val="C9A227"/>
          </a:solidFill>
          <a:ln/>
        </p:spPr>
        <p:txBody>
          <a:bodyPr/>
          <a:lstStyle/>
          <a:p>
            <a:endParaRPr lang="en-US"/>
          </a:p>
        </p:txBody>
      </p:sp>
      <p:sp>
        <p:nvSpPr>
          <p:cNvPr id="15" name="Text 13"/>
          <p:cNvSpPr txBox="1"/>
          <p:nvPr/>
        </p:nvSpPr>
        <p:spPr>
          <a:xfrm>
            <a:off x="8101584" y="224942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Tooling &amp; Data Handling</a:t>
            </a:r>
            <a:endParaRPr lang="en-US" sz="1400" dirty="0"/>
          </a:p>
        </p:txBody>
      </p:sp>
      <p:sp>
        <p:nvSpPr>
          <p:cNvPr id="16" name="Text 14"/>
          <p:cNvSpPr txBox="1"/>
          <p:nvPr/>
        </p:nvSpPr>
        <p:spPr>
          <a:xfrm>
            <a:off x="8101584" y="2670048"/>
            <a:ext cx="2926080" cy="9875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Runs on our firm-approved AI platform; data room content stays in our controlled environment and is never used to train external models.</a:t>
            </a:r>
            <a:endParaRPr lang="en-US" sz="1200" dirty="0"/>
          </a:p>
        </p:txBody>
      </p:sp>
      <p:sp>
        <p:nvSpPr>
          <p:cNvPr id="17" name="Shape 15"/>
          <p:cNvSpPr/>
          <p:nvPr/>
        </p:nvSpPr>
        <p:spPr>
          <a:xfrm>
            <a:off x="548640" y="3977640"/>
            <a:ext cx="3383280" cy="1691640"/>
          </a:xfrm>
          <a:prstGeom prst="roundRect">
            <a:avLst>
              <a:gd name="adj" fmla="val 4865"/>
            </a:avLst>
          </a:prstGeom>
          <a:solidFill>
            <a:srgbClr val="F4F6FB"/>
          </a:solidFill>
          <a:ln/>
        </p:spPr>
        <p:txBody>
          <a:bodyPr/>
          <a:lstStyle/>
          <a:p>
            <a:endParaRPr lang="en-US"/>
          </a:p>
        </p:txBody>
      </p:sp>
      <p:sp>
        <p:nvSpPr>
          <p:cNvPr id="18" name="Shape 16"/>
          <p:cNvSpPr/>
          <p:nvPr/>
        </p:nvSpPr>
        <p:spPr>
          <a:xfrm>
            <a:off x="548640" y="3977640"/>
            <a:ext cx="64008" cy="1691640"/>
          </a:xfrm>
          <a:prstGeom prst="rect">
            <a:avLst/>
          </a:prstGeom>
          <a:solidFill>
            <a:srgbClr val="C9A227"/>
          </a:solidFill>
          <a:ln/>
        </p:spPr>
        <p:txBody>
          <a:bodyPr/>
          <a:lstStyle/>
          <a:p>
            <a:endParaRPr lang="en-US"/>
          </a:p>
        </p:txBody>
      </p:sp>
      <p:sp>
        <p:nvSpPr>
          <p:cNvPr id="19" name="Text 17"/>
          <p:cNvSpPr txBox="1"/>
          <p:nvPr/>
        </p:nvSpPr>
        <p:spPr>
          <a:xfrm>
            <a:off x="786384" y="412394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Access Gated by NDA</a:t>
            </a:r>
            <a:endParaRPr lang="en-US" sz="1400" dirty="0"/>
          </a:p>
        </p:txBody>
      </p:sp>
      <p:sp>
        <p:nvSpPr>
          <p:cNvPr id="20" name="Text 18"/>
          <p:cNvSpPr txBox="1"/>
          <p:nvPr/>
        </p:nvSpPr>
        <p:spPr>
          <a:xfrm>
            <a:off x="786384" y="4544568"/>
            <a:ext cx="2926080" cy="9875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Before AI touches seller-provided materials, we confirm the NDA and data-sharing terms actually permit it — never assumed.</a:t>
            </a:r>
            <a:endParaRPr lang="en-US" sz="1200" dirty="0"/>
          </a:p>
        </p:txBody>
      </p:sp>
      <p:sp>
        <p:nvSpPr>
          <p:cNvPr id="21" name="Shape 19"/>
          <p:cNvSpPr/>
          <p:nvPr/>
        </p:nvSpPr>
        <p:spPr>
          <a:xfrm>
            <a:off x="4206240" y="3977640"/>
            <a:ext cx="3383280" cy="1691640"/>
          </a:xfrm>
          <a:prstGeom prst="roundRect">
            <a:avLst>
              <a:gd name="adj" fmla="val 4865"/>
            </a:avLst>
          </a:prstGeom>
          <a:solidFill>
            <a:srgbClr val="F4F6FB"/>
          </a:solidFill>
          <a:ln/>
        </p:spPr>
        <p:txBody>
          <a:bodyPr/>
          <a:lstStyle/>
          <a:p>
            <a:endParaRPr lang="en-US"/>
          </a:p>
        </p:txBody>
      </p:sp>
      <p:sp>
        <p:nvSpPr>
          <p:cNvPr id="22" name="Shape 20"/>
          <p:cNvSpPr/>
          <p:nvPr/>
        </p:nvSpPr>
        <p:spPr>
          <a:xfrm>
            <a:off x="4206240" y="3977640"/>
            <a:ext cx="64008" cy="1691640"/>
          </a:xfrm>
          <a:prstGeom prst="rect">
            <a:avLst/>
          </a:prstGeom>
          <a:solidFill>
            <a:srgbClr val="C9A227"/>
          </a:solidFill>
          <a:ln/>
        </p:spPr>
        <p:txBody>
          <a:bodyPr/>
          <a:lstStyle/>
          <a:p>
            <a:endParaRPr lang="en-US"/>
          </a:p>
        </p:txBody>
      </p:sp>
      <p:sp>
        <p:nvSpPr>
          <p:cNvPr id="23" name="Text 21"/>
          <p:cNvSpPr txBox="1"/>
          <p:nvPr/>
        </p:nvSpPr>
        <p:spPr>
          <a:xfrm>
            <a:off x="4443984" y="412394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Reviewed With Controllership</a:t>
            </a:r>
            <a:endParaRPr lang="en-US" sz="1400" dirty="0"/>
          </a:p>
        </p:txBody>
      </p:sp>
      <p:sp>
        <p:nvSpPr>
          <p:cNvPr id="24" name="Text 22"/>
          <p:cNvSpPr txBox="1"/>
          <p:nvPr/>
        </p:nvSpPr>
        <p:spPr>
          <a:xfrm>
            <a:off x="4443984" y="4544568"/>
            <a:ext cx="2926080" cy="9875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The approach and its outputs are reviewed with controllership and audit, held to the same sign-off standard as any staff-prepared workpaper.</a:t>
            </a:r>
            <a:endParaRPr lang="en-US" sz="1200" dirty="0"/>
          </a:p>
        </p:txBody>
      </p:sp>
      <p:sp>
        <p:nvSpPr>
          <p:cNvPr id="25" name="Shape 23"/>
          <p:cNvSpPr/>
          <p:nvPr/>
        </p:nvSpPr>
        <p:spPr>
          <a:xfrm>
            <a:off x="7863840" y="3977640"/>
            <a:ext cx="3383280" cy="1691640"/>
          </a:xfrm>
          <a:prstGeom prst="roundRect">
            <a:avLst>
              <a:gd name="adj" fmla="val 4865"/>
            </a:avLst>
          </a:prstGeom>
          <a:solidFill>
            <a:srgbClr val="F4F6FB"/>
          </a:solidFill>
          <a:ln/>
        </p:spPr>
        <p:txBody>
          <a:bodyPr/>
          <a:lstStyle/>
          <a:p>
            <a:endParaRPr lang="en-US"/>
          </a:p>
        </p:txBody>
      </p:sp>
      <p:sp>
        <p:nvSpPr>
          <p:cNvPr id="26" name="Shape 24"/>
          <p:cNvSpPr/>
          <p:nvPr/>
        </p:nvSpPr>
        <p:spPr>
          <a:xfrm>
            <a:off x="7863840" y="3977640"/>
            <a:ext cx="64008" cy="1691640"/>
          </a:xfrm>
          <a:prstGeom prst="rect">
            <a:avLst/>
          </a:prstGeom>
          <a:solidFill>
            <a:srgbClr val="C9A227"/>
          </a:solidFill>
          <a:ln/>
        </p:spPr>
        <p:txBody>
          <a:bodyPr/>
          <a:lstStyle/>
          <a:p>
            <a:endParaRPr lang="en-US"/>
          </a:p>
        </p:txBody>
      </p:sp>
      <p:sp>
        <p:nvSpPr>
          <p:cNvPr id="27" name="Text 25"/>
          <p:cNvSpPr txBox="1"/>
          <p:nvPr/>
        </p:nvSpPr>
        <p:spPr>
          <a:xfrm>
            <a:off x="8101584" y="4123944"/>
            <a:ext cx="2926080" cy="530352"/>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Where First Drafts Need a Second Look</a:t>
            </a:r>
            <a:endParaRPr lang="en-US" sz="1400" dirty="0"/>
          </a:p>
        </p:txBody>
      </p:sp>
      <p:sp>
        <p:nvSpPr>
          <p:cNvPr id="28" name="Text 26"/>
          <p:cNvSpPr txBox="1"/>
          <p:nvPr/>
        </p:nvSpPr>
        <p:spPr>
          <a:xfrm>
            <a:off x="8101584" y="4544568"/>
            <a:ext cx="2926080" cy="9875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Formula logic, materiality calls, and document normalization are where a first draft most often needs a human correction.</a:t>
            </a:r>
            <a:endParaRPr lang="en-US" sz="1200" dirty="0"/>
          </a:p>
        </p:txBody>
      </p:sp>
      <p:sp>
        <p:nvSpPr>
          <p:cNvPr id="29" name="Text 27"/>
          <p:cNvSpPr txBox="1"/>
          <p:nvPr/>
        </p:nvSpPr>
        <p:spPr>
          <a:xfrm>
            <a:off x="548640" y="5943600"/>
            <a:ext cx="10698480" cy="365760"/>
          </a:xfrm>
          <a:prstGeom prst="rect">
            <a:avLst/>
          </a:prstGeom>
          <a:noFill/>
          <a:ln/>
        </p:spPr>
        <p:txBody>
          <a:bodyPr wrap="square" lIns="0" tIns="0" rIns="0" bIns="0" rtlCol="0" anchor="ctr"/>
          <a:lstStyle/>
          <a:p>
            <a:pPr marL="0" indent="0">
              <a:buNone/>
            </a:pPr>
            <a:r>
              <a:rPr lang="en-US" sz="1300" b="1" i="1" dirty="0">
                <a:solidFill>
                  <a:srgbClr val="1E2761"/>
                </a:solidFill>
                <a:latin typeface="Calibri" pitchFamily="34" charset="0"/>
                <a:ea typeface="Calibri" pitchFamily="34" charset="-122"/>
                <a:cs typeface="Calibri" pitchFamily="34" charset="-120"/>
              </a:rPr>
              <a:t>None of this slows the work down — it's what makes the work trustworthy.</a:t>
            </a:r>
            <a:endParaRPr lang="en-US" sz="1300" dirty="0"/>
          </a:p>
        </p:txBody>
      </p:sp>
      <p:sp>
        <p:nvSpPr>
          <p:cNvPr id="30" name="Text 28"/>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31" name="Text 29"/>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GOVERNANCE</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A Few More Considerations</a:t>
            </a:r>
            <a:endParaRPr lang="en-US" sz="2700" dirty="0"/>
          </a:p>
        </p:txBody>
      </p:sp>
      <p:sp>
        <p:nvSpPr>
          <p:cNvPr id="4" name="Text 2"/>
          <p:cNvSpPr txBox="1"/>
          <p:nvPr/>
        </p:nvSpPr>
        <p:spPr>
          <a:xfrm>
            <a:off x="548640" y="1371600"/>
            <a:ext cx="10698480" cy="411480"/>
          </a:xfrm>
          <a:prstGeom prst="rect">
            <a:avLst/>
          </a:prstGeom>
          <a:noFill/>
          <a:ln/>
        </p:spPr>
        <p:txBody>
          <a:bodyPr wrap="square" lIns="0" tIns="0" rIns="0" bIns="0" rtlCol="0" anchor="ctr"/>
          <a:lstStyle/>
          <a:p>
            <a:pPr marL="0" indent="0">
              <a:buNone/>
            </a:pPr>
            <a:r>
              <a:rPr lang="en-US" sz="1400" i="1" dirty="0">
                <a:solidFill>
                  <a:srgbClr val="5B6B8C"/>
                </a:solidFill>
                <a:latin typeface="Calibri" pitchFamily="34" charset="0"/>
                <a:ea typeface="Calibri" pitchFamily="34" charset="-122"/>
                <a:cs typeface="Calibri" pitchFamily="34" charset="-120"/>
              </a:rPr>
              <a:t>Beyond the day-to-day guardrails, here's what we're actively watching as this scales.</a:t>
            </a:r>
            <a:endParaRPr lang="en-US" sz="1400" dirty="0"/>
          </a:p>
        </p:txBody>
      </p:sp>
      <p:sp>
        <p:nvSpPr>
          <p:cNvPr id="5" name="Shape 3"/>
          <p:cNvSpPr/>
          <p:nvPr/>
        </p:nvSpPr>
        <p:spPr>
          <a:xfrm>
            <a:off x="548640" y="2103120"/>
            <a:ext cx="5120640" cy="1737360"/>
          </a:xfrm>
          <a:prstGeom prst="roundRect">
            <a:avLst>
              <a:gd name="adj" fmla="val 4737"/>
            </a:avLst>
          </a:prstGeom>
          <a:solidFill>
            <a:srgbClr val="F4F6FB"/>
          </a:solidFill>
          <a:ln/>
        </p:spPr>
        <p:txBody>
          <a:bodyPr/>
          <a:lstStyle/>
          <a:p>
            <a:endParaRPr lang="en-US"/>
          </a:p>
        </p:txBody>
      </p:sp>
      <p:sp>
        <p:nvSpPr>
          <p:cNvPr id="6" name="Shape 4"/>
          <p:cNvSpPr/>
          <p:nvPr/>
        </p:nvSpPr>
        <p:spPr>
          <a:xfrm>
            <a:off x="548640" y="2103120"/>
            <a:ext cx="64008" cy="1737360"/>
          </a:xfrm>
          <a:prstGeom prst="rect">
            <a:avLst/>
          </a:prstGeom>
          <a:solidFill>
            <a:srgbClr val="C9A227"/>
          </a:solidFill>
          <a:ln/>
        </p:spPr>
        <p:txBody>
          <a:bodyPr/>
          <a:lstStyle/>
          <a:p>
            <a:endParaRPr lang="en-US"/>
          </a:p>
        </p:txBody>
      </p:sp>
      <p:sp>
        <p:nvSpPr>
          <p:cNvPr id="7" name="Text 5"/>
          <p:cNvSpPr txBox="1"/>
          <p:nvPr/>
        </p:nvSpPr>
        <p:spPr>
          <a:xfrm>
            <a:off x="786384" y="2249424"/>
            <a:ext cx="4663440" cy="502920"/>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Cross-Deal Data Segregation</a:t>
            </a:r>
            <a:endParaRPr lang="en-US" sz="1400" dirty="0"/>
          </a:p>
        </p:txBody>
      </p:sp>
      <p:sp>
        <p:nvSpPr>
          <p:cNvPr id="8" name="Text 6"/>
          <p:cNvSpPr txBox="1"/>
          <p:nvPr/>
        </p:nvSpPr>
        <p:spPr>
          <a:xfrm>
            <a:off x="786384" y="2724912"/>
            <a:ext cx="4663440" cy="105156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Each deal's AI workspace is isolated. A target's confidential information is never retained or blended into another deal's context.</a:t>
            </a:r>
            <a:endParaRPr lang="en-US" sz="1200" dirty="0"/>
          </a:p>
        </p:txBody>
      </p:sp>
      <p:sp>
        <p:nvSpPr>
          <p:cNvPr id="9" name="Shape 7"/>
          <p:cNvSpPr/>
          <p:nvPr/>
        </p:nvSpPr>
        <p:spPr>
          <a:xfrm>
            <a:off x="6035040" y="2103120"/>
            <a:ext cx="5120640" cy="1737360"/>
          </a:xfrm>
          <a:prstGeom prst="roundRect">
            <a:avLst>
              <a:gd name="adj" fmla="val 4737"/>
            </a:avLst>
          </a:prstGeom>
          <a:solidFill>
            <a:srgbClr val="F4F6FB"/>
          </a:solidFill>
          <a:ln/>
        </p:spPr>
        <p:txBody>
          <a:bodyPr/>
          <a:lstStyle/>
          <a:p>
            <a:endParaRPr lang="en-US"/>
          </a:p>
        </p:txBody>
      </p:sp>
      <p:sp>
        <p:nvSpPr>
          <p:cNvPr id="10" name="Shape 8"/>
          <p:cNvSpPr/>
          <p:nvPr/>
        </p:nvSpPr>
        <p:spPr>
          <a:xfrm>
            <a:off x="6035040" y="2103120"/>
            <a:ext cx="64008" cy="1737360"/>
          </a:xfrm>
          <a:prstGeom prst="rect">
            <a:avLst/>
          </a:prstGeom>
          <a:solidFill>
            <a:srgbClr val="C9A227"/>
          </a:solidFill>
          <a:ln/>
        </p:spPr>
        <p:txBody>
          <a:bodyPr/>
          <a:lstStyle/>
          <a:p>
            <a:endParaRPr lang="en-US"/>
          </a:p>
        </p:txBody>
      </p:sp>
      <p:sp>
        <p:nvSpPr>
          <p:cNvPr id="11" name="Text 9"/>
          <p:cNvSpPr txBox="1"/>
          <p:nvPr/>
        </p:nvSpPr>
        <p:spPr>
          <a:xfrm>
            <a:off x="6272784" y="2249424"/>
            <a:ext cx="4663440" cy="502920"/>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Vendor &amp; Security Review</a:t>
            </a:r>
            <a:endParaRPr lang="en-US" sz="1400" dirty="0"/>
          </a:p>
        </p:txBody>
      </p:sp>
      <p:sp>
        <p:nvSpPr>
          <p:cNvPr id="12" name="Text 10"/>
          <p:cNvSpPr txBox="1"/>
          <p:nvPr/>
        </p:nvSpPr>
        <p:spPr>
          <a:xfrm>
            <a:off x="6272784" y="2724912"/>
            <a:ext cx="4663440" cy="105156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The AI platform itself went through our standard third-party security and vendor risk review before any deal data touched it.</a:t>
            </a:r>
            <a:endParaRPr lang="en-US" sz="1200" dirty="0"/>
          </a:p>
        </p:txBody>
      </p:sp>
      <p:sp>
        <p:nvSpPr>
          <p:cNvPr id="13" name="Shape 11"/>
          <p:cNvSpPr/>
          <p:nvPr/>
        </p:nvSpPr>
        <p:spPr>
          <a:xfrm>
            <a:off x="548640" y="4023360"/>
            <a:ext cx="5120640" cy="1737360"/>
          </a:xfrm>
          <a:prstGeom prst="roundRect">
            <a:avLst>
              <a:gd name="adj" fmla="val 4737"/>
            </a:avLst>
          </a:prstGeom>
          <a:solidFill>
            <a:srgbClr val="F4F6FB"/>
          </a:solidFill>
          <a:ln/>
        </p:spPr>
        <p:txBody>
          <a:bodyPr/>
          <a:lstStyle/>
          <a:p>
            <a:endParaRPr lang="en-US"/>
          </a:p>
        </p:txBody>
      </p:sp>
      <p:sp>
        <p:nvSpPr>
          <p:cNvPr id="14" name="Shape 12"/>
          <p:cNvSpPr/>
          <p:nvPr/>
        </p:nvSpPr>
        <p:spPr>
          <a:xfrm>
            <a:off x="548640" y="4023360"/>
            <a:ext cx="64008" cy="1737360"/>
          </a:xfrm>
          <a:prstGeom prst="rect">
            <a:avLst/>
          </a:prstGeom>
          <a:solidFill>
            <a:srgbClr val="C9A227"/>
          </a:solidFill>
          <a:ln/>
        </p:spPr>
        <p:txBody>
          <a:bodyPr/>
          <a:lstStyle/>
          <a:p>
            <a:endParaRPr lang="en-US"/>
          </a:p>
        </p:txBody>
      </p:sp>
      <p:sp>
        <p:nvSpPr>
          <p:cNvPr id="15" name="Text 13"/>
          <p:cNvSpPr txBox="1"/>
          <p:nvPr/>
        </p:nvSpPr>
        <p:spPr>
          <a:xfrm>
            <a:off x="786384" y="4169664"/>
            <a:ext cx="4663440" cy="502920"/>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Escalation, Not Just Review</a:t>
            </a:r>
            <a:endParaRPr lang="en-US" sz="1400" dirty="0"/>
          </a:p>
        </p:txBody>
      </p:sp>
      <p:sp>
        <p:nvSpPr>
          <p:cNvPr id="16" name="Text 14"/>
          <p:cNvSpPr txBox="1"/>
          <p:nvPr/>
        </p:nvSpPr>
        <p:spPr>
          <a:xfrm>
            <a:off x="786384" y="4645152"/>
            <a:ext cx="4663440" cy="105156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A material flag — a covenant breach, a reserve red flag — routes straight to the deal lead and controller, not just the next scheduled check-in.</a:t>
            </a:r>
            <a:endParaRPr lang="en-US" sz="1200" dirty="0"/>
          </a:p>
        </p:txBody>
      </p:sp>
      <p:sp>
        <p:nvSpPr>
          <p:cNvPr id="17" name="Shape 15"/>
          <p:cNvSpPr/>
          <p:nvPr/>
        </p:nvSpPr>
        <p:spPr>
          <a:xfrm>
            <a:off x="6035040" y="4023360"/>
            <a:ext cx="5120640" cy="1737360"/>
          </a:xfrm>
          <a:prstGeom prst="roundRect">
            <a:avLst>
              <a:gd name="adj" fmla="val 4737"/>
            </a:avLst>
          </a:prstGeom>
          <a:solidFill>
            <a:srgbClr val="F4F6FB"/>
          </a:solidFill>
          <a:ln/>
        </p:spPr>
        <p:txBody>
          <a:bodyPr/>
          <a:lstStyle/>
          <a:p>
            <a:endParaRPr lang="en-US"/>
          </a:p>
        </p:txBody>
      </p:sp>
      <p:sp>
        <p:nvSpPr>
          <p:cNvPr id="18" name="Shape 16"/>
          <p:cNvSpPr/>
          <p:nvPr/>
        </p:nvSpPr>
        <p:spPr>
          <a:xfrm>
            <a:off x="6035040" y="4023360"/>
            <a:ext cx="64008" cy="1737360"/>
          </a:xfrm>
          <a:prstGeom prst="rect">
            <a:avLst/>
          </a:prstGeom>
          <a:solidFill>
            <a:srgbClr val="C9A227"/>
          </a:solidFill>
          <a:ln/>
        </p:spPr>
        <p:txBody>
          <a:bodyPr/>
          <a:lstStyle/>
          <a:p>
            <a:endParaRPr lang="en-US"/>
          </a:p>
        </p:txBody>
      </p:sp>
      <p:sp>
        <p:nvSpPr>
          <p:cNvPr id="19" name="Text 17"/>
          <p:cNvSpPr txBox="1"/>
          <p:nvPr/>
        </p:nvSpPr>
        <p:spPr>
          <a:xfrm>
            <a:off x="6272784" y="4169664"/>
            <a:ext cx="4663440" cy="502920"/>
          </a:xfrm>
          <a:prstGeom prst="rect">
            <a:avLst/>
          </a:prstGeom>
          <a:noFill/>
          <a:ln/>
        </p:spPr>
        <p:txBody>
          <a:bodyPr wrap="square" lIns="0" tIns="0" rIns="0" bIns="0" rtlCol="0" anchor="t"/>
          <a:lstStyle/>
          <a:p>
            <a:pPr marL="0" indent="0">
              <a:buNone/>
            </a:pPr>
            <a:r>
              <a:rPr lang="en-US" sz="1400" b="1" dirty="0">
                <a:solidFill>
                  <a:srgbClr val="1E2761"/>
                </a:solidFill>
                <a:latin typeface="Cambria" pitchFamily="34" charset="0"/>
                <a:ea typeface="Cambria" pitchFamily="34" charset="-122"/>
                <a:cs typeface="Cambria" pitchFamily="34" charset="-120"/>
              </a:rPr>
              <a:t>Watching the Regulatory Landscape</a:t>
            </a:r>
            <a:endParaRPr lang="en-US" sz="1400" dirty="0"/>
          </a:p>
        </p:txBody>
      </p:sp>
      <p:sp>
        <p:nvSpPr>
          <p:cNvPr id="20" name="Text 18"/>
          <p:cNvSpPr txBox="1"/>
          <p:nvPr/>
        </p:nvSpPr>
        <p:spPr>
          <a:xfrm>
            <a:off x="6272784" y="4645152"/>
            <a:ext cx="4663440" cy="105156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State and NAIC guidance on AI-assisted work product is still developing. Our approach is built to adapt as that guidance firms up.</a:t>
            </a:r>
            <a:endParaRPr lang="en-US" sz="1200" dirty="0"/>
          </a:p>
        </p:txBody>
      </p:sp>
      <p:sp>
        <p:nvSpPr>
          <p:cNvPr id="21" name="Text 19"/>
          <p:cNvSpPr txBox="1"/>
          <p:nvPr/>
        </p:nvSpPr>
        <p:spPr>
          <a:xfrm>
            <a:off x="548640" y="5989320"/>
            <a:ext cx="10698480" cy="365760"/>
          </a:xfrm>
          <a:prstGeom prst="rect">
            <a:avLst/>
          </a:prstGeom>
          <a:noFill/>
          <a:ln/>
        </p:spPr>
        <p:txBody>
          <a:bodyPr wrap="square" lIns="0" tIns="0" rIns="0" bIns="0" rtlCol="0" anchor="ctr"/>
          <a:lstStyle/>
          <a:p>
            <a:pPr marL="0" indent="0">
              <a:buNone/>
            </a:pPr>
            <a:r>
              <a:rPr lang="en-US" sz="1300" b="1" i="1" dirty="0">
                <a:solidFill>
                  <a:srgbClr val="1E2761"/>
                </a:solidFill>
                <a:latin typeface="Calibri" pitchFamily="34" charset="0"/>
                <a:ea typeface="Calibri" pitchFamily="34" charset="-122"/>
                <a:cs typeface="Calibri" pitchFamily="34" charset="-120"/>
              </a:rPr>
              <a:t>These are considerations we're actively monitoring — not yet fully settled practice.</a:t>
            </a:r>
            <a:endParaRPr lang="en-US" sz="1300" dirty="0"/>
          </a:p>
        </p:txBody>
      </p:sp>
      <p:sp>
        <p:nvSpPr>
          <p:cNvPr id="22" name="Text 20"/>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23" name="Text 21"/>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310896"/>
            <a:ext cx="384048" cy="384048"/>
          </a:xfrm>
          <a:prstGeom prst="ellipse">
            <a:avLst/>
          </a:prstGeom>
          <a:solidFill>
            <a:srgbClr val="C9A227"/>
          </a:solidFill>
          <a:ln/>
        </p:spPr>
        <p:txBody>
          <a:bodyPr/>
          <a:lstStyle/>
          <a:p>
            <a:endParaRPr lang="en-US"/>
          </a:p>
        </p:txBody>
      </p:sp>
      <p:sp>
        <p:nvSpPr>
          <p:cNvPr id="3" name="Text 1"/>
          <p:cNvSpPr txBox="1"/>
          <p:nvPr/>
        </p:nvSpPr>
        <p:spPr>
          <a:xfrm>
            <a:off x="548640" y="310896"/>
            <a:ext cx="384048" cy="384048"/>
          </a:xfrm>
          <a:prstGeom prst="rect">
            <a:avLst/>
          </a:prstGeom>
          <a:noFill/>
          <a:ln/>
        </p:spPr>
        <p:txBody>
          <a:bodyPr wrap="square" lIns="0" tIns="0" rIns="0" bIns="0" rtlCol="0" anchor="ctr"/>
          <a:lstStyle/>
          <a:p>
            <a:pPr marL="0" indent="0" algn="ctr">
              <a:buNone/>
            </a:pPr>
            <a:r>
              <a:rPr lang="en-US" sz="1100" b="1" dirty="0">
                <a:solidFill>
                  <a:srgbClr val="141A47"/>
                </a:solidFill>
                <a:latin typeface="Cambria" pitchFamily="34" charset="0"/>
                <a:ea typeface="Cambria" pitchFamily="34" charset="-122"/>
                <a:cs typeface="Cambria" pitchFamily="34" charset="-120"/>
              </a:rPr>
              <a:t>VM</a:t>
            </a:r>
            <a:endParaRPr lang="en-US" sz="1100" dirty="0"/>
          </a:p>
        </p:txBody>
      </p:sp>
      <p:sp>
        <p:nvSpPr>
          <p:cNvPr id="4" name="Text 2"/>
          <p:cNvSpPr txBox="1"/>
          <p:nvPr/>
        </p:nvSpPr>
        <p:spPr>
          <a:xfrm>
            <a:off x="1051560" y="365760"/>
            <a:ext cx="1037844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AI IN DEAL WORK</a:t>
            </a:r>
            <a:endParaRPr lang="en-US" sz="1300" dirty="0"/>
          </a:p>
        </p:txBody>
      </p:sp>
      <p:sp>
        <p:nvSpPr>
          <p:cNvPr id="5" name="Text 3"/>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Valuation Modeling</a:t>
            </a:r>
            <a:endParaRPr lang="en-US" sz="2700" dirty="0"/>
          </a:p>
        </p:txBody>
      </p:sp>
      <p:sp>
        <p:nvSpPr>
          <p:cNvPr id="6" name="Text 4"/>
          <p:cNvSpPr txBox="1"/>
          <p:nvPr/>
        </p:nvSpPr>
        <p:spPr>
          <a:xfrm>
            <a:off x="548640" y="1554480"/>
            <a:ext cx="6309360" cy="1188720"/>
          </a:xfrm>
          <a:prstGeom prst="rect">
            <a:avLst/>
          </a:prstGeom>
          <a:noFill/>
          <a:ln/>
        </p:spPr>
        <p:txBody>
          <a:bodyPr wrap="square" lIns="0" tIns="0" rIns="0" bIns="0" rtlCol="0" anchor="ctr"/>
          <a:lstStyle/>
          <a:p>
            <a:pPr marL="0" indent="0">
              <a:buNone/>
            </a:pPr>
            <a:r>
              <a:rPr lang="en-US" sz="1400" dirty="0">
                <a:solidFill>
                  <a:srgbClr val="1A1A2E"/>
                </a:solidFill>
                <a:latin typeface="Calibri" pitchFamily="34" charset="0"/>
                <a:ea typeface="Calibri" pitchFamily="34" charset="-122"/>
                <a:cs typeface="Calibri" pitchFamily="34" charset="-120"/>
              </a:rPr>
              <a:t>Overpaying — or losing a competitive process because underwriting took too long — both start at the valuation. AI builds Excel-based valuation models from precedent and comparable transactions, applying several methodologies side by side to triangulate an Enterprise Value range, and quantifies what synergies actually looked like in past deals to calibrate what's realistic in this one.</a:t>
            </a:r>
            <a:endParaRPr lang="en-US" sz="1400" dirty="0"/>
          </a:p>
        </p:txBody>
      </p:sp>
      <p:sp>
        <p:nvSpPr>
          <p:cNvPr id="7" name="Shape 5"/>
          <p:cNvSpPr/>
          <p:nvPr/>
        </p:nvSpPr>
        <p:spPr>
          <a:xfrm>
            <a:off x="548640" y="2953512"/>
            <a:ext cx="91440" cy="91440"/>
          </a:xfrm>
          <a:prstGeom prst="ellipse">
            <a:avLst/>
          </a:prstGeom>
          <a:solidFill>
            <a:srgbClr val="C9A227"/>
          </a:solidFill>
          <a:ln/>
        </p:spPr>
        <p:txBody>
          <a:bodyPr/>
          <a:lstStyle/>
          <a:p>
            <a:endParaRPr lang="en-US"/>
          </a:p>
        </p:txBody>
      </p:sp>
      <p:sp>
        <p:nvSpPr>
          <p:cNvPr id="8" name="Text 6"/>
          <p:cNvSpPr txBox="1"/>
          <p:nvPr/>
        </p:nvSpPr>
        <p:spPr>
          <a:xfrm>
            <a:off x="777240" y="282549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Precedent transaction multiples: EV/EBITDA, Price/Embedded Value, Price/Statutory Book</a:t>
            </a:r>
            <a:endParaRPr lang="en-US" sz="1300" dirty="0"/>
          </a:p>
        </p:txBody>
      </p:sp>
      <p:sp>
        <p:nvSpPr>
          <p:cNvPr id="9" name="Shape 7"/>
          <p:cNvSpPr/>
          <p:nvPr/>
        </p:nvSpPr>
        <p:spPr>
          <a:xfrm>
            <a:off x="548640" y="3520440"/>
            <a:ext cx="91440" cy="91440"/>
          </a:xfrm>
          <a:prstGeom prst="ellipse">
            <a:avLst/>
          </a:prstGeom>
          <a:solidFill>
            <a:srgbClr val="C9A227"/>
          </a:solidFill>
          <a:ln/>
        </p:spPr>
        <p:txBody>
          <a:bodyPr/>
          <a:lstStyle/>
          <a:p>
            <a:endParaRPr lang="en-US"/>
          </a:p>
        </p:txBody>
      </p:sp>
      <p:sp>
        <p:nvSpPr>
          <p:cNvPr id="10" name="Text 8"/>
          <p:cNvSpPr txBox="1"/>
          <p:nvPr/>
        </p:nvSpPr>
        <p:spPr>
          <a:xfrm>
            <a:off x="777240" y="3392424"/>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Public comparable trading multiples, adjusted for a control premium</a:t>
            </a:r>
            <a:endParaRPr lang="en-US" sz="1300" dirty="0"/>
          </a:p>
        </p:txBody>
      </p:sp>
      <p:sp>
        <p:nvSpPr>
          <p:cNvPr id="11" name="Shape 9"/>
          <p:cNvSpPr/>
          <p:nvPr/>
        </p:nvSpPr>
        <p:spPr>
          <a:xfrm>
            <a:off x="548640" y="4087368"/>
            <a:ext cx="91440" cy="91440"/>
          </a:xfrm>
          <a:prstGeom prst="ellipse">
            <a:avLst/>
          </a:prstGeom>
          <a:solidFill>
            <a:srgbClr val="C9A227"/>
          </a:solidFill>
          <a:ln/>
        </p:spPr>
        <p:txBody>
          <a:bodyPr/>
          <a:lstStyle/>
          <a:p>
            <a:endParaRPr lang="en-US"/>
          </a:p>
        </p:txBody>
      </p:sp>
      <p:sp>
        <p:nvSpPr>
          <p:cNvPr id="12" name="Text 10"/>
          <p:cNvSpPr txBox="1"/>
          <p:nvPr/>
        </p:nvSpPr>
        <p:spPr>
          <a:xfrm>
            <a:off x="777240" y="3959352"/>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Actuarial appraisal value: present value of future profits plus adjusted net worth</a:t>
            </a:r>
            <a:endParaRPr lang="en-US" sz="1300" dirty="0"/>
          </a:p>
        </p:txBody>
      </p:sp>
      <p:sp>
        <p:nvSpPr>
          <p:cNvPr id="13" name="Shape 11"/>
          <p:cNvSpPr/>
          <p:nvPr/>
        </p:nvSpPr>
        <p:spPr>
          <a:xfrm>
            <a:off x="548640" y="4654296"/>
            <a:ext cx="91440" cy="91440"/>
          </a:xfrm>
          <a:prstGeom prst="ellipse">
            <a:avLst/>
          </a:prstGeom>
          <a:solidFill>
            <a:srgbClr val="C9A227"/>
          </a:solidFill>
          <a:ln/>
        </p:spPr>
        <p:txBody>
          <a:bodyPr/>
          <a:lstStyle/>
          <a:p>
            <a:endParaRPr lang="en-US"/>
          </a:p>
        </p:txBody>
      </p:sp>
      <p:sp>
        <p:nvSpPr>
          <p:cNvPr id="14" name="Text 12"/>
          <p:cNvSpPr txBox="1"/>
          <p:nvPr/>
        </p:nvSpPr>
        <p:spPr>
          <a:xfrm>
            <a:off x="777240" y="4526280"/>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Football-field summary triangulating a value range across methodologies</a:t>
            </a:r>
            <a:endParaRPr lang="en-US" sz="1300" dirty="0"/>
          </a:p>
        </p:txBody>
      </p:sp>
      <p:sp>
        <p:nvSpPr>
          <p:cNvPr id="15" name="Shape 13"/>
          <p:cNvSpPr/>
          <p:nvPr/>
        </p:nvSpPr>
        <p:spPr>
          <a:xfrm>
            <a:off x="7223760" y="1508760"/>
            <a:ext cx="4434840" cy="4754880"/>
          </a:xfrm>
          <a:prstGeom prst="roundRect">
            <a:avLst>
              <a:gd name="adj" fmla="val 2062"/>
            </a:avLst>
          </a:prstGeom>
          <a:solidFill>
            <a:srgbClr val="1E2761"/>
          </a:solidFill>
          <a:ln/>
        </p:spPr>
        <p:txBody>
          <a:bodyPr/>
          <a:lstStyle/>
          <a:p>
            <a:endParaRPr lang="en-US"/>
          </a:p>
        </p:txBody>
      </p:sp>
      <p:sp>
        <p:nvSpPr>
          <p:cNvPr id="16" name="Text 14"/>
          <p:cNvSpPr txBox="1"/>
          <p:nvPr/>
        </p:nvSpPr>
        <p:spPr>
          <a:xfrm>
            <a:off x="7543800" y="1737360"/>
            <a:ext cx="3794760" cy="365760"/>
          </a:xfrm>
          <a:prstGeom prst="rect">
            <a:avLst/>
          </a:prstGeom>
          <a:noFill/>
          <a:ln/>
        </p:spPr>
        <p:txBody>
          <a:bodyPr wrap="square" lIns="0" tIns="0" rIns="0" bIns="0" rtlCol="0" anchor="ctr"/>
          <a:lstStyle/>
          <a:p>
            <a:pPr marL="0" indent="0">
              <a:buNone/>
            </a:pPr>
            <a:r>
              <a:rPr lang="en-US" sz="1200" b="1" kern="0" spc="150" dirty="0">
                <a:solidFill>
                  <a:srgbClr val="C9A227"/>
                </a:solidFill>
                <a:latin typeface="Calibri" pitchFamily="34" charset="0"/>
                <a:ea typeface="Calibri" pitchFamily="34" charset="-122"/>
                <a:cs typeface="Calibri" pitchFamily="34" charset="-120"/>
              </a:rPr>
              <a:t>Also Modeled</a:t>
            </a:r>
            <a:endParaRPr lang="en-US" sz="1200" dirty="0"/>
          </a:p>
        </p:txBody>
      </p:sp>
      <p:sp>
        <p:nvSpPr>
          <p:cNvPr id="17" name="Text 15"/>
          <p:cNvSpPr txBox="1"/>
          <p:nvPr/>
        </p:nvSpPr>
        <p:spPr>
          <a:xfrm>
            <a:off x="7543800" y="219456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18" name="Text 16"/>
          <p:cNvSpPr txBox="1"/>
          <p:nvPr/>
        </p:nvSpPr>
        <p:spPr>
          <a:xfrm>
            <a:off x="7818120" y="2194560"/>
            <a:ext cx="3474720" cy="64008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Synergies from a market participant's view vs. specific to us as acquirer</a:t>
            </a:r>
            <a:endParaRPr lang="en-US" sz="1200" dirty="0"/>
          </a:p>
        </p:txBody>
      </p:sp>
      <p:sp>
        <p:nvSpPr>
          <p:cNvPr id="19" name="Text 17"/>
          <p:cNvSpPr txBox="1"/>
          <p:nvPr/>
        </p:nvSpPr>
        <p:spPr>
          <a:xfrm>
            <a:off x="7543800" y="297180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0" name="Text 18"/>
          <p:cNvSpPr txBox="1"/>
          <p:nvPr/>
        </p:nvSpPr>
        <p:spPr>
          <a:xfrm>
            <a:off x="7818120" y="2971800"/>
            <a:ext cx="3474720" cy="64008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Realized — not just announced — synergy rates from precedent deals</a:t>
            </a:r>
            <a:endParaRPr lang="en-US" sz="1200" dirty="0"/>
          </a:p>
        </p:txBody>
      </p:sp>
      <p:sp>
        <p:nvSpPr>
          <p:cNvPr id="21" name="Text 19"/>
          <p:cNvSpPr txBox="1"/>
          <p:nvPr/>
        </p:nvSpPr>
        <p:spPr>
          <a:xfrm>
            <a:off x="7543800" y="374904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2" name="Text 20"/>
          <p:cNvSpPr txBox="1"/>
          <p:nvPr/>
        </p:nvSpPr>
        <p:spPr>
          <a:xfrm>
            <a:off x="7818120" y="3749040"/>
            <a:ext cx="3474720" cy="64008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Control premiums paid across comparable transactions</a:t>
            </a:r>
            <a:endParaRPr lang="en-US" sz="1200" dirty="0"/>
          </a:p>
        </p:txBody>
      </p:sp>
      <p:sp>
        <p:nvSpPr>
          <p:cNvPr id="23" name="Text 21"/>
          <p:cNvSpPr txBox="1"/>
          <p:nvPr/>
        </p:nvSpPr>
        <p:spPr>
          <a:xfrm>
            <a:off x="7543800" y="452628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4" name="Text 22"/>
          <p:cNvSpPr txBox="1"/>
          <p:nvPr/>
        </p:nvSpPr>
        <p:spPr>
          <a:xfrm>
            <a:off x="7818120" y="4526280"/>
            <a:ext cx="3474720" cy="64008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Accretion / dilution impact of the assumed synergy case</a:t>
            </a:r>
            <a:endParaRPr lang="en-US" sz="1200" dirty="0"/>
          </a:p>
        </p:txBody>
      </p:sp>
      <p:sp>
        <p:nvSpPr>
          <p:cNvPr id="25" name="Text 23"/>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26" name="Text 24"/>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6</a:t>
            </a:r>
            <a:endParaRPr lang="en-US" sz="900" dirty="0"/>
          </a:p>
        </p:txBody>
      </p:sp>
      <p:sp>
        <p:nvSpPr>
          <p:cNvPr id="27" name="Shape 25"/>
          <p:cNvSpPr/>
          <p:nvPr/>
        </p:nvSpPr>
        <p:spPr>
          <a:xfrm>
            <a:off x="5341925" y="6574536"/>
            <a:ext cx="109728" cy="109728"/>
          </a:xfrm>
          <a:prstGeom prst="ellipse">
            <a:avLst/>
          </a:prstGeom>
          <a:solidFill>
            <a:srgbClr val="C9A227"/>
          </a:solidFill>
          <a:ln/>
        </p:spPr>
        <p:txBody>
          <a:bodyPr/>
          <a:lstStyle/>
          <a:p>
            <a:endParaRPr lang="en-US"/>
          </a:p>
        </p:txBody>
      </p:sp>
      <p:sp>
        <p:nvSpPr>
          <p:cNvPr id="28" name="Shape 26"/>
          <p:cNvSpPr/>
          <p:nvPr/>
        </p:nvSpPr>
        <p:spPr>
          <a:xfrm>
            <a:off x="5579669" y="6588252"/>
            <a:ext cx="82296" cy="82296"/>
          </a:xfrm>
          <a:prstGeom prst="ellipse">
            <a:avLst/>
          </a:prstGeom>
          <a:solidFill>
            <a:srgbClr val="CADCFC"/>
          </a:solidFill>
          <a:ln/>
        </p:spPr>
        <p:txBody>
          <a:bodyPr/>
          <a:lstStyle/>
          <a:p>
            <a:endParaRPr lang="en-US"/>
          </a:p>
        </p:txBody>
      </p:sp>
      <p:sp>
        <p:nvSpPr>
          <p:cNvPr id="29" name="Shape 27"/>
          <p:cNvSpPr/>
          <p:nvPr/>
        </p:nvSpPr>
        <p:spPr>
          <a:xfrm>
            <a:off x="5817413" y="6588252"/>
            <a:ext cx="82296" cy="82296"/>
          </a:xfrm>
          <a:prstGeom prst="ellipse">
            <a:avLst/>
          </a:prstGeom>
          <a:solidFill>
            <a:srgbClr val="CADCFC"/>
          </a:solidFill>
          <a:ln/>
        </p:spPr>
        <p:txBody>
          <a:bodyPr/>
          <a:lstStyle/>
          <a:p>
            <a:endParaRPr lang="en-US"/>
          </a:p>
        </p:txBody>
      </p:sp>
      <p:sp>
        <p:nvSpPr>
          <p:cNvPr id="30" name="Shape 28"/>
          <p:cNvSpPr/>
          <p:nvPr/>
        </p:nvSpPr>
        <p:spPr>
          <a:xfrm>
            <a:off x="6055157" y="6588252"/>
            <a:ext cx="82296" cy="82296"/>
          </a:xfrm>
          <a:prstGeom prst="ellipse">
            <a:avLst/>
          </a:prstGeom>
          <a:solidFill>
            <a:srgbClr val="CADCFC"/>
          </a:solidFill>
          <a:ln/>
        </p:spPr>
        <p:txBody>
          <a:bodyPr/>
          <a:lstStyle/>
          <a:p>
            <a:endParaRPr lang="en-US"/>
          </a:p>
        </p:txBody>
      </p:sp>
      <p:sp>
        <p:nvSpPr>
          <p:cNvPr id="31" name="Shape 29"/>
          <p:cNvSpPr/>
          <p:nvPr/>
        </p:nvSpPr>
        <p:spPr>
          <a:xfrm>
            <a:off x="6292901" y="6588252"/>
            <a:ext cx="82296" cy="82296"/>
          </a:xfrm>
          <a:prstGeom prst="ellipse">
            <a:avLst/>
          </a:prstGeom>
          <a:solidFill>
            <a:srgbClr val="CADCFC"/>
          </a:solidFill>
          <a:ln/>
        </p:spPr>
        <p:txBody>
          <a:bodyPr/>
          <a:lstStyle/>
          <a:p>
            <a:endParaRPr lang="en-US"/>
          </a:p>
        </p:txBody>
      </p:sp>
      <p:sp>
        <p:nvSpPr>
          <p:cNvPr id="32" name="Shape 30"/>
          <p:cNvSpPr/>
          <p:nvPr/>
        </p:nvSpPr>
        <p:spPr>
          <a:xfrm>
            <a:off x="6530645" y="6588252"/>
            <a:ext cx="82296" cy="82296"/>
          </a:xfrm>
          <a:prstGeom prst="ellipse">
            <a:avLst/>
          </a:prstGeom>
          <a:solidFill>
            <a:srgbClr val="CADCFC"/>
          </a:solidFill>
          <a:ln/>
        </p:spPr>
        <p:txBody>
          <a:bodyPr/>
          <a:lstStyle/>
          <a:p>
            <a:endParaRPr lang="en-US"/>
          </a:p>
        </p:txBody>
      </p:sp>
      <p:sp>
        <p:nvSpPr>
          <p:cNvPr id="33" name="Shape 31"/>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PROMPT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Valuation Modeling — Example Prompt</a:t>
            </a:r>
            <a:endParaRPr lang="en-US" sz="2700" dirty="0"/>
          </a:p>
        </p:txBody>
      </p:sp>
      <p:sp>
        <p:nvSpPr>
          <p:cNvPr id="4" name="Text 2"/>
          <p:cNvSpPr txBox="1"/>
          <p:nvPr/>
        </p:nvSpPr>
        <p:spPr>
          <a:xfrm>
            <a:off x="548640" y="1371600"/>
            <a:ext cx="10698480" cy="50292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AI pulls the actual multiples paid — and synergies realized, not just announced — from the most comparable precedent transactions.</a:t>
            </a:r>
            <a:endParaRPr lang="en-US" sz="1300" dirty="0"/>
          </a:p>
        </p:txBody>
      </p:sp>
      <p:sp>
        <p:nvSpPr>
          <p:cNvPr id="5" name="Shape 3"/>
          <p:cNvSpPr/>
          <p:nvPr/>
        </p:nvSpPr>
        <p:spPr>
          <a:xfrm>
            <a:off x="548640" y="2011680"/>
            <a:ext cx="7772400" cy="4297680"/>
          </a:xfrm>
          <a:prstGeom prst="roundRect">
            <a:avLst>
              <a:gd name="adj" fmla="val 1702"/>
            </a:avLst>
          </a:prstGeom>
          <a:solidFill>
            <a:srgbClr val="FFFFFF"/>
          </a:solidFill>
          <a:ln w="12700">
            <a:solidFill>
              <a:srgbClr val="CADCFC"/>
            </a:solidFill>
            <a:prstDash val="solid"/>
          </a:ln>
        </p:spPr>
        <p:txBody>
          <a:bodyPr/>
          <a:lstStyle/>
          <a:p>
            <a:endParaRPr lang="en-US"/>
          </a:p>
        </p:txBody>
      </p:sp>
      <p:sp>
        <p:nvSpPr>
          <p:cNvPr id="6" name="Shape 4"/>
          <p:cNvSpPr/>
          <p:nvPr/>
        </p:nvSpPr>
        <p:spPr>
          <a:xfrm>
            <a:off x="548640" y="2011680"/>
            <a:ext cx="7772400" cy="329184"/>
          </a:xfrm>
          <a:prstGeom prst="roundRect">
            <a:avLst>
              <a:gd name="adj" fmla="val 22222"/>
            </a:avLst>
          </a:prstGeom>
          <a:solidFill>
            <a:srgbClr val="1E2761"/>
          </a:solidFill>
          <a:ln/>
        </p:spPr>
        <p:txBody>
          <a:bodyPr/>
          <a:lstStyle/>
          <a:p>
            <a:endParaRPr lang="en-US"/>
          </a:p>
        </p:txBody>
      </p:sp>
      <p:sp>
        <p:nvSpPr>
          <p:cNvPr id="7" name="Shape 5"/>
          <p:cNvSpPr/>
          <p:nvPr/>
        </p:nvSpPr>
        <p:spPr>
          <a:xfrm>
            <a:off x="548640" y="2176272"/>
            <a:ext cx="7772400" cy="164592"/>
          </a:xfrm>
          <a:prstGeom prst="rect">
            <a:avLst/>
          </a:prstGeom>
          <a:solidFill>
            <a:srgbClr val="1E2761"/>
          </a:solidFill>
          <a:ln/>
        </p:spPr>
        <p:txBody>
          <a:bodyPr/>
          <a:lstStyle/>
          <a:p>
            <a:endParaRPr lang="en-US"/>
          </a:p>
        </p:txBody>
      </p:sp>
      <p:sp>
        <p:nvSpPr>
          <p:cNvPr id="8" name="Shape 6"/>
          <p:cNvSpPr/>
          <p:nvPr/>
        </p:nvSpPr>
        <p:spPr>
          <a:xfrm>
            <a:off x="676656" y="2121408"/>
            <a:ext cx="109728" cy="109728"/>
          </a:xfrm>
          <a:prstGeom prst="ellipse">
            <a:avLst/>
          </a:prstGeom>
          <a:solidFill>
            <a:srgbClr val="E0645A"/>
          </a:solidFill>
          <a:ln/>
        </p:spPr>
        <p:txBody>
          <a:bodyPr/>
          <a:lstStyle/>
          <a:p>
            <a:endParaRPr lang="en-US"/>
          </a:p>
        </p:txBody>
      </p:sp>
      <p:sp>
        <p:nvSpPr>
          <p:cNvPr id="9" name="Shape 7"/>
          <p:cNvSpPr/>
          <p:nvPr/>
        </p:nvSpPr>
        <p:spPr>
          <a:xfrm>
            <a:off x="859536" y="2121408"/>
            <a:ext cx="109728" cy="109728"/>
          </a:xfrm>
          <a:prstGeom prst="ellipse">
            <a:avLst/>
          </a:prstGeom>
          <a:solidFill>
            <a:srgbClr val="E0B34A"/>
          </a:solidFill>
          <a:ln/>
        </p:spPr>
        <p:txBody>
          <a:bodyPr/>
          <a:lstStyle/>
          <a:p>
            <a:endParaRPr lang="en-US"/>
          </a:p>
        </p:txBody>
      </p:sp>
      <p:sp>
        <p:nvSpPr>
          <p:cNvPr id="10" name="Shape 8"/>
          <p:cNvSpPr/>
          <p:nvPr/>
        </p:nvSpPr>
        <p:spPr>
          <a:xfrm>
            <a:off x="1042416" y="2121408"/>
            <a:ext cx="109728" cy="109728"/>
          </a:xfrm>
          <a:prstGeom prst="ellipse">
            <a:avLst/>
          </a:prstGeom>
          <a:solidFill>
            <a:srgbClr val="56B26B"/>
          </a:solidFill>
          <a:ln/>
        </p:spPr>
        <p:txBody>
          <a:bodyPr/>
          <a:lstStyle/>
          <a:p>
            <a:endParaRPr lang="en-US"/>
          </a:p>
        </p:txBody>
      </p:sp>
      <p:sp>
        <p:nvSpPr>
          <p:cNvPr id="11" name="Text 9"/>
          <p:cNvSpPr txBox="1"/>
          <p:nvPr/>
        </p:nvSpPr>
        <p:spPr>
          <a:xfrm>
            <a:off x="1234440" y="2011680"/>
            <a:ext cx="6858000" cy="329184"/>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Precedent Transaction Database — 14 comparable deals (2019–2026)</a:t>
            </a:r>
            <a:endParaRPr lang="en-US" sz="1100" dirty="0"/>
          </a:p>
        </p:txBody>
      </p:sp>
      <p:sp>
        <p:nvSpPr>
          <p:cNvPr id="12" name="Shape 10"/>
          <p:cNvSpPr/>
          <p:nvPr/>
        </p:nvSpPr>
        <p:spPr>
          <a:xfrm>
            <a:off x="822960" y="2487168"/>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13" name="Text 11"/>
          <p:cNvSpPr txBox="1"/>
          <p:nvPr/>
        </p:nvSpPr>
        <p:spPr>
          <a:xfrm>
            <a:off x="1078992" y="2377440"/>
            <a:ext cx="7178040" cy="45720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Athene / Apollo (2021) — EV/EBITDA 8.2x; P/EV 1.10x</a:t>
            </a:r>
            <a:endParaRPr lang="en-US" sz="1200" dirty="0"/>
          </a:p>
        </p:txBody>
      </p:sp>
      <p:sp>
        <p:nvSpPr>
          <p:cNvPr id="14" name="Shape 12"/>
          <p:cNvSpPr/>
          <p:nvPr/>
        </p:nvSpPr>
        <p:spPr>
          <a:xfrm>
            <a:off x="822960" y="3090672"/>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15" name="Text 13"/>
          <p:cNvSpPr txBox="1"/>
          <p:nvPr/>
        </p:nvSpPr>
        <p:spPr>
          <a:xfrm>
            <a:off x="1078992" y="2980944"/>
            <a:ext cx="7178040" cy="45720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Global Atlantic / KKR (2021) — P/EV 1.05x; 73% synergy realization by Yr 2</a:t>
            </a:r>
            <a:endParaRPr lang="en-US" sz="1200" dirty="0"/>
          </a:p>
        </p:txBody>
      </p:sp>
      <p:sp>
        <p:nvSpPr>
          <p:cNvPr id="16" name="Shape 14"/>
          <p:cNvSpPr/>
          <p:nvPr/>
        </p:nvSpPr>
        <p:spPr>
          <a:xfrm>
            <a:off x="822960" y="3694176"/>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17" name="Text 15"/>
          <p:cNvSpPr txBox="1"/>
          <p:nvPr/>
        </p:nvSpPr>
        <p:spPr>
          <a:xfrm>
            <a:off x="1078992" y="3584448"/>
            <a:ext cx="7178040" cy="45720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Fidelity &amp; Guaranty / F&amp;G (2023) — EV/Statutory Book 1.30x</a:t>
            </a:r>
            <a:endParaRPr lang="en-US" sz="1200" dirty="0"/>
          </a:p>
        </p:txBody>
      </p:sp>
      <p:sp>
        <p:nvSpPr>
          <p:cNvPr id="18" name="Shape 16"/>
          <p:cNvSpPr/>
          <p:nvPr/>
        </p:nvSpPr>
        <p:spPr>
          <a:xfrm>
            <a:off x="822960" y="4297680"/>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19" name="Text 17"/>
          <p:cNvSpPr txBox="1"/>
          <p:nvPr/>
        </p:nvSpPr>
        <p:spPr>
          <a:xfrm>
            <a:off x="1078992" y="4187952"/>
            <a:ext cx="7178040" cy="45720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Talcott Resolution / Sixth Street (2024) — EV/EBITDA 9.1x</a:t>
            </a:r>
            <a:endParaRPr lang="en-US" sz="1200" dirty="0"/>
          </a:p>
        </p:txBody>
      </p:sp>
      <p:sp>
        <p:nvSpPr>
          <p:cNvPr id="20" name="Shape 18"/>
          <p:cNvSpPr/>
          <p:nvPr/>
        </p:nvSpPr>
        <p:spPr>
          <a:xfrm>
            <a:off x="822960" y="4901184"/>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21" name="Text 19"/>
          <p:cNvSpPr txBox="1"/>
          <p:nvPr/>
        </p:nvSpPr>
        <p:spPr>
          <a:xfrm>
            <a:off x="1078992" y="4791456"/>
            <a:ext cx="7178040" cy="45720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Target's 5-year financial model &amp; Actuarial Appraisal (PVFP $1.8B)</a:t>
            </a:r>
            <a:endParaRPr lang="en-US" sz="1200" dirty="0"/>
          </a:p>
        </p:txBody>
      </p:sp>
      <p:sp>
        <p:nvSpPr>
          <p:cNvPr id="22" name="Shape 20"/>
          <p:cNvSpPr/>
          <p:nvPr/>
        </p:nvSpPr>
        <p:spPr>
          <a:xfrm>
            <a:off x="822960" y="5504688"/>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23" name="Text 21"/>
          <p:cNvSpPr txBox="1"/>
          <p:nvPr/>
        </p:nvSpPr>
        <p:spPr>
          <a:xfrm>
            <a:off x="1078992" y="5394960"/>
            <a:ext cx="7178040" cy="45720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Management's preliminary synergy case — $45M run-rate</a:t>
            </a:r>
            <a:endParaRPr lang="en-US" sz="1200" dirty="0"/>
          </a:p>
        </p:txBody>
      </p:sp>
      <p:sp>
        <p:nvSpPr>
          <p:cNvPr id="24" name="Shape 22"/>
          <p:cNvSpPr/>
          <p:nvPr/>
        </p:nvSpPr>
        <p:spPr>
          <a:xfrm>
            <a:off x="8549640" y="2011680"/>
            <a:ext cx="3063240" cy="4297680"/>
          </a:xfrm>
          <a:prstGeom prst="roundRect">
            <a:avLst>
              <a:gd name="adj" fmla="val 2388"/>
            </a:avLst>
          </a:prstGeom>
          <a:solidFill>
            <a:srgbClr val="1E2761"/>
          </a:solidFill>
          <a:ln/>
        </p:spPr>
        <p:txBody>
          <a:bodyPr/>
          <a:lstStyle/>
          <a:p>
            <a:endParaRPr lang="en-US"/>
          </a:p>
        </p:txBody>
      </p:sp>
      <p:sp>
        <p:nvSpPr>
          <p:cNvPr id="25" name="Text 23"/>
          <p:cNvSpPr txBox="1"/>
          <p:nvPr/>
        </p:nvSpPr>
        <p:spPr>
          <a:xfrm>
            <a:off x="8778240" y="2194560"/>
            <a:ext cx="2651760" cy="274320"/>
          </a:xfrm>
          <a:prstGeom prst="rect">
            <a:avLst/>
          </a:prstGeom>
          <a:noFill/>
          <a:ln/>
        </p:spPr>
        <p:txBody>
          <a:bodyPr wrap="square" lIns="0" tIns="0" rIns="0" bIns="0" rtlCol="0" anchor="ctr"/>
          <a:lstStyle/>
          <a:p>
            <a:pPr marL="0" indent="0">
              <a:buNone/>
            </a:pPr>
            <a:r>
              <a:rPr lang="en-US" sz="1200" b="1" kern="0" spc="150" dirty="0">
                <a:solidFill>
                  <a:srgbClr val="C9A227"/>
                </a:solidFill>
                <a:latin typeface="Calibri" pitchFamily="34" charset="0"/>
                <a:ea typeface="Calibri" pitchFamily="34" charset="-122"/>
                <a:cs typeface="Calibri" pitchFamily="34" charset="-120"/>
              </a:rPr>
              <a:t>MY PROMPT</a:t>
            </a:r>
            <a:endParaRPr lang="en-US" sz="1200" dirty="0"/>
          </a:p>
        </p:txBody>
      </p:sp>
      <p:sp>
        <p:nvSpPr>
          <p:cNvPr id="26" name="Text 24"/>
          <p:cNvSpPr txBox="1"/>
          <p:nvPr/>
        </p:nvSpPr>
        <p:spPr>
          <a:xfrm>
            <a:off x="8778240" y="2514600"/>
            <a:ext cx="2651760" cy="3657600"/>
          </a:xfrm>
          <a:prstGeom prst="rect">
            <a:avLst/>
          </a:prstGeom>
          <a:noFill/>
          <a:ln/>
        </p:spPr>
        <p:txBody>
          <a:bodyPr wrap="square" lIns="0" tIns="0" rIns="0" bIns="0" rtlCol="0" anchor="t"/>
          <a:lstStyle/>
          <a:p>
            <a:pPr marL="0" indent="0">
              <a:buNone/>
            </a:pPr>
            <a:r>
              <a:rPr lang="en-US" sz="1200" i="1" dirty="0">
                <a:solidFill>
                  <a:srgbClr val="FFFFFF"/>
                </a:solidFill>
                <a:latin typeface="Calibri" pitchFamily="34" charset="0"/>
                <a:ea typeface="Calibri" pitchFamily="34" charset="-122"/>
                <a:cs typeface="Calibri" pitchFamily="34" charset="-120"/>
              </a:rPr>
              <a:t>“Build an Excel valuation model comparing precedent transaction multiples, public comparables, and actuarial appraisal value to triangulate an Enterprise Value range for the target. Use actual multiples paid and synergies realized — not just announced — in the most comparable deals. Separately quantify synergies from a market participant's view versus what's specific to us as the acquirer, and show how each should affect the price we'd be willing to pay.”</a:t>
            </a:r>
            <a:endParaRPr lang="en-US" sz="1200" dirty="0"/>
          </a:p>
        </p:txBody>
      </p:sp>
      <p:sp>
        <p:nvSpPr>
          <p:cNvPr id="27" name="Text 25"/>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28" name="Text 26"/>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7</a:t>
            </a:r>
            <a:endParaRPr lang="en-US" sz="900" dirty="0"/>
          </a:p>
        </p:txBody>
      </p:sp>
      <p:sp>
        <p:nvSpPr>
          <p:cNvPr id="29" name="Shape 27"/>
          <p:cNvSpPr/>
          <p:nvPr/>
        </p:nvSpPr>
        <p:spPr>
          <a:xfrm>
            <a:off x="5341925" y="6574536"/>
            <a:ext cx="109728" cy="109728"/>
          </a:xfrm>
          <a:prstGeom prst="ellipse">
            <a:avLst/>
          </a:prstGeom>
          <a:solidFill>
            <a:srgbClr val="C9A227"/>
          </a:solidFill>
          <a:ln/>
        </p:spPr>
        <p:txBody>
          <a:bodyPr/>
          <a:lstStyle/>
          <a:p>
            <a:endParaRPr lang="en-US"/>
          </a:p>
        </p:txBody>
      </p:sp>
      <p:sp>
        <p:nvSpPr>
          <p:cNvPr id="30" name="Shape 28"/>
          <p:cNvSpPr/>
          <p:nvPr/>
        </p:nvSpPr>
        <p:spPr>
          <a:xfrm>
            <a:off x="5579669" y="6588252"/>
            <a:ext cx="82296" cy="82296"/>
          </a:xfrm>
          <a:prstGeom prst="ellipse">
            <a:avLst/>
          </a:prstGeom>
          <a:solidFill>
            <a:srgbClr val="CADCFC"/>
          </a:solidFill>
          <a:ln/>
        </p:spPr>
        <p:txBody>
          <a:bodyPr/>
          <a:lstStyle/>
          <a:p>
            <a:endParaRPr lang="en-US"/>
          </a:p>
        </p:txBody>
      </p:sp>
      <p:sp>
        <p:nvSpPr>
          <p:cNvPr id="31" name="Shape 29"/>
          <p:cNvSpPr/>
          <p:nvPr/>
        </p:nvSpPr>
        <p:spPr>
          <a:xfrm>
            <a:off x="5817413" y="6588252"/>
            <a:ext cx="82296" cy="82296"/>
          </a:xfrm>
          <a:prstGeom prst="ellipse">
            <a:avLst/>
          </a:prstGeom>
          <a:solidFill>
            <a:srgbClr val="CADCFC"/>
          </a:solidFill>
          <a:ln/>
        </p:spPr>
        <p:txBody>
          <a:bodyPr/>
          <a:lstStyle/>
          <a:p>
            <a:endParaRPr lang="en-US"/>
          </a:p>
        </p:txBody>
      </p:sp>
      <p:sp>
        <p:nvSpPr>
          <p:cNvPr id="32" name="Shape 30"/>
          <p:cNvSpPr/>
          <p:nvPr/>
        </p:nvSpPr>
        <p:spPr>
          <a:xfrm>
            <a:off x="6055157" y="6588252"/>
            <a:ext cx="82296" cy="82296"/>
          </a:xfrm>
          <a:prstGeom prst="ellipse">
            <a:avLst/>
          </a:prstGeom>
          <a:solidFill>
            <a:srgbClr val="CADCFC"/>
          </a:solidFill>
          <a:ln/>
        </p:spPr>
        <p:txBody>
          <a:bodyPr/>
          <a:lstStyle/>
          <a:p>
            <a:endParaRPr lang="en-US"/>
          </a:p>
        </p:txBody>
      </p:sp>
      <p:sp>
        <p:nvSpPr>
          <p:cNvPr id="33" name="Shape 31"/>
          <p:cNvSpPr/>
          <p:nvPr/>
        </p:nvSpPr>
        <p:spPr>
          <a:xfrm>
            <a:off x="6292901" y="6588252"/>
            <a:ext cx="82296" cy="82296"/>
          </a:xfrm>
          <a:prstGeom prst="ellipse">
            <a:avLst/>
          </a:prstGeom>
          <a:solidFill>
            <a:srgbClr val="CADCFC"/>
          </a:solidFill>
          <a:ln/>
        </p:spPr>
        <p:txBody>
          <a:bodyPr/>
          <a:lstStyle/>
          <a:p>
            <a:endParaRPr lang="en-US"/>
          </a:p>
        </p:txBody>
      </p:sp>
      <p:sp>
        <p:nvSpPr>
          <p:cNvPr id="34" name="Shape 32"/>
          <p:cNvSpPr/>
          <p:nvPr/>
        </p:nvSpPr>
        <p:spPr>
          <a:xfrm>
            <a:off x="6530645" y="6588252"/>
            <a:ext cx="82296" cy="82296"/>
          </a:xfrm>
          <a:prstGeom prst="ellipse">
            <a:avLst/>
          </a:prstGeom>
          <a:solidFill>
            <a:srgbClr val="CADCFC"/>
          </a:solidFill>
          <a:ln/>
        </p:spPr>
        <p:txBody>
          <a:bodyPr/>
          <a:lstStyle/>
          <a:p>
            <a:endParaRPr lang="en-US"/>
          </a:p>
        </p:txBody>
      </p:sp>
      <p:sp>
        <p:nvSpPr>
          <p:cNvPr id="35" name="Shape 33"/>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OUTPUT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Valuation Modeling — Example Output (Football Field)</a:t>
            </a:r>
            <a:endParaRPr lang="en-US" sz="2700" dirty="0"/>
          </a:p>
        </p:txBody>
      </p:sp>
      <p:sp>
        <p:nvSpPr>
          <p:cNvPr id="4" name="Text 2"/>
          <p:cNvSpPr txBox="1"/>
          <p:nvPr/>
        </p:nvSpPr>
        <p:spPr>
          <a:xfrm>
            <a:off x="548640" y="1371600"/>
            <a:ext cx="10698480" cy="45720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Four methodologies triangulate to one defensible range, rather than a single point estimate presented as certainty.</a:t>
            </a:r>
            <a:endParaRPr lang="en-US" sz="1300" dirty="0"/>
          </a:p>
        </p:txBody>
      </p:sp>
      <p:sp>
        <p:nvSpPr>
          <p:cNvPr id="5" name="Shape 3"/>
          <p:cNvSpPr/>
          <p:nvPr/>
        </p:nvSpPr>
        <p:spPr>
          <a:xfrm>
            <a:off x="548640" y="1965960"/>
            <a:ext cx="10881360" cy="4343400"/>
          </a:xfrm>
          <a:prstGeom prst="roundRect">
            <a:avLst>
              <a:gd name="adj" fmla="val 1684"/>
            </a:avLst>
          </a:prstGeom>
          <a:solidFill>
            <a:srgbClr val="FFFFFF"/>
          </a:solidFill>
          <a:ln w="12700">
            <a:solidFill>
              <a:srgbClr val="CADCFC"/>
            </a:solidFill>
            <a:prstDash val="solid"/>
          </a:ln>
        </p:spPr>
        <p:txBody>
          <a:bodyPr/>
          <a:lstStyle/>
          <a:p>
            <a:endParaRPr lang="en-US"/>
          </a:p>
        </p:txBody>
      </p:sp>
      <p:sp>
        <p:nvSpPr>
          <p:cNvPr id="6" name="Shape 4"/>
          <p:cNvSpPr/>
          <p:nvPr/>
        </p:nvSpPr>
        <p:spPr>
          <a:xfrm>
            <a:off x="548640" y="1965960"/>
            <a:ext cx="10881360" cy="329184"/>
          </a:xfrm>
          <a:prstGeom prst="roundRect">
            <a:avLst>
              <a:gd name="adj" fmla="val 22222"/>
            </a:avLst>
          </a:prstGeom>
          <a:solidFill>
            <a:srgbClr val="1E2761"/>
          </a:solidFill>
          <a:ln/>
        </p:spPr>
        <p:txBody>
          <a:bodyPr/>
          <a:lstStyle/>
          <a:p>
            <a:endParaRPr lang="en-US"/>
          </a:p>
        </p:txBody>
      </p:sp>
      <p:sp>
        <p:nvSpPr>
          <p:cNvPr id="7" name="Shape 5"/>
          <p:cNvSpPr/>
          <p:nvPr/>
        </p:nvSpPr>
        <p:spPr>
          <a:xfrm>
            <a:off x="548640" y="2130552"/>
            <a:ext cx="10881360" cy="164592"/>
          </a:xfrm>
          <a:prstGeom prst="rect">
            <a:avLst/>
          </a:prstGeom>
          <a:solidFill>
            <a:srgbClr val="1E2761"/>
          </a:solidFill>
          <a:ln/>
        </p:spPr>
        <p:txBody>
          <a:bodyPr/>
          <a:lstStyle/>
          <a:p>
            <a:endParaRPr lang="en-US"/>
          </a:p>
        </p:txBody>
      </p:sp>
      <p:sp>
        <p:nvSpPr>
          <p:cNvPr id="8" name="Shape 6"/>
          <p:cNvSpPr/>
          <p:nvPr/>
        </p:nvSpPr>
        <p:spPr>
          <a:xfrm>
            <a:off x="676656" y="2075688"/>
            <a:ext cx="109728" cy="109728"/>
          </a:xfrm>
          <a:prstGeom prst="ellipse">
            <a:avLst/>
          </a:prstGeom>
          <a:solidFill>
            <a:srgbClr val="E0645A"/>
          </a:solidFill>
          <a:ln/>
        </p:spPr>
        <p:txBody>
          <a:bodyPr/>
          <a:lstStyle/>
          <a:p>
            <a:endParaRPr lang="en-US"/>
          </a:p>
        </p:txBody>
      </p:sp>
      <p:sp>
        <p:nvSpPr>
          <p:cNvPr id="9" name="Shape 7"/>
          <p:cNvSpPr/>
          <p:nvPr/>
        </p:nvSpPr>
        <p:spPr>
          <a:xfrm>
            <a:off x="859536" y="2075688"/>
            <a:ext cx="109728" cy="109728"/>
          </a:xfrm>
          <a:prstGeom prst="ellipse">
            <a:avLst/>
          </a:prstGeom>
          <a:solidFill>
            <a:srgbClr val="E0B34A"/>
          </a:solidFill>
          <a:ln/>
        </p:spPr>
        <p:txBody>
          <a:bodyPr/>
          <a:lstStyle/>
          <a:p>
            <a:endParaRPr lang="en-US"/>
          </a:p>
        </p:txBody>
      </p:sp>
      <p:sp>
        <p:nvSpPr>
          <p:cNvPr id="10" name="Shape 8"/>
          <p:cNvSpPr/>
          <p:nvPr/>
        </p:nvSpPr>
        <p:spPr>
          <a:xfrm>
            <a:off x="1042416" y="2075688"/>
            <a:ext cx="109728" cy="109728"/>
          </a:xfrm>
          <a:prstGeom prst="ellipse">
            <a:avLst/>
          </a:prstGeom>
          <a:solidFill>
            <a:srgbClr val="56B26B"/>
          </a:solidFill>
          <a:ln/>
        </p:spPr>
        <p:txBody>
          <a:bodyPr/>
          <a:lstStyle/>
          <a:p>
            <a:endParaRPr lang="en-US"/>
          </a:p>
        </p:txBody>
      </p:sp>
      <p:sp>
        <p:nvSpPr>
          <p:cNvPr id="11" name="Text 9"/>
          <p:cNvSpPr txBox="1"/>
          <p:nvPr/>
        </p:nvSpPr>
        <p:spPr>
          <a:xfrm>
            <a:off x="1234440" y="1965960"/>
            <a:ext cx="9966960" cy="329184"/>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Valuation Model.xlsx — Football Field Summary</a:t>
            </a:r>
            <a:endParaRPr lang="en-US" sz="1100" dirty="0"/>
          </a:p>
        </p:txBody>
      </p:sp>
      <p:sp>
        <p:nvSpPr>
          <p:cNvPr id="12" name="Shape 10"/>
          <p:cNvSpPr/>
          <p:nvPr/>
        </p:nvSpPr>
        <p:spPr>
          <a:xfrm>
            <a:off x="6364224" y="2368296"/>
            <a:ext cx="2889504" cy="3255264"/>
          </a:xfrm>
          <a:prstGeom prst="rect">
            <a:avLst/>
          </a:prstGeom>
          <a:solidFill>
            <a:srgbClr val="C9A227">
              <a:alpha val="18000"/>
            </a:srgbClr>
          </a:solidFill>
          <a:ln/>
        </p:spPr>
        <p:txBody>
          <a:bodyPr/>
          <a:lstStyle/>
          <a:p>
            <a:endParaRPr lang="en-US"/>
          </a:p>
        </p:txBody>
      </p:sp>
      <p:sp>
        <p:nvSpPr>
          <p:cNvPr id="13" name="Text 11"/>
          <p:cNvSpPr txBox="1"/>
          <p:nvPr/>
        </p:nvSpPr>
        <p:spPr>
          <a:xfrm>
            <a:off x="777240" y="2441448"/>
            <a:ext cx="2651760"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Precedent Transactions</a:t>
            </a:r>
            <a:endParaRPr lang="en-US" sz="1200" dirty="0"/>
          </a:p>
        </p:txBody>
      </p:sp>
      <p:sp>
        <p:nvSpPr>
          <p:cNvPr id="14" name="Text 12"/>
          <p:cNvSpPr txBox="1"/>
          <p:nvPr/>
        </p:nvSpPr>
        <p:spPr>
          <a:xfrm>
            <a:off x="777240" y="2715768"/>
            <a:ext cx="2651760" cy="256032"/>
          </a:xfrm>
          <a:prstGeom prst="rect">
            <a:avLst/>
          </a:prstGeom>
          <a:noFill/>
          <a:ln/>
        </p:spPr>
        <p:txBody>
          <a:bodyPr wrap="square" lIns="0" tIns="0" rIns="0" bIns="0" rtlCol="0" anchor="ctr"/>
          <a:lstStyle/>
          <a:p>
            <a:pPr marL="0" indent="0">
              <a:buNone/>
            </a:pPr>
            <a:r>
              <a:rPr lang="en-US" sz="1050" dirty="0">
                <a:solidFill>
                  <a:srgbClr val="5B6B8C"/>
                </a:solidFill>
                <a:latin typeface="Calibri" pitchFamily="34" charset="0"/>
                <a:ea typeface="Calibri" pitchFamily="34" charset="-122"/>
                <a:cs typeface="Calibri" pitchFamily="34" charset="-120"/>
              </a:rPr>
              <a:t>EV/EBITDA 8.7x (median of 6 deals)</a:t>
            </a:r>
            <a:endParaRPr lang="en-US" sz="1050" dirty="0"/>
          </a:p>
        </p:txBody>
      </p:sp>
      <p:sp>
        <p:nvSpPr>
          <p:cNvPr id="15" name="Shape 13"/>
          <p:cNvSpPr/>
          <p:nvPr/>
        </p:nvSpPr>
        <p:spPr>
          <a:xfrm>
            <a:off x="6075274" y="2478024"/>
            <a:ext cx="3900830" cy="384048"/>
          </a:xfrm>
          <a:prstGeom prst="roundRect">
            <a:avLst>
              <a:gd name="adj" fmla="val 11905"/>
            </a:avLst>
          </a:prstGeom>
          <a:solidFill>
            <a:srgbClr val="1E2761"/>
          </a:solidFill>
          <a:ln/>
        </p:spPr>
        <p:txBody>
          <a:bodyPr/>
          <a:lstStyle/>
          <a:p>
            <a:endParaRPr lang="en-US"/>
          </a:p>
        </p:txBody>
      </p:sp>
      <p:sp>
        <p:nvSpPr>
          <p:cNvPr id="16" name="Text 14"/>
          <p:cNvSpPr txBox="1"/>
          <p:nvPr/>
        </p:nvSpPr>
        <p:spPr>
          <a:xfrm>
            <a:off x="6075274" y="2478024"/>
            <a:ext cx="3900830" cy="384048"/>
          </a:xfrm>
          <a:prstGeom prst="rect">
            <a:avLst/>
          </a:prstGeom>
          <a:noFill/>
          <a:ln/>
        </p:spPr>
        <p:txBody>
          <a:bodyPr wrap="square" lIns="0" tIns="0" rIns="0" bIns="0" rtlCol="0" anchor="ctr"/>
          <a:lstStyle/>
          <a:p>
            <a:pPr marL="0" indent="0" algn="ctr">
              <a:buNone/>
            </a:pPr>
            <a:r>
              <a:rPr lang="en-US" sz="1100" dirty="0">
                <a:solidFill>
                  <a:srgbClr val="FFFFFF"/>
                </a:solidFill>
                <a:latin typeface="Courier New" pitchFamily="34" charset="0"/>
                <a:ea typeface="Courier New" pitchFamily="34" charset="-122"/>
                <a:cs typeface="Courier New" pitchFamily="34" charset="-120"/>
              </a:rPr>
              <a:t>$1.68B – $1.95B</a:t>
            </a:r>
            <a:endParaRPr lang="en-US" sz="1100" dirty="0"/>
          </a:p>
        </p:txBody>
      </p:sp>
      <p:sp>
        <p:nvSpPr>
          <p:cNvPr id="17" name="Shape 15"/>
          <p:cNvSpPr/>
          <p:nvPr/>
        </p:nvSpPr>
        <p:spPr>
          <a:xfrm>
            <a:off x="548640" y="3200400"/>
            <a:ext cx="10881360" cy="804672"/>
          </a:xfrm>
          <a:prstGeom prst="rect">
            <a:avLst/>
          </a:prstGeom>
          <a:solidFill>
            <a:srgbClr val="F4F6FB"/>
          </a:solidFill>
          <a:ln/>
        </p:spPr>
        <p:txBody>
          <a:bodyPr/>
          <a:lstStyle/>
          <a:p>
            <a:endParaRPr lang="en-US"/>
          </a:p>
        </p:txBody>
      </p:sp>
      <p:sp>
        <p:nvSpPr>
          <p:cNvPr id="18" name="Shape 16"/>
          <p:cNvSpPr/>
          <p:nvPr/>
        </p:nvSpPr>
        <p:spPr>
          <a:xfrm>
            <a:off x="6364224" y="3200400"/>
            <a:ext cx="2889504" cy="804672"/>
          </a:xfrm>
          <a:prstGeom prst="rect">
            <a:avLst/>
          </a:prstGeom>
          <a:solidFill>
            <a:srgbClr val="C9A227">
              <a:alpha val="18000"/>
            </a:srgbClr>
          </a:solidFill>
          <a:ln/>
        </p:spPr>
        <p:txBody>
          <a:bodyPr/>
          <a:lstStyle/>
          <a:p>
            <a:endParaRPr lang="en-US"/>
          </a:p>
        </p:txBody>
      </p:sp>
      <p:sp>
        <p:nvSpPr>
          <p:cNvPr id="19" name="Text 17"/>
          <p:cNvSpPr txBox="1"/>
          <p:nvPr/>
        </p:nvSpPr>
        <p:spPr>
          <a:xfrm>
            <a:off x="777240" y="3246120"/>
            <a:ext cx="2651760"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Public Comparables</a:t>
            </a:r>
            <a:endParaRPr lang="en-US" sz="1200" dirty="0"/>
          </a:p>
        </p:txBody>
      </p:sp>
      <p:sp>
        <p:nvSpPr>
          <p:cNvPr id="20" name="Text 18"/>
          <p:cNvSpPr txBox="1"/>
          <p:nvPr/>
        </p:nvSpPr>
        <p:spPr>
          <a:xfrm>
            <a:off x="777240" y="3520440"/>
            <a:ext cx="2651760" cy="256032"/>
          </a:xfrm>
          <a:prstGeom prst="rect">
            <a:avLst/>
          </a:prstGeom>
          <a:noFill/>
          <a:ln/>
        </p:spPr>
        <p:txBody>
          <a:bodyPr wrap="square" lIns="0" tIns="0" rIns="0" bIns="0" rtlCol="0" anchor="ctr"/>
          <a:lstStyle/>
          <a:p>
            <a:pPr marL="0" indent="0">
              <a:buNone/>
            </a:pPr>
            <a:r>
              <a:rPr lang="en-US" sz="1050" dirty="0">
                <a:solidFill>
                  <a:srgbClr val="5B6B8C"/>
                </a:solidFill>
                <a:latin typeface="Calibri" pitchFamily="34" charset="0"/>
                <a:ea typeface="Calibri" pitchFamily="34" charset="-122"/>
                <a:cs typeface="Calibri" pitchFamily="34" charset="-120"/>
              </a:rPr>
              <a:t>P/E 11.2x, control-premium adj.</a:t>
            </a:r>
            <a:endParaRPr lang="en-US" sz="1050" dirty="0"/>
          </a:p>
        </p:txBody>
      </p:sp>
      <p:sp>
        <p:nvSpPr>
          <p:cNvPr id="21" name="Shape 19"/>
          <p:cNvSpPr/>
          <p:nvPr/>
        </p:nvSpPr>
        <p:spPr>
          <a:xfrm>
            <a:off x="4197096" y="3282696"/>
            <a:ext cx="3611880" cy="384048"/>
          </a:xfrm>
          <a:prstGeom prst="roundRect">
            <a:avLst>
              <a:gd name="adj" fmla="val 11905"/>
            </a:avLst>
          </a:prstGeom>
          <a:solidFill>
            <a:srgbClr val="1E2761"/>
          </a:solidFill>
          <a:ln/>
        </p:spPr>
        <p:txBody>
          <a:bodyPr/>
          <a:lstStyle/>
          <a:p>
            <a:endParaRPr lang="en-US"/>
          </a:p>
        </p:txBody>
      </p:sp>
      <p:sp>
        <p:nvSpPr>
          <p:cNvPr id="22" name="Text 20"/>
          <p:cNvSpPr txBox="1"/>
          <p:nvPr/>
        </p:nvSpPr>
        <p:spPr>
          <a:xfrm>
            <a:off x="4197096" y="3282696"/>
            <a:ext cx="3611880" cy="384048"/>
          </a:xfrm>
          <a:prstGeom prst="rect">
            <a:avLst/>
          </a:prstGeom>
          <a:noFill/>
          <a:ln/>
        </p:spPr>
        <p:txBody>
          <a:bodyPr wrap="square" lIns="0" tIns="0" rIns="0" bIns="0" rtlCol="0" anchor="ctr"/>
          <a:lstStyle/>
          <a:p>
            <a:pPr marL="0" indent="0" algn="ctr">
              <a:buNone/>
            </a:pPr>
            <a:r>
              <a:rPr lang="en-US" sz="1100" dirty="0">
                <a:solidFill>
                  <a:srgbClr val="FFFFFF"/>
                </a:solidFill>
                <a:latin typeface="Courier New" pitchFamily="34" charset="0"/>
                <a:ea typeface="Courier New" pitchFamily="34" charset="-122"/>
                <a:cs typeface="Courier New" pitchFamily="34" charset="-120"/>
              </a:rPr>
              <a:t>$1.55B – $1.80B</a:t>
            </a:r>
            <a:endParaRPr lang="en-US" sz="1100" dirty="0"/>
          </a:p>
        </p:txBody>
      </p:sp>
      <p:sp>
        <p:nvSpPr>
          <p:cNvPr id="23" name="Text 21"/>
          <p:cNvSpPr txBox="1"/>
          <p:nvPr/>
        </p:nvSpPr>
        <p:spPr>
          <a:xfrm>
            <a:off x="777240" y="4050792"/>
            <a:ext cx="2651760"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Actuarial Appraisal Value</a:t>
            </a:r>
            <a:endParaRPr lang="en-US" sz="1200" dirty="0"/>
          </a:p>
        </p:txBody>
      </p:sp>
      <p:sp>
        <p:nvSpPr>
          <p:cNvPr id="24" name="Text 22"/>
          <p:cNvSpPr txBox="1"/>
          <p:nvPr/>
        </p:nvSpPr>
        <p:spPr>
          <a:xfrm>
            <a:off x="777240" y="4325112"/>
            <a:ext cx="2651760" cy="256032"/>
          </a:xfrm>
          <a:prstGeom prst="rect">
            <a:avLst/>
          </a:prstGeom>
          <a:noFill/>
          <a:ln/>
        </p:spPr>
        <p:txBody>
          <a:bodyPr wrap="square" lIns="0" tIns="0" rIns="0" bIns="0" rtlCol="0" anchor="ctr"/>
          <a:lstStyle/>
          <a:p>
            <a:pPr marL="0" indent="0">
              <a:buNone/>
            </a:pPr>
            <a:r>
              <a:rPr lang="en-US" sz="1050" dirty="0">
                <a:solidFill>
                  <a:srgbClr val="5B6B8C"/>
                </a:solidFill>
                <a:latin typeface="Calibri" pitchFamily="34" charset="0"/>
                <a:ea typeface="Calibri" pitchFamily="34" charset="-122"/>
                <a:cs typeface="Calibri" pitchFamily="34" charset="-120"/>
              </a:rPr>
              <a:t>PVFP + Adj. Net Worth</a:t>
            </a:r>
            <a:endParaRPr lang="en-US" sz="1050" dirty="0"/>
          </a:p>
        </p:txBody>
      </p:sp>
      <p:sp>
        <p:nvSpPr>
          <p:cNvPr id="25" name="Shape 23"/>
          <p:cNvSpPr/>
          <p:nvPr/>
        </p:nvSpPr>
        <p:spPr>
          <a:xfrm>
            <a:off x="6653174" y="4087368"/>
            <a:ext cx="3756355" cy="384048"/>
          </a:xfrm>
          <a:prstGeom prst="roundRect">
            <a:avLst>
              <a:gd name="adj" fmla="val 11905"/>
            </a:avLst>
          </a:prstGeom>
          <a:solidFill>
            <a:srgbClr val="1E2761"/>
          </a:solidFill>
          <a:ln/>
        </p:spPr>
        <p:txBody>
          <a:bodyPr/>
          <a:lstStyle/>
          <a:p>
            <a:endParaRPr lang="en-US"/>
          </a:p>
        </p:txBody>
      </p:sp>
      <p:sp>
        <p:nvSpPr>
          <p:cNvPr id="26" name="Text 24"/>
          <p:cNvSpPr txBox="1"/>
          <p:nvPr/>
        </p:nvSpPr>
        <p:spPr>
          <a:xfrm>
            <a:off x="6653174" y="4087368"/>
            <a:ext cx="3756355" cy="384048"/>
          </a:xfrm>
          <a:prstGeom prst="rect">
            <a:avLst/>
          </a:prstGeom>
          <a:noFill/>
          <a:ln/>
        </p:spPr>
        <p:txBody>
          <a:bodyPr wrap="square" lIns="0" tIns="0" rIns="0" bIns="0" rtlCol="0" anchor="ctr"/>
          <a:lstStyle/>
          <a:p>
            <a:pPr marL="0" indent="0" algn="ctr">
              <a:buNone/>
            </a:pPr>
            <a:r>
              <a:rPr lang="en-US" sz="1100" dirty="0">
                <a:solidFill>
                  <a:srgbClr val="FFFFFF"/>
                </a:solidFill>
                <a:latin typeface="Courier New" pitchFamily="34" charset="0"/>
                <a:ea typeface="Courier New" pitchFamily="34" charset="-122"/>
                <a:cs typeface="Courier New" pitchFamily="34" charset="-120"/>
              </a:rPr>
              <a:t>$1.72B – $1.98B</a:t>
            </a:r>
            <a:endParaRPr lang="en-US" sz="1100" dirty="0"/>
          </a:p>
        </p:txBody>
      </p:sp>
      <p:sp>
        <p:nvSpPr>
          <p:cNvPr id="27" name="Shape 25"/>
          <p:cNvSpPr/>
          <p:nvPr/>
        </p:nvSpPr>
        <p:spPr>
          <a:xfrm>
            <a:off x="548640" y="4809744"/>
            <a:ext cx="10881360" cy="804672"/>
          </a:xfrm>
          <a:prstGeom prst="rect">
            <a:avLst/>
          </a:prstGeom>
          <a:solidFill>
            <a:srgbClr val="F4F6FB"/>
          </a:solidFill>
          <a:ln/>
        </p:spPr>
        <p:txBody>
          <a:bodyPr/>
          <a:lstStyle/>
          <a:p>
            <a:endParaRPr lang="en-US"/>
          </a:p>
        </p:txBody>
      </p:sp>
      <p:sp>
        <p:nvSpPr>
          <p:cNvPr id="28" name="Shape 26"/>
          <p:cNvSpPr/>
          <p:nvPr/>
        </p:nvSpPr>
        <p:spPr>
          <a:xfrm>
            <a:off x="6364224" y="4809744"/>
            <a:ext cx="2889504" cy="804672"/>
          </a:xfrm>
          <a:prstGeom prst="rect">
            <a:avLst/>
          </a:prstGeom>
          <a:solidFill>
            <a:srgbClr val="C9A227">
              <a:alpha val="18000"/>
            </a:srgbClr>
          </a:solidFill>
          <a:ln/>
        </p:spPr>
        <p:txBody>
          <a:bodyPr/>
          <a:lstStyle/>
          <a:p>
            <a:endParaRPr lang="en-US"/>
          </a:p>
        </p:txBody>
      </p:sp>
      <p:sp>
        <p:nvSpPr>
          <p:cNvPr id="29" name="Text 27"/>
          <p:cNvSpPr txBox="1"/>
          <p:nvPr/>
        </p:nvSpPr>
        <p:spPr>
          <a:xfrm>
            <a:off x="777240" y="4855464"/>
            <a:ext cx="2651760"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Discounted Cash Flow</a:t>
            </a:r>
            <a:endParaRPr lang="en-US" sz="1200" dirty="0"/>
          </a:p>
        </p:txBody>
      </p:sp>
      <p:sp>
        <p:nvSpPr>
          <p:cNvPr id="30" name="Text 28"/>
          <p:cNvSpPr txBox="1"/>
          <p:nvPr/>
        </p:nvSpPr>
        <p:spPr>
          <a:xfrm>
            <a:off x="777240" y="5129784"/>
            <a:ext cx="2651760" cy="256032"/>
          </a:xfrm>
          <a:prstGeom prst="rect">
            <a:avLst/>
          </a:prstGeom>
          <a:noFill/>
          <a:ln/>
        </p:spPr>
        <p:txBody>
          <a:bodyPr wrap="square" lIns="0" tIns="0" rIns="0" bIns="0" rtlCol="0" anchor="ctr"/>
          <a:lstStyle/>
          <a:p>
            <a:pPr marL="0" indent="0">
              <a:buNone/>
            </a:pPr>
            <a:r>
              <a:rPr lang="en-US" sz="1050" dirty="0">
                <a:solidFill>
                  <a:srgbClr val="5B6B8C"/>
                </a:solidFill>
                <a:latin typeface="Calibri" pitchFamily="34" charset="0"/>
                <a:ea typeface="Calibri" pitchFamily="34" charset="-122"/>
                <a:cs typeface="Calibri" pitchFamily="34" charset="-120"/>
              </a:rPr>
              <a:t>WACC 9.5%, terminal growth 2.5%</a:t>
            </a:r>
            <a:endParaRPr lang="en-US" sz="1050" dirty="0"/>
          </a:p>
        </p:txBody>
      </p:sp>
      <p:sp>
        <p:nvSpPr>
          <p:cNvPr id="31" name="Shape 29"/>
          <p:cNvSpPr/>
          <p:nvPr/>
        </p:nvSpPr>
        <p:spPr>
          <a:xfrm>
            <a:off x="4919472" y="4892040"/>
            <a:ext cx="4334256" cy="384048"/>
          </a:xfrm>
          <a:prstGeom prst="roundRect">
            <a:avLst>
              <a:gd name="adj" fmla="val 11905"/>
            </a:avLst>
          </a:prstGeom>
          <a:solidFill>
            <a:srgbClr val="1E2761"/>
          </a:solidFill>
          <a:ln/>
        </p:spPr>
        <p:txBody>
          <a:bodyPr/>
          <a:lstStyle/>
          <a:p>
            <a:endParaRPr lang="en-US"/>
          </a:p>
        </p:txBody>
      </p:sp>
      <p:sp>
        <p:nvSpPr>
          <p:cNvPr id="32" name="Text 30"/>
          <p:cNvSpPr txBox="1"/>
          <p:nvPr/>
        </p:nvSpPr>
        <p:spPr>
          <a:xfrm>
            <a:off x="4919472" y="4892040"/>
            <a:ext cx="4334256" cy="384048"/>
          </a:xfrm>
          <a:prstGeom prst="rect">
            <a:avLst/>
          </a:prstGeom>
          <a:noFill/>
          <a:ln/>
        </p:spPr>
        <p:txBody>
          <a:bodyPr wrap="square" lIns="0" tIns="0" rIns="0" bIns="0" rtlCol="0" anchor="ctr"/>
          <a:lstStyle/>
          <a:p>
            <a:pPr marL="0" indent="0" algn="ctr">
              <a:buNone/>
            </a:pPr>
            <a:r>
              <a:rPr lang="en-US" sz="1100" dirty="0">
                <a:solidFill>
                  <a:srgbClr val="FFFFFF"/>
                </a:solidFill>
                <a:latin typeface="Courier New" pitchFamily="34" charset="0"/>
                <a:ea typeface="Courier New" pitchFamily="34" charset="-122"/>
                <a:cs typeface="Courier New" pitchFamily="34" charset="-120"/>
              </a:rPr>
              <a:t>$1.60B – $1.90B</a:t>
            </a:r>
            <a:endParaRPr lang="en-US" sz="1100" dirty="0"/>
          </a:p>
        </p:txBody>
      </p:sp>
      <p:sp>
        <p:nvSpPr>
          <p:cNvPr id="33" name="Shape 31"/>
          <p:cNvSpPr/>
          <p:nvPr/>
        </p:nvSpPr>
        <p:spPr>
          <a:xfrm>
            <a:off x="3474720" y="5660136"/>
            <a:ext cx="7223760" cy="0"/>
          </a:xfrm>
          <a:prstGeom prst="line">
            <a:avLst/>
          </a:prstGeom>
          <a:noFill/>
          <a:ln w="12700">
            <a:solidFill>
              <a:srgbClr val="CADCFC"/>
            </a:solidFill>
            <a:prstDash val="solid"/>
          </a:ln>
        </p:spPr>
        <p:txBody>
          <a:bodyPr/>
          <a:lstStyle/>
          <a:p>
            <a:endParaRPr lang="en-US"/>
          </a:p>
        </p:txBody>
      </p:sp>
      <p:sp>
        <p:nvSpPr>
          <p:cNvPr id="34" name="Shape 32"/>
          <p:cNvSpPr/>
          <p:nvPr/>
        </p:nvSpPr>
        <p:spPr>
          <a:xfrm>
            <a:off x="3474720" y="5660136"/>
            <a:ext cx="0" cy="73152"/>
          </a:xfrm>
          <a:prstGeom prst="line">
            <a:avLst/>
          </a:prstGeom>
          <a:noFill/>
          <a:ln w="12700">
            <a:solidFill>
              <a:srgbClr val="CADCFC"/>
            </a:solidFill>
            <a:prstDash val="solid"/>
          </a:ln>
        </p:spPr>
        <p:txBody>
          <a:bodyPr/>
          <a:lstStyle/>
          <a:p>
            <a:endParaRPr lang="en-US"/>
          </a:p>
        </p:txBody>
      </p:sp>
      <p:sp>
        <p:nvSpPr>
          <p:cNvPr id="35" name="Text 33"/>
          <p:cNvSpPr txBox="1"/>
          <p:nvPr/>
        </p:nvSpPr>
        <p:spPr>
          <a:xfrm>
            <a:off x="3154680" y="5742432"/>
            <a:ext cx="640080" cy="201168"/>
          </a:xfrm>
          <a:prstGeom prst="rect">
            <a:avLst/>
          </a:prstGeom>
          <a:noFill/>
          <a:ln/>
        </p:spPr>
        <p:txBody>
          <a:bodyPr wrap="square" lIns="0" tIns="0" rIns="0" bIns="0" rtlCol="0" anchor="ctr"/>
          <a:lstStyle/>
          <a:p>
            <a:pPr marL="0" indent="0" algn="ctr">
              <a:buNone/>
            </a:pPr>
            <a:r>
              <a:rPr lang="en-US" sz="1000" dirty="0">
                <a:solidFill>
                  <a:srgbClr val="5B6B8C"/>
                </a:solidFill>
                <a:latin typeface="Calibri" pitchFamily="34" charset="0"/>
                <a:ea typeface="Calibri" pitchFamily="34" charset="-122"/>
                <a:cs typeface="Calibri" pitchFamily="34" charset="-120"/>
              </a:rPr>
              <a:t>$1.5B</a:t>
            </a:r>
            <a:endParaRPr lang="en-US" sz="1000" dirty="0"/>
          </a:p>
        </p:txBody>
      </p:sp>
      <p:sp>
        <p:nvSpPr>
          <p:cNvPr id="36" name="Shape 34"/>
          <p:cNvSpPr/>
          <p:nvPr/>
        </p:nvSpPr>
        <p:spPr>
          <a:xfrm>
            <a:off x="4919472" y="5660136"/>
            <a:ext cx="0" cy="73152"/>
          </a:xfrm>
          <a:prstGeom prst="line">
            <a:avLst/>
          </a:prstGeom>
          <a:noFill/>
          <a:ln w="12700">
            <a:solidFill>
              <a:srgbClr val="CADCFC"/>
            </a:solidFill>
            <a:prstDash val="solid"/>
          </a:ln>
        </p:spPr>
        <p:txBody>
          <a:bodyPr/>
          <a:lstStyle/>
          <a:p>
            <a:endParaRPr lang="en-US"/>
          </a:p>
        </p:txBody>
      </p:sp>
      <p:sp>
        <p:nvSpPr>
          <p:cNvPr id="37" name="Text 35"/>
          <p:cNvSpPr txBox="1"/>
          <p:nvPr/>
        </p:nvSpPr>
        <p:spPr>
          <a:xfrm>
            <a:off x="4599432" y="5742432"/>
            <a:ext cx="640080" cy="201168"/>
          </a:xfrm>
          <a:prstGeom prst="rect">
            <a:avLst/>
          </a:prstGeom>
          <a:noFill/>
          <a:ln/>
        </p:spPr>
        <p:txBody>
          <a:bodyPr wrap="square" lIns="0" tIns="0" rIns="0" bIns="0" rtlCol="0" anchor="ctr"/>
          <a:lstStyle/>
          <a:p>
            <a:pPr marL="0" indent="0" algn="ctr">
              <a:buNone/>
            </a:pPr>
            <a:r>
              <a:rPr lang="en-US" sz="1000" dirty="0">
                <a:solidFill>
                  <a:srgbClr val="5B6B8C"/>
                </a:solidFill>
                <a:latin typeface="Calibri" pitchFamily="34" charset="0"/>
                <a:ea typeface="Calibri" pitchFamily="34" charset="-122"/>
                <a:cs typeface="Calibri" pitchFamily="34" charset="-120"/>
              </a:rPr>
              <a:t>$1.6B</a:t>
            </a:r>
            <a:endParaRPr lang="en-US" sz="1000" dirty="0"/>
          </a:p>
        </p:txBody>
      </p:sp>
      <p:sp>
        <p:nvSpPr>
          <p:cNvPr id="38" name="Shape 36"/>
          <p:cNvSpPr/>
          <p:nvPr/>
        </p:nvSpPr>
        <p:spPr>
          <a:xfrm>
            <a:off x="6364224" y="5660136"/>
            <a:ext cx="0" cy="73152"/>
          </a:xfrm>
          <a:prstGeom prst="line">
            <a:avLst/>
          </a:prstGeom>
          <a:noFill/>
          <a:ln w="12700">
            <a:solidFill>
              <a:srgbClr val="CADCFC"/>
            </a:solidFill>
            <a:prstDash val="solid"/>
          </a:ln>
        </p:spPr>
        <p:txBody>
          <a:bodyPr/>
          <a:lstStyle/>
          <a:p>
            <a:endParaRPr lang="en-US"/>
          </a:p>
        </p:txBody>
      </p:sp>
      <p:sp>
        <p:nvSpPr>
          <p:cNvPr id="39" name="Text 37"/>
          <p:cNvSpPr txBox="1"/>
          <p:nvPr/>
        </p:nvSpPr>
        <p:spPr>
          <a:xfrm>
            <a:off x="6044184" y="5742432"/>
            <a:ext cx="640080" cy="201168"/>
          </a:xfrm>
          <a:prstGeom prst="rect">
            <a:avLst/>
          </a:prstGeom>
          <a:noFill/>
          <a:ln/>
        </p:spPr>
        <p:txBody>
          <a:bodyPr wrap="square" lIns="0" tIns="0" rIns="0" bIns="0" rtlCol="0" anchor="ctr"/>
          <a:lstStyle/>
          <a:p>
            <a:pPr marL="0" indent="0" algn="ctr">
              <a:buNone/>
            </a:pPr>
            <a:r>
              <a:rPr lang="en-US" sz="1000" dirty="0">
                <a:solidFill>
                  <a:srgbClr val="5B6B8C"/>
                </a:solidFill>
                <a:latin typeface="Calibri" pitchFamily="34" charset="0"/>
                <a:ea typeface="Calibri" pitchFamily="34" charset="-122"/>
                <a:cs typeface="Calibri" pitchFamily="34" charset="-120"/>
              </a:rPr>
              <a:t>$1.7B</a:t>
            </a:r>
            <a:endParaRPr lang="en-US" sz="1000" dirty="0"/>
          </a:p>
        </p:txBody>
      </p:sp>
      <p:sp>
        <p:nvSpPr>
          <p:cNvPr id="40" name="Shape 38"/>
          <p:cNvSpPr/>
          <p:nvPr/>
        </p:nvSpPr>
        <p:spPr>
          <a:xfrm>
            <a:off x="7808976" y="5660136"/>
            <a:ext cx="0" cy="73152"/>
          </a:xfrm>
          <a:prstGeom prst="line">
            <a:avLst/>
          </a:prstGeom>
          <a:noFill/>
          <a:ln w="12700">
            <a:solidFill>
              <a:srgbClr val="CADCFC"/>
            </a:solidFill>
            <a:prstDash val="solid"/>
          </a:ln>
        </p:spPr>
        <p:txBody>
          <a:bodyPr/>
          <a:lstStyle/>
          <a:p>
            <a:endParaRPr lang="en-US"/>
          </a:p>
        </p:txBody>
      </p:sp>
      <p:sp>
        <p:nvSpPr>
          <p:cNvPr id="41" name="Text 39"/>
          <p:cNvSpPr txBox="1"/>
          <p:nvPr/>
        </p:nvSpPr>
        <p:spPr>
          <a:xfrm>
            <a:off x="7488936" y="5742432"/>
            <a:ext cx="640080" cy="201168"/>
          </a:xfrm>
          <a:prstGeom prst="rect">
            <a:avLst/>
          </a:prstGeom>
          <a:noFill/>
          <a:ln/>
        </p:spPr>
        <p:txBody>
          <a:bodyPr wrap="square" lIns="0" tIns="0" rIns="0" bIns="0" rtlCol="0" anchor="ctr"/>
          <a:lstStyle/>
          <a:p>
            <a:pPr marL="0" indent="0" algn="ctr">
              <a:buNone/>
            </a:pPr>
            <a:r>
              <a:rPr lang="en-US" sz="1000" dirty="0">
                <a:solidFill>
                  <a:srgbClr val="5B6B8C"/>
                </a:solidFill>
                <a:latin typeface="Calibri" pitchFamily="34" charset="0"/>
                <a:ea typeface="Calibri" pitchFamily="34" charset="-122"/>
                <a:cs typeface="Calibri" pitchFamily="34" charset="-120"/>
              </a:rPr>
              <a:t>$1.8B</a:t>
            </a:r>
            <a:endParaRPr lang="en-US" sz="1000" dirty="0"/>
          </a:p>
        </p:txBody>
      </p:sp>
      <p:sp>
        <p:nvSpPr>
          <p:cNvPr id="42" name="Shape 40"/>
          <p:cNvSpPr/>
          <p:nvPr/>
        </p:nvSpPr>
        <p:spPr>
          <a:xfrm>
            <a:off x="9253728" y="5660136"/>
            <a:ext cx="0" cy="73152"/>
          </a:xfrm>
          <a:prstGeom prst="line">
            <a:avLst/>
          </a:prstGeom>
          <a:noFill/>
          <a:ln w="12700">
            <a:solidFill>
              <a:srgbClr val="CADCFC"/>
            </a:solidFill>
            <a:prstDash val="solid"/>
          </a:ln>
        </p:spPr>
        <p:txBody>
          <a:bodyPr/>
          <a:lstStyle/>
          <a:p>
            <a:endParaRPr lang="en-US"/>
          </a:p>
        </p:txBody>
      </p:sp>
      <p:sp>
        <p:nvSpPr>
          <p:cNvPr id="43" name="Text 41"/>
          <p:cNvSpPr txBox="1"/>
          <p:nvPr/>
        </p:nvSpPr>
        <p:spPr>
          <a:xfrm>
            <a:off x="8933688" y="5742432"/>
            <a:ext cx="640080" cy="201168"/>
          </a:xfrm>
          <a:prstGeom prst="rect">
            <a:avLst/>
          </a:prstGeom>
          <a:noFill/>
          <a:ln/>
        </p:spPr>
        <p:txBody>
          <a:bodyPr wrap="square" lIns="0" tIns="0" rIns="0" bIns="0" rtlCol="0" anchor="ctr"/>
          <a:lstStyle/>
          <a:p>
            <a:pPr marL="0" indent="0" algn="ctr">
              <a:buNone/>
            </a:pPr>
            <a:r>
              <a:rPr lang="en-US" sz="1000" dirty="0">
                <a:solidFill>
                  <a:srgbClr val="5B6B8C"/>
                </a:solidFill>
                <a:latin typeface="Calibri" pitchFamily="34" charset="0"/>
                <a:ea typeface="Calibri" pitchFamily="34" charset="-122"/>
                <a:cs typeface="Calibri" pitchFamily="34" charset="-120"/>
              </a:rPr>
              <a:t>$1.9B</a:t>
            </a:r>
            <a:endParaRPr lang="en-US" sz="1000" dirty="0"/>
          </a:p>
        </p:txBody>
      </p:sp>
      <p:sp>
        <p:nvSpPr>
          <p:cNvPr id="44" name="Shape 42"/>
          <p:cNvSpPr/>
          <p:nvPr/>
        </p:nvSpPr>
        <p:spPr>
          <a:xfrm>
            <a:off x="10698480" y="5660136"/>
            <a:ext cx="0" cy="73152"/>
          </a:xfrm>
          <a:prstGeom prst="line">
            <a:avLst/>
          </a:prstGeom>
          <a:noFill/>
          <a:ln w="12700">
            <a:solidFill>
              <a:srgbClr val="CADCFC"/>
            </a:solidFill>
            <a:prstDash val="solid"/>
          </a:ln>
        </p:spPr>
        <p:txBody>
          <a:bodyPr/>
          <a:lstStyle/>
          <a:p>
            <a:endParaRPr lang="en-US"/>
          </a:p>
        </p:txBody>
      </p:sp>
      <p:sp>
        <p:nvSpPr>
          <p:cNvPr id="45" name="Text 43"/>
          <p:cNvSpPr txBox="1"/>
          <p:nvPr/>
        </p:nvSpPr>
        <p:spPr>
          <a:xfrm>
            <a:off x="10378440" y="5742432"/>
            <a:ext cx="640080" cy="201168"/>
          </a:xfrm>
          <a:prstGeom prst="rect">
            <a:avLst/>
          </a:prstGeom>
          <a:noFill/>
          <a:ln/>
        </p:spPr>
        <p:txBody>
          <a:bodyPr wrap="square" lIns="0" tIns="0" rIns="0" bIns="0" rtlCol="0" anchor="ctr"/>
          <a:lstStyle/>
          <a:p>
            <a:pPr marL="0" indent="0" algn="ctr">
              <a:buNone/>
            </a:pPr>
            <a:r>
              <a:rPr lang="en-US" sz="1000" dirty="0">
                <a:solidFill>
                  <a:srgbClr val="5B6B8C"/>
                </a:solidFill>
                <a:latin typeface="Calibri" pitchFamily="34" charset="0"/>
                <a:ea typeface="Calibri" pitchFamily="34" charset="-122"/>
                <a:cs typeface="Calibri" pitchFamily="34" charset="-120"/>
              </a:rPr>
              <a:t>$2.0B</a:t>
            </a:r>
            <a:endParaRPr lang="en-US" sz="1000" dirty="0"/>
          </a:p>
        </p:txBody>
      </p:sp>
      <p:sp>
        <p:nvSpPr>
          <p:cNvPr id="46" name="Text 44"/>
          <p:cNvSpPr txBox="1"/>
          <p:nvPr/>
        </p:nvSpPr>
        <p:spPr>
          <a:xfrm>
            <a:off x="3474720" y="5971032"/>
            <a:ext cx="7223760" cy="274320"/>
          </a:xfrm>
          <a:prstGeom prst="rect">
            <a:avLst/>
          </a:prstGeom>
          <a:noFill/>
          <a:ln/>
        </p:spPr>
        <p:txBody>
          <a:bodyPr wrap="square" lIns="0" tIns="0" rIns="0" bIns="0" rtlCol="0" anchor="ctr"/>
          <a:lstStyle/>
          <a:p>
            <a:pPr marL="0" indent="0" algn="ctr">
              <a:buNone/>
            </a:pPr>
            <a:r>
              <a:rPr lang="en-US" sz="1200" b="1" dirty="0">
                <a:solidFill>
                  <a:srgbClr val="8A6A0E"/>
                </a:solidFill>
                <a:latin typeface="Calibri" pitchFamily="34" charset="0"/>
                <a:ea typeface="Calibri" pitchFamily="34" charset="-122"/>
                <a:cs typeface="Calibri" pitchFamily="34" charset="-120"/>
              </a:rPr>
              <a:t>Triangulated Range — Midpoint $1.80B</a:t>
            </a:r>
            <a:endParaRPr lang="en-US" sz="1200" dirty="0"/>
          </a:p>
        </p:txBody>
      </p:sp>
      <p:sp>
        <p:nvSpPr>
          <p:cNvPr id="47" name="Text 45"/>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48" name="Text 46"/>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8</a:t>
            </a:r>
            <a:endParaRPr lang="en-US" sz="900" dirty="0"/>
          </a:p>
        </p:txBody>
      </p:sp>
      <p:sp>
        <p:nvSpPr>
          <p:cNvPr id="49" name="Shape 47"/>
          <p:cNvSpPr/>
          <p:nvPr/>
        </p:nvSpPr>
        <p:spPr>
          <a:xfrm>
            <a:off x="5341925" y="6574536"/>
            <a:ext cx="109728" cy="109728"/>
          </a:xfrm>
          <a:prstGeom prst="ellipse">
            <a:avLst/>
          </a:prstGeom>
          <a:solidFill>
            <a:srgbClr val="C9A227"/>
          </a:solidFill>
          <a:ln/>
        </p:spPr>
        <p:txBody>
          <a:bodyPr/>
          <a:lstStyle/>
          <a:p>
            <a:endParaRPr lang="en-US"/>
          </a:p>
        </p:txBody>
      </p:sp>
      <p:sp>
        <p:nvSpPr>
          <p:cNvPr id="50" name="Shape 48"/>
          <p:cNvSpPr/>
          <p:nvPr/>
        </p:nvSpPr>
        <p:spPr>
          <a:xfrm>
            <a:off x="5579669" y="6588252"/>
            <a:ext cx="82296" cy="82296"/>
          </a:xfrm>
          <a:prstGeom prst="ellipse">
            <a:avLst/>
          </a:prstGeom>
          <a:solidFill>
            <a:srgbClr val="CADCFC"/>
          </a:solidFill>
          <a:ln/>
        </p:spPr>
        <p:txBody>
          <a:bodyPr/>
          <a:lstStyle/>
          <a:p>
            <a:endParaRPr lang="en-US"/>
          </a:p>
        </p:txBody>
      </p:sp>
      <p:sp>
        <p:nvSpPr>
          <p:cNvPr id="51" name="Shape 49"/>
          <p:cNvSpPr/>
          <p:nvPr/>
        </p:nvSpPr>
        <p:spPr>
          <a:xfrm>
            <a:off x="5817413" y="6588252"/>
            <a:ext cx="82296" cy="82296"/>
          </a:xfrm>
          <a:prstGeom prst="ellipse">
            <a:avLst/>
          </a:prstGeom>
          <a:solidFill>
            <a:srgbClr val="CADCFC"/>
          </a:solidFill>
          <a:ln/>
        </p:spPr>
        <p:txBody>
          <a:bodyPr/>
          <a:lstStyle/>
          <a:p>
            <a:endParaRPr lang="en-US"/>
          </a:p>
        </p:txBody>
      </p:sp>
      <p:sp>
        <p:nvSpPr>
          <p:cNvPr id="52" name="Shape 50"/>
          <p:cNvSpPr/>
          <p:nvPr/>
        </p:nvSpPr>
        <p:spPr>
          <a:xfrm>
            <a:off x="6055157" y="6588252"/>
            <a:ext cx="82296" cy="82296"/>
          </a:xfrm>
          <a:prstGeom prst="ellipse">
            <a:avLst/>
          </a:prstGeom>
          <a:solidFill>
            <a:srgbClr val="CADCFC"/>
          </a:solidFill>
          <a:ln/>
        </p:spPr>
        <p:txBody>
          <a:bodyPr/>
          <a:lstStyle/>
          <a:p>
            <a:endParaRPr lang="en-US"/>
          </a:p>
        </p:txBody>
      </p:sp>
      <p:sp>
        <p:nvSpPr>
          <p:cNvPr id="53" name="Shape 51"/>
          <p:cNvSpPr/>
          <p:nvPr/>
        </p:nvSpPr>
        <p:spPr>
          <a:xfrm>
            <a:off x="6292901" y="6588252"/>
            <a:ext cx="82296" cy="82296"/>
          </a:xfrm>
          <a:prstGeom prst="ellipse">
            <a:avLst/>
          </a:prstGeom>
          <a:solidFill>
            <a:srgbClr val="CADCFC"/>
          </a:solidFill>
          <a:ln/>
        </p:spPr>
        <p:txBody>
          <a:bodyPr/>
          <a:lstStyle/>
          <a:p>
            <a:endParaRPr lang="en-US"/>
          </a:p>
        </p:txBody>
      </p:sp>
      <p:sp>
        <p:nvSpPr>
          <p:cNvPr id="54" name="Shape 52"/>
          <p:cNvSpPr/>
          <p:nvPr/>
        </p:nvSpPr>
        <p:spPr>
          <a:xfrm>
            <a:off x="6530645" y="6588252"/>
            <a:ext cx="82296" cy="82296"/>
          </a:xfrm>
          <a:prstGeom prst="ellipse">
            <a:avLst/>
          </a:prstGeom>
          <a:solidFill>
            <a:srgbClr val="CADCFC"/>
          </a:solidFill>
          <a:ln/>
        </p:spPr>
        <p:txBody>
          <a:bodyPr/>
          <a:lstStyle/>
          <a:p>
            <a:endParaRPr lang="en-US"/>
          </a:p>
        </p:txBody>
      </p:sp>
      <p:sp>
        <p:nvSpPr>
          <p:cNvPr id="55" name="Shape 53"/>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OUTPUT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Valuation Modeling — Example Output (Synergy Analysis)</a:t>
            </a:r>
            <a:endParaRPr lang="en-US" sz="2700" dirty="0"/>
          </a:p>
        </p:txBody>
      </p:sp>
      <p:sp>
        <p:nvSpPr>
          <p:cNvPr id="4" name="Text 2"/>
          <p:cNvSpPr txBox="1"/>
          <p:nvPr/>
        </p:nvSpPr>
        <p:spPr>
          <a:xfrm>
            <a:off x="548640" y="1371600"/>
            <a:ext cx="10698480" cy="45720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Synergies are split by who could realize them — only the acquirer-specific piece is excluded from the price we pay.</a:t>
            </a:r>
            <a:endParaRPr lang="en-US" sz="1300" dirty="0"/>
          </a:p>
        </p:txBody>
      </p:sp>
      <p:sp>
        <p:nvSpPr>
          <p:cNvPr id="5" name="Shape 3"/>
          <p:cNvSpPr/>
          <p:nvPr/>
        </p:nvSpPr>
        <p:spPr>
          <a:xfrm>
            <a:off x="548640" y="1965960"/>
            <a:ext cx="5212080" cy="3977640"/>
          </a:xfrm>
          <a:prstGeom prst="roundRect">
            <a:avLst>
              <a:gd name="adj" fmla="val 2299"/>
            </a:avLst>
          </a:prstGeom>
          <a:solidFill>
            <a:srgbClr val="F4F6FB"/>
          </a:solidFill>
          <a:ln/>
        </p:spPr>
        <p:txBody>
          <a:bodyPr/>
          <a:lstStyle/>
          <a:p>
            <a:endParaRPr lang="en-US"/>
          </a:p>
        </p:txBody>
      </p:sp>
      <p:sp>
        <p:nvSpPr>
          <p:cNvPr id="6" name="Text 4"/>
          <p:cNvSpPr txBox="1"/>
          <p:nvPr/>
        </p:nvSpPr>
        <p:spPr>
          <a:xfrm>
            <a:off x="868680" y="2240280"/>
            <a:ext cx="4572000" cy="292608"/>
          </a:xfrm>
          <a:prstGeom prst="rect">
            <a:avLst/>
          </a:prstGeom>
          <a:noFill/>
          <a:ln/>
        </p:spPr>
        <p:txBody>
          <a:bodyPr wrap="square" lIns="0" tIns="0" rIns="0" bIns="0" rtlCol="0" anchor="ctr"/>
          <a:lstStyle/>
          <a:p>
            <a:pPr marL="0" indent="0">
              <a:buNone/>
            </a:pPr>
            <a:r>
              <a:rPr lang="en-US" sz="1300" b="1" kern="0" spc="100" dirty="0">
                <a:solidFill>
                  <a:srgbClr val="8A6A0E"/>
                </a:solidFill>
                <a:latin typeface="Calibri" pitchFamily="34" charset="0"/>
                <a:ea typeface="Calibri" pitchFamily="34" charset="-122"/>
                <a:cs typeface="Calibri" pitchFamily="34" charset="-120"/>
              </a:rPr>
              <a:t>MARKET PARTICIPANT CASE</a:t>
            </a:r>
            <a:endParaRPr lang="en-US" sz="1300" dirty="0"/>
          </a:p>
        </p:txBody>
      </p:sp>
      <p:sp>
        <p:nvSpPr>
          <p:cNvPr id="7" name="Text 5"/>
          <p:cNvSpPr txBox="1"/>
          <p:nvPr/>
        </p:nvSpPr>
        <p:spPr>
          <a:xfrm>
            <a:off x="868680" y="2651760"/>
            <a:ext cx="4572000" cy="960120"/>
          </a:xfrm>
          <a:prstGeom prst="rect">
            <a:avLst/>
          </a:prstGeom>
          <a:noFill/>
          <a:ln/>
        </p:spPr>
        <p:txBody>
          <a:bodyPr wrap="square" lIns="0" tIns="0" rIns="0" bIns="0" rtlCol="0" anchor="t"/>
          <a:lstStyle/>
          <a:p>
            <a:pPr marL="0" indent="0">
              <a:buNone/>
            </a:pPr>
            <a:r>
              <a:rPr lang="en-US" sz="4600" b="1" dirty="0">
                <a:solidFill>
                  <a:srgbClr val="1E2761"/>
                </a:solidFill>
                <a:latin typeface="Cambria" pitchFamily="34" charset="0"/>
                <a:ea typeface="Cambria" pitchFamily="34" charset="-122"/>
                <a:cs typeface="Cambria" pitchFamily="34" charset="-120"/>
              </a:rPr>
              <a:t>$30M</a:t>
            </a:r>
            <a:endParaRPr lang="en-US" sz="4600" dirty="0"/>
          </a:p>
        </p:txBody>
      </p:sp>
      <p:sp>
        <p:nvSpPr>
          <p:cNvPr id="8" name="Text 6"/>
          <p:cNvSpPr txBox="1"/>
          <p:nvPr/>
        </p:nvSpPr>
        <p:spPr>
          <a:xfrm>
            <a:off x="868680" y="3749040"/>
            <a:ext cx="4572000" cy="640080"/>
          </a:xfrm>
          <a:prstGeom prst="rect">
            <a:avLst/>
          </a:prstGeom>
          <a:noFill/>
          <a:ln/>
        </p:spPr>
        <p:txBody>
          <a:bodyPr wrap="square" lIns="0" tIns="0" rIns="0" bIns="0" rtlCol="0" anchor="t"/>
          <a:lstStyle/>
          <a:p>
            <a:pPr marL="0" indent="0">
              <a:buNone/>
            </a:pPr>
            <a:r>
              <a:rPr lang="en-US" sz="1300" i="1" dirty="0">
                <a:solidFill>
                  <a:srgbClr val="5B6B8C"/>
                </a:solidFill>
                <a:latin typeface="Calibri" pitchFamily="34" charset="0"/>
                <a:ea typeface="Calibri" pitchFamily="34" charset="-122"/>
                <a:cs typeface="Calibri" pitchFamily="34" charset="-120"/>
              </a:rPr>
              <a:t>What a typical bidder could justify — competed away in a bid process</a:t>
            </a:r>
            <a:endParaRPr lang="en-US" sz="1300" dirty="0"/>
          </a:p>
        </p:txBody>
      </p:sp>
      <p:sp>
        <p:nvSpPr>
          <p:cNvPr id="9" name="Shape 7"/>
          <p:cNvSpPr/>
          <p:nvPr/>
        </p:nvSpPr>
        <p:spPr>
          <a:xfrm>
            <a:off x="868680" y="4553712"/>
            <a:ext cx="82296" cy="82296"/>
          </a:xfrm>
          <a:prstGeom prst="ellipse">
            <a:avLst/>
          </a:prstGeom>
          <a:solidFill>
            <a:srgbClr val="C9A227"/>
          </a:solidFill>
          <a:ln/>
        </p:spPr>
        <p:txBody>
          <a:bodyPr/>
          <a:lstStyle/>
          <a:p>
            <a:endParaRPr lang="en-US"/>
          </a:p>
        </p:txBody>
      </p:sp>
      <p:sp>
        <p:nvSpPr>
          <p:cNvPr id="10" name="Text 8"/>
          <p:cNvSpPr txBox="1"/>
          <p:nvPr/>
        </p:nvSpPr>
        <p:spPr>
          <a:xfrm>
            <a:off x="1078992" y="4434840"/>
            <a:ext cx="4343400" cy="347472"/>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Cost (G&amp;A): $18M</a:t>
            </a:r>
            <a:endParaRPr lang="en-US" sz="1300" dirty="0"/>
          </a:p>
        </p:txBody>
      </p:sp>
      <p:sp>
        <p:nvSpPr>
          <p:cNvPr id="11" name="Shape 9"/>
          <p:cNvSpPr/>
          <p:nvPr/>
        </p:nvSpPr>
        <p:spPr>
          <a:xfrm>
            <a:off x="868680" y="4956048"/>
            <a:ext cx="82296" cy="82296"/>
          </a:xfrm>
          <a:prstGeom prst="ellipse">
            <a:avLst/>
          </a:prstGeom>
          <a:solidFill>
            <a:srgbClr val="C9A227"/>
          </a:solidFill>
          <a:ln/>
        </p:spPr>
        <p:txBody>
          <a:bodyPr/>
          <a:lstStyle/>
          <a:p>
            <a:endParaRPr lang="en-US"/>
          </a:p>
        </p:txBody>
      </p:sp>
      <p:sp>
        <p:nvSpPr>
          <p:cNvPr id="12" name="Text 10"/>
          <p:cNvSpPr txBox="1"/>
          <p:nvPr/>
        </p:nvSpPr>
        <p:spPr>
          <a:xfrm>
            <a:off x="1078992" y="4837176"/>
            <a:ext cx="4343400" cy="347472"/>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Investment / spread: $12M</a:t>
            </a:r>
            <a:endParaRPr lang="en-US" sz="1300" dirty="0"/>
          </a:p>
        </p:txBody>
      </p:sp>
      <p:sp>
        <p:nvSpPr>
          <p:cNvPr id="13" name="Shape 11"/>
          <p:cNvSpPr/>
          <p:nvPr/>
        </p:nvSpPr>
        <p:spPr>
          <a:xfrm>
            <a:off x="868680" y="5358384"/>
            <a:ext cx="82296" cy="82296"/>
          </a:xfrm>
          <a:prstGeom prst="ellipse">
            <a:avLst/>
          </a:prstGeom>
          <a:solidFill>
            <a:srgbClr val="C9A227"/>
          </a:solidFill>
          <a:ln/>
        </p:spPr>
        <p:txBody>
          <a:bodyPr/>
          <a:lstStyle/>
          <a:p>
            <a:endParaRPr lang="en-US"/>
          </a:p>
        </p:txBody>
      </p:sp>
      <p:sp>
        <p:nvSpPr>
          <p:cNvPr id="14" name="Text 12"/>
          <p:cNvSpPr txBox="1"/>
          <p:nvPr/>
        </p:nvSpPr>
        <p:spPr>
          <a:xfrm>
            <a:off x="1078992" y="5239512"/>
            <a:ext cx="4343400" cy="347472"/>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Distribution: $0</a:t>
            </a:r>
            <a:endParaRPr lang="en-US" sz="1300" dirty="0"/>
          </a:p>
        </p:txBody>
      </p:sp>
      <p:sp>
        <p:nvSpPr>
          <p:cNvPr id="15" name="Shape 13"/>
          <p:cNvSpPr/>
          <p:nvPr/>
        </p:nvSpPr>
        <p:spPr>
          <a:xfrm>
            <a:off x="6035040" y="1965960"/>
            <a:ext cx="5212080" cy="3977640"/>
          </a:xfrm>
          <a:prstGeom prst="roundRect">
            <a:avLst>
              <a:gd name="adj" fmla="val 2299"/>
            </a:avLst>
          </a:prstGeom>
          <a:solidFill>
            <a:srgbClr val="1E2761"/>
          </a:solidFill>
          <a:ln/>
        </p:spPr>
        <p:txBody>
          <a:bodyPr/>
          <a:lstStyle/>
          <a:p>
            <a:endParaRPr lang="en-US"/>
          </a:p>
        </p:txBody>
      </p:sp>
      <p:sp>
        <p:nvSpPr>
          <p:cNvPr id="16" name="Text 14"/>
          <p:cNvSpPr txBox="1"/>
          <p:nvPr/>
        </p:nvSpPr>
        <p:spPr>
          <a:xfrm>
            <a:off x="6355080" y="2240280"/>
            <a:ext cx="4572000" cy="292608"/>
          </a:xfrm>
          <a:prstGeom prst="rect">
            <a:avLst/>
          </a:prstGeom>
          <a:noFill/>
          <a:ln/>
        </p:spPr>
        <p:txBody>
          <a:bodyPr wrap="square" lIns="0" tIns="0" rIns="0" bIns="0" rtlCol="0" anchor="ctr"/>
          <a:lstStyle/>
          <a:p>
            <a:pPr marL="0" indent="0">
              <a:buNone/>
            </a:pPr>
            <a:r>
              <a:rPr lang="en-US" sz="1300" b="1" kern="0" spc="100" dirty="0">
                <a:solidFill>
                  <a:srgbClr val="C9A227"/>
                </a:solidFill>
                <a:latin typeface="Calibri" pitchFamily="34" charset="0"/>
                <a:ea typeface="Calibri" pitchFamily="34" charset="-122"/>
                <a:cs typeface="Calibri" pitchFamily="34" charset="-120"/>
              </a:rPr>
              <a:t>ACQUIRER-SPECIFIC CASE (BLUE OWL)</a:t>
            </a:r>
            <a:endParaRPr lang="en-US" sz="1300" dirty="0"/>
          </a:p>
        </p:txBody>
      </p:sp>
      <p:sp>
        <p:nvSpPr>
          <p:cNvPr id="17" name="Text 15"/>
          <p:cNvSpPr txBox="1"/>
          <p:nvPr/>
        </p:nvSpPr>
        <p:spPr>
          <a:xfrm>
            <a:off x="6355080" y="2651760"/>
            <a:ext cx="4572000" cy="960120"/>
          </a:xfrm>
          <a:prstGeom prst="rect">
            <a:avLst/>
          </a:prstGeom>
          <a:noFill/>
          <a:ln/>
        </p:spPr>
        <p:txBody>
          <a:bodyPr wrap="square" lIns="0" tIns="0" rIns="0" bIns="0" rtlCol="0" anchor="t"/>
          <a:lstStyle/>
          <a:p>
            <a:pPr marL="0" indent="0">
              <a:buNone/>
            </a:pPr>
            <a:r>
              <a:rPr lang="en-US" sz="4600" b="1" dirty="0">
                <a:solidFill>
                  <a:srgbClr val="C9A227"/>
                </a:solidFill>
                <a:latin typeface="Cambria" pitchFamily="34" charset="0"/>
                <a:ea typeface="Cambria" pitchFamily="34" charset="-122"/>
                <a:cs typeface="Cambria" pitchFamily="34" charset="-120"/>
              </a:rPr>
              <a:t>$70M</a:t>
            </a:r>
            <a:endParaRPr lang="en-US" sz="4600" dirty="0"/>
          </a:p>
        </p:txBody>
      </p:sp>
      <p:sp>
        <p:nvSpPr>
          <p:cNvPr id="18" name="Text 16"/>
          <p:cNvSpPr txBox="1"/>
          <p:nvPr/>
        </p:nvSpPr>
        <p:spPr>
          <a:xfrm>
            <a:off x="6355080" y="3749040"/>
            <a:ext cx="4572000" cy="640080"/>
          </a:xfrm>
          <a:prstGeom prst="rect">
            <a:avLst/>
          </a:prstGeom>
          <a:noFill/>
          <a:ln/>
        </p:spPr>
        <p:txBody>
          <a:bodyPr wrap="square" lIns="0" tIns="0" rIns="0" bIns="0" rtlCol="0" anchor="t"/>
          <a:lstStyle/>
          <a:p>
            <a:pPr marL="0" indent="0">
              <a:buNone/>
            </a:pPr>
            <a:r>
              <a:rPr lang="en-US" sz="1300" i="1" dirty="0">
                <a:solidFill>
                  <a:srgbClr val="CADCFC"/>
                </a:solidFill>
                <a:latin typeface="Calibri" pitchFamily="34" charset="0"/>
                <a:ea typeface="Calibri" pitchFamily="34" charset="-122"/>
                <a:cs typeface="Calibri" pitchFamily="34" charset="-120"/>
              </a:rPr>
              <a:t>Drives our own return underwriting — excluded from the price we pay</a:t>
            </a:r>
            <a:endParaRPr lang="en-US" sz="1300" dirty="0"/>
          </a:p>
        </p:txBody>
      </p:sp>
      <p:sp>
        <p:nvSpPr>
          <p:cNvPr id="19" name="Shape 17"/>
          <p:cNvSpPr/>
          <p:nvPr/>
        </p:nvSpPr>
        <p:spPr>
          <a:xfrm>
            <a:off x="6355080" y="4553712"/>
            <a:ext cx="82296" cy="82296"/>
          </a:xfrm>
          <a:prstGeom prst="ellipse">
            <a:avLst/>
          </a:prstGeom>
          <a:solidFill>
            <a:srgbClr val="C9A227"/>
          </a:solidFill>
          <a:ln/>
        </p:spPr>
        <p:txBody>
          <a:bodyPr/>
          <a:lstStyle/>
          <a:p>
            <a:endParaRPr lang="en-US"/>
          </a:p>
        </p:txBody>
      </p:sp>
      <p:sp>
        <p:nvSpPr>
          <p:cNvPr id="20" name="Text 18"/>
          <p:cNvSpPr txBox="1"/>
          <p:nvPr/>
        </p:nvSpPr>
        <p:spPr>
          <a:xfrm>
            <a:off x="6565392" y="4434840"/>
            <a:ext cx="4343400" cy="347472"/>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Cost (G&amp;A): $28M</a:t>
            </a:r>
            <a:endParaRPr lang="en-US" sz="1300" dirty="0"/>
          </a:p>
        </p:txBody>
      </p:sp>
      <p:sp>
        <p:nvSpPr>
          <p:cNvPr id="21" name="Shape 19"/>
          <p:cNvSpPr/>
          <p:nvPr/>
        </p:nvSpPr>
        <p:spPr>
          <a:xfrm>
            <a:off x="6355080" y="4956048"/>
            <a:ext cx="82296" cy="82296"/>
          </a:xfrm>
          <a:prstGeom prst="ellipse">
            <a:avLst/>
          </a:prstGeom>
          <a:solidFill>
            <a:srgbClr val="C9A227"/>
          </a:solidFill>
          <a:ln/>
        </p:spPr>
        <p:txBody>
          <a:bodyPr/>
          <a:lstStyle/>
          <a:p>
            <a:endParaRPr lang="en-US"/>
          </a:p>
        </p:txBody>
      </p:sp>
      <p:sp>
        <p:nvSpPr>
          <p:cNvPr id="22" name="Text 20"/>
          <p:cNvSpPr txBox="1"/>
          <p:nvPr/>
        </p:nvSpPr>
        <p:spPr>
          <a:xfrm>
            <a:off x="6565392" y="4837176"/>
            <a:ext cx="4343400" cy="347472"/>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Investment / spread: $34M</a:t>
            </a:r>
            <a:endParaRPr lang="en-US" sz="1300" dirty="0"/>
          </a:p>
        </p:txBody>
      </p:sp>
      <p:sp>
        <p:nvSpPr>
          <p:cNvPr id="23" name="Shape 21"/>
          <p:cNvSpPr/>
          <p:nvPr/>
        </p:nvSpPr>
        <p:spPr>
          <a:xfrm>
            <a:off x="6355080" y="5358384"/>
            <a:ext cx="82296" cy="82296"/>
          </a:xfrm>
          <a:prstGeom prst="ellipse">
            <a:avLst/>
          </a:prstGeom>
          <a:solidFill>
            <a:srgbClr val="C9A227"/>
          </a:solidFill>
          <a:ln/>
        </p:spPr>
        <p:txBody>
          <a:bodyPr/>
          <a:lstStyle/>
          <a:p>
            <a:endParaRPr lang="en-US"/>
          </a:p>
        </p:txBody>
      </p:sp>
      <p:sp>
        <p:nvSpPr>
          <p:cNvPr id="24" name="Text 22"/>
          <p:cNvSpPr txBox="1"/>
          <p:nvPr/>
        </p:nvSpPr>
        <p:spPr>
          <a:xfrm>
            <a:off x="6565392" y="5239512"/>
            <a:ext cx="4343400" cy="347472"/>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Distribution: $8M</a:t>
            </a:r>
            <a:endParaRPr lang="en-US" sz="1300" dirty="0"/>
          </a:p>
        </p:txBody>
      </p:sp>
      <p:sp>
        <p:nvSpPr>
          <p:cNvPr id="25" name="Text 23"/>
          <p:cNvSpPr txBox="1"/>
          <p:nvPr/>
        </p:nvSpPr>
        <p:spPr>
          <a:xfrm>
            <a:off x="548640" y="6053328"/>
            <a:ext cx="10698480" cy="365760"/>
          </a:xfrm>
          <a:prstGeom prst="rect">
            <a:avLst/>
          </a:prstGeom>
          <a:noFill/>
          <a:ln/>
        </p:spPr>
        <p:txBody>
          <a:bodyPr wrap="square" lIns="0" tIns="0" rIns="0" bIns="0" rtlCol="0" anchor="ctr"/>
          <a:lstStyle/>
          <a:p>
            <a:pPr marL="0" indent="0">
              <a:buNone/>
            </a:pPr>
            <a:r>
              <a:rPr lang="en-US" sz="1300" b="1" i="1" dirty="0">
                <a:solidFill>
                  <a:srgbClr val="1E2761"/>
                </a:solidFill>
                <a:latin typeface="Calibri" pitchFamily="34" charset="0"/>
                <a:ea typeface="Calibri" pitchFamily="34" charset="-122"/>
                <a:cs typeface="Calibri" pitchFamily="34" charset="-120"/>
              </a:rPr>
              <a:t>Acquirer-specific synergies are calibrated to realized — not announced — rates in prior deals.</a:t>
            </a:r>
            <a:endParaRPr lang="en-US" sz="1300" dirty="0"/>
          </a:p>
        </p:txBody>
      </p:sp>
      <p:sp>
        <p:nvSpPr>
          <p:cNvPr id="26" name="Text 24"/>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27" name="Text 25"/>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9</a:t>
            </a:r>
            <a:endParaRPr lang="en-US" sz="900" dirty="0"/>
          </a:p>
        </p:txBody>
      </p:sp>
      <p:sp>
        <p:nvSpPr>
          <p:cNvPr id="28" name="Shape 26"/>
          <p:cNvSpPr/>
          <p:nvPr/>
        </p:nvSpPr>
        <p:spPr>
          <a:xfrm>
            <a:off x="5341925" y="6574536"/>
            <a:ext cx="109728" cy="109728"/>
          </a:xfrm>
          <a:prstGeom prst="ellipse">
            <a:avLst/>
          </a:prstGeom>
          <a:solidFill>
            <a:srgbClr val="C9A227"/>
          </a:solidFill>
          <a:ln/>
        </p:spPr>
        <p:txBody>
          <a:bodyPr/>
          <a:lstStyle/>
          <a:p>
            <a:endParaRPr lang="en-US"/>
          </a:p>
        </p:txBody>
      </p:sp>
      <p:sp>
        <p:nvSpPr>
          <p:cNvPr id="29" name="Shape 27"/>
          <p:cNvSpPr/>
          <p:nvPr/>
        </p:nvSpPr>
        <p:spPr>
          <a:xfrm>
            <a:off x="5579669" y="6588252"/>
            <a:ext cx="82296" cy="82296"/>
          </a:xfrm>
          <a:prstGeom prst="ellipse">
            <a:avLst/>
          </a:prstGeom>
          <a:solidFill>
            <a:srgbClr val="CADCFC"/>
          </a:solidFill>
          <a:ln/>
        </p:spPr>
        <p:txBody>
          <a:bodyPr/>
          <a:lstStyle/>
          <a:p>
            <a:endParaRPr lang="en-US"/>
          </a:p>
        </p:txBody>
      </p:sp>
      <p:sp>
        <p:nvSpPr>
          <p:cNvPr id="30" name="Shape 28"/>
          <p:cNvSpPr/>
          <p:nvPr/>
        </p:nvSpPr>
        <p:spPr>
          <a:xfrm>
            <a:off x="5817413" y="6588252"/>
            <a:ext cx="82296" cy="82296"/>
          </a:xfrm>
          <a:prstGeom prst="ellipse">
            <a:avLst/>
          </a:prstGeom>
          <a:solidFill>
            <a:srgbClr val="CADCFC"/>
          </a:solidFill>
          <a:ln/>
        </p:spPr>
        <p:txBody>
          <a:bodyPr/>
          <a:lstStyle/>
          <a:p>
            <a:endParaRPr lang="en-US"/>
          </a:p>
        </p:txBody>
      </p:sp>
      <p:sp>
        <p:nvSpPr>
          <p:cNvPr id="31" name="Shape 29"/>
          <p:cNvSpPr/>
          <p:nvPr/>
        </p:nvSpPr>
        <p:spPr>
          <a:xfrm>
            <a:off x="6055157" y="6588252"/>
            <a:ext cx="82296" cy="82296"/>
          </a:xfrm>
          <a:prstGeom prst="ellipse">
            <a:avLst/>
          </a:prstGeom>
          <a:solidFill>
            <a:srgbClr val="CADCFC"/>
          </a:solidFill>
          <a:ln/>
        </p:spPr>
        <p:txBody>
          <a:bodyPr/>
          <a:lstStyle/>
          <a:p>
            <a:endParaRPr lang="en-US"/>
          </a:p>
        </p:txBody>
      </p:sp>
      <p:sp>
        <p:nvSpPr>
          <p:cNvPr id="32" name="Shape 30"/>
          <p:cNvSpPr/>
          <p:nvPr/>
        </p:nvSpPr>
        <p:spPr>
          <a:xfrm>
            <a:off x="6292901" y="6588252"/>
            <a:ext cx="82296" cy="82296"/>
          </a:xfrm>
          <a:prstGeom prst="ellipse">
            <a:avLst/>
          </a:prstGeom>
          <a:solidFill>
            <a:srgbClr val="CADCFC"/>
          </a:solidFill>
          <a:ln/>
        </p:spPr>
        <p:txBody>
          <a:bodyPr/>
          <a:lstStyle/>
          <a:p>
            <a:endParaRPr lang="en-US"/>
          </a:p>
        </p:txBody>
      </p:sp>
      <p:sp>
        <p:nvSpPr>
          <p:cNvPr id="33" name="Shape 31"/>
          <p:cNvSpPr/>
          <p:nvPr/>
        </p:nvSpPr>
        <p:spPr>
          <a:xfrm>
            <a:off x="6530645" y="6588252"/>
            <a:ext cx="82296" cy="82296"/>
          </a:xfrm>
          <a:prstGeom prst="ellipse">
            <a:avLst/>
          </a:prstGeom>
          <a:solidFill>
            <a:srgbClr val="CADCFC"/>
          </a:solidFill>
          <a:ln/>
        </p:spPr>
        <p:txBody>
          <a:bodyPr/>
          <a:lstStyle/>
          <a:p>
            <a:endParaRPr lang="en-US"/>
          </a:p>
        </p:txBody>
      </p:sp>
      <p:sp>
        <p:nvSpPr>
          <p:cNvPr id="34" name="Shape 32"/>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OUTPUT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Valuation Modeling — Example Output (Sensitivity Analysis)</a:t>
            </a:r>
            <a:endParaRPr lang="en-US" sz="2700" dirty="0"/>
          </a:p>
        </p:txBody>
      </p:sp>
      <p:sp>
        <p:nvSpPr>
          <p:cNvPr id="4" name="Text 2"/>
          <p:cNvSpPr txBox="1"/>
          <p:nvPr/>
        </p:nvSpPr>
        <p:spPr>
          <a:xfrm>
            <a:off x="548640" y="1371600"/>
            <a:ext cx="10698480" cy="50292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Before committing to a number, AI stress-tests it — showing how the range moves if synergies undershoot or the discount rate is wrong.</a:t>
            </a:r>
            <a:endParaRPr lang="en-US" sz="1300" dirty="0"/>
          </a:p>
        </p:txBody>
      </p:sp>
      <p:sp>
        <p:nvSpPr>
          <p:cNvPr id="5" name="Shape 3"/>
          <p:cNvSpPr/>
          <p:nvPr/>
        </p:nvSpPr>
        <p:spPr>
          <a:xfrm>
            <a:off x="548640" y="1965960"/>
            <a:ext cx="10881360" cy="4023360"/>
          </a:xfrm>
          <a:prstGeom prst="roundRect">
            <a:avLst>
              <a:gd name="adj" fmla="val 1818"/>
            </a:avLst>
          </a:prstGeom>
          <a:solidFill>
            <a:srgbClr val="FFFFFF"/>
          </a:solidFill>
          <a:ln w="12700">
            <a:solidFill>
              <a:srgbClr val="CADCFC"/>
            </a:solidFill>
            <a:prstDash val="solid"/>
          </a:ln>
        </p:spPr>
        <p:txBody>
          <a:bodyPr/>
          <a:lstStyle/>
          <a:p>
            <a:endParaRPr lang="en-US"/>
          </a:p>
        </p:txBody>
      </p:sp>
      <p:sp>
        <p:nvSpPr>
          <p:cNvPr id="6" name="Shape 4"/>
          <p:cNvSpPr/>
          <p:nvPr/>
        </p:nvSpPr>
        <p:spPr>
          <a:xfrm>
            <a:off x="548640" y="1965960"/>
            <a:ext cx="10881360" cy="329184"/>
          </a:xfrm>
          <a:prstGeom prst="roundRect">
            <a:avLst>
              <a:gd name="adj" fmla="val 22222"/>
            </a:avLst>
          </a:prstGeom>
          <a:solidFill>
            <a:srgbClr val="1E2761"/>
          </a:solidFill>
          <a:ln/>
        </p:spPr>
        <p:txBody>
          <a:bodyPr/>
          <a:lstStyle/>
          <a:p>
            <a:endParaRPr lang="en-US"/>
          </a:p>
        </p:txBody>
      </p:sp>
      <p:sp>
        <p:nvSpPr>
          <p:cNvPr id="7" name="Shape 5"/>
          <p:cNvSpPr/>
          <p:nvPr/>
        </p:nvSpPr>
        <p:spPr>
          <a:xfrm>
            <a:off x="548640" y="2130552"/>
            <a:ext cx="10881360" cy="164592"/>
          </a:xfrm>
          <a:prstGeom prst="rect">
            <a:avLst/>
          </a:prstGeom>
          <a:solidFill>
            <a:srgbClr val="1E2761"/>
          </a:solidFill>
          <a:ln/>
        </p:spPr>
        <p:txBody>
          <a:bodyPr/>
          <a:lstStyle/>
          <a:p>
            <a:endParaRPr lang="en-US"/>
          </a:p>
        </p:txBody>
      </p:sp>
      <p:sp>
        <p:nvSpPr>
          <p:cNvPr id="8" name="Shape 6"/>
          <p:cNvSpPr/>
          <p:nvPr/>
        </p:nvSpPr>
        <p:spPr>
          <a:xfrm>
            <a:off x="676656" y="2075688"/>
            <a:ext cx="109728" cy="109728"/>
          </a:xfrm>
          <a:prstGeom prst="ellipse">
            <a:avLst/>
          </a:prstGeom>
          <a:solidFill>
            <a:srgbClr val="E0645A"/>
          </a:solidFill>
          <a:ln/>
        </p:spPr>
        <p:txBody>
          <a:bodyPr/>
          <a:lstStyle/>
          <a:p>
            <a:endParaRPr lang="en-US"/>
          </a:p>
        </p:txBody>
      </p:sp>
      <p:sp>
        <p:nvSpPr>
          <p:cNvPr id="9" name="Shape 7"/>
          <p:cNvSpPr/>
          <p:nvPr/>
        </p:nvSpPr>
        <p:spPr>
          <a:xfrm>
            <a:off x="859536" y="2075688"/>
            <a:ext cx="109728" cy="109728"/>
          </a:xfrm>
          <a:prstGeom prst="ellipse">
            <a:avLst/>
          </a:prstGeom>
          <a:solidFill>
            <a:srgbClr val="E0B34A"/>
          </a:solidFill>
          <a:ln/>
        </p:spPr>
        <p:txBody>
          <a:bodyPr/>
          <a:lstStyle/>
          <a:p>
            <a:endParaRPr lang="en-US"/>
          </a:p>
        </p:txBody>
      </p:sp>
      <p:sp>
        <p:nvSpPr>
          <p:cNvPr id="10" name="Shape 8"/>
          <p:cNvSpPr/>
          <p:nvPr/>
        </p:nvSpPr>
        <p:spPr>
          <a:xfrm>
            <a:off x="1042416" y="2075688"/>
            <a:ext cx="109728" cy="109728"/>
          </a:xfrm>
          <a:prstGeom prst="ellipse">
            <a:avLst/>
          </a:prstGeom>
          <a:solidFill>
            <a:srgbClr val="56B26B"/>
          </a:solidFill>
          <a:ln/>
        </p:spPr>
        <p:txBody>
          <a:bodyPr/>
          <a:lstStyle/>
          <a:p>
            <a:endParaRPr lang="en-US"/>
          </a:p>
        </p:txBody>
      </p:sp>
      <p:sp>
        <p:nvSpPr>
          <p:cNvPr id="11" name="Text 9"/>
          <p:cNvSpPr txBox="1"/>
          <p:nvPr/>
        </p:nvSpPr>
        <p:spPr>
          <a:xfrm>
            <a:off x="1234440" y="1965960"/>
            <a:ext cx="9966960" cy="329184"/>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Valuation Model.xlsx — Sensitivity Tab</a:t>
            </a:r>
            <a:endParaRPr lang="en-US" sz="1100" dirty="0"/>
          </a:p>
        </p:txBody>
      </p:sp>
      <p:sp>
        <p:nvSpPr>
          <p:cNvPr id="12" name="Text 10"/>
          <p:cNvSpPr txBox="1"/>
          <p:nvPr/>
        </p:nvSpPr>
        <p:spPr>
          <a:xfrm>
            <a:off x="822960" y="2395728"/>
            <a:ext cx="3017520"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Synergy Realization</a:t>
            </a:r>
            <a:endParaRPr lang="en-US" sz="1200" dirty="0"/>
          </a:p>
        </p:txBody>
      </p:sp>
      <p:sp>
        <p:nvSpPr>
          <p:cNvPr id="13" name="Text 11"/>
          <p:cNvSpPr txBox="1"/>
          <p:nvPr/>
        </p:nvSpPr>
        <p:spPr>
          <a:xfrm>
            <a:off x="3840480" y="2395728"/>
            <a:ext cx="2313432"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WACC 9.0%</a:t>
            </a:r>
            <a:endParaRPr lang="en-US" sz="1200" dirty="0"/>
          </a:p>
        </p:txBody>
      </p:sp>
      <p:sp>
        <p:nvSpPr>
          <p:cNvPr id="14" name="Text 12"/>
          <p:cNvSpPr txBox="1"/>
          <p:nvPr/>
        </p:nvSpPr>
        <p:spPr>
          <a:xfrm>
            <a:off x="6153912" y="2395728"/>
            <a:ext cx="2313432"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WACC 9.5%</a:t>
            </a:r>
            <a:endParaRPr lang="en-US" sz="1200" dirty="0"/>
          </a:p>
        </p:txBody>
      </p:sp>
      <p:sp>
        <p:nvSpPr>
          <p:cNvPr id="15" name="Text 13"/>
          <p:cNvSpPr txBox="1"/>
          <p:nvPr/>
        </p:nvSpPr>
        <p:spPr>
          <a:xfrm>
            <a:off x="8467344" y="2395728"/>
            <a:ext cx="2313432"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WACC 10.0%</a:t>
            </a:r>
            <a:endParaRPr lang="en-US" sz="1200" dirty="0"/>
          </a:p>
        </p:txBody>
      </p:sp>
      <p:sp>
        <p:nvSpPr>
          <p:cNvPr id="16" name="Shape 14"/>
          <p:cNvSpPr/>
          <p:nvPr/>
        </p:nvSpPr>
        <p:spPr>
          <a:xfrm>
            <a:off x="822960" y="2688336"/>
            <a:ext cx="10058400" cy="0"/>
          </a:xfrm>
          <a:prstGeom prst="line">
            <a:avLst/>
          </a:prstGeom>
          <a:noFill/>
          <a:ln w="12700">
            <a:solidFill>
              <a:srgbClr val="CADCFC"/>
            </a:solidFill>
            <a:prstDash val="solid"/>
          </a:ln>
        </p:spPr>
        <p:txBody>
          <a:bodyPr/>
          <a:lstStyle/>
          <a:p>
            <a:endParaRPr lang="en-US"/>
          </a:p>
        </p:txBody>
      </p:sp>
      <p:sp>
        <p:nvSpPr>
          <p:cNvPr id="17" name="Text 15"/>
          <p:cNvSpPr txBox="1"/>
          <p:nvPr/>
        </p:nvSpPr>
        <p:spPr>
          <a:xfrm>
            <a:off x="822960" y="2779776"/>
            <a:ext cx="2926080"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50% realized</a:t>
            </a:r>
            <a:endParaRPr lang="en-US" sz="1200" dirty="0"/>
          </a:p>
        </p:txBody>
      </p:sp>
      <p:sp>
        <p:nvSpPr>
          <p:cNvPr id="18" name="Text 16"/>
          <p:cNvSpPr txBox="1"/>
          <p:nvPr/>
        </p:nvSpPr>
        <p:spPr>
          <a:xfrm>
            <a:off x="3840480" y="2779776"/>
            <a:ext cx="2221992"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$1.68B</a:t>
            </a:r>
            <a:endParaRPr lang="en-US" sz="1200" dirty="0"/>
          </a:p>
        </p:txBody>
      </p:sp>
      <p:sp>
        <p:nvSpPr>
          <p:cNvPr id="19" name="Text 17"/>
          <p:cNvSpPr txBox="1"/>
          <p:nvPr/>
        </p:nvSpPr>
        <p:spPr>
          <a:xfrm>
            <a:off x="6153912" y="2779776"/>
            <a:ext cx="2221992"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$1.62B</a:t>
            </a:r>
            <a:endParaRPr lang="en-US" sz="1200" dirty="0"/>
          </a:p>
        </p:txBody>
      </p:sp>
      <p:sp>
        <p:nvSpPr>
          <p:cNvPr id="20" name="Text 18"/>
          <p:cNvSpPr txBox="1"/>
          <p:nvPr/>
        </p:nvSpPr>
        <p:spPr>
          <a:xfrm>
            <a:off x="8467344" y="2779776"/>
            <a:ext cx="2221992"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$1.57B</a:t>
            </a:r>
            <a:endParaRPr lang="en-US" sz="1200" dirty="0"/>
          </a:p>
        </p:txBody>
      </p:sp>
      <p:sp>
        <p:nvSpPr>
          <p:cNvPr id="21" name="Text 19"/>
          <p:cNvSpPr txBox="1"/>
          <p:nvPr/>
        </p:nvSpPr>
        <p:spPr>
          <a:xfrm>
            <a:off x="822960" y="3346704"/>
            <a:ext cx="2926080" cy="502920"/>
          </a:xfrm>
          <a:prstGeom prst="rect">
            <a:avLst/>
          </a:prstGeom>
          <a:noFill/>
          <a:ln/>
        </p:spPr>
        <p:txBody>
          <a:bodyPr wrap="square" lIns="0" tIns="0" rIns="0" bIns="0" rtlCol="0" anchor="t"/>
          <a:lstStyle/>
          <a:p>
            <a:pPr marL="0" indent="0">
              <a:buNone/>
            </a:pPr>
            <a:r>
              <a:rPr lang="en-US" sz="1200" b="1" dirty="0">
                <a:solidFill>
                  <a:srgbClr val="1A1A2E"/>
                </a:solidFill>
                <a:latin typeface="Calibri" pitchFamily="34" charset="0"/>
                <a:ea typeface="Calibri" pitchFamily="34" charset="-122"/>
                <a:cs typeface="Calibri" pitchFamily="34" charset="-120"/>
              </a:rPr>
              <a:t>75% realized (base case)</a:t>
            </a:r>
            <a:endParaRPr lang="en-US" sz="1200" dirty="0"/>
          </a:p>
        </p:txBody>
      </p:sp>
      <p:sp>
        <p:nvSpPr>
          <p:cNvPr id="22" name="Text 20"/>
          <p:cNvSpPr txBox="1"/>
          <p:nvPr/>
        </p:nvSpPr>
        <p:spPr>
          <a:xfrm>
            <a:off x="3840480" y="3346704"/>
            <a:ext cx="2221992"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$1.82B</a:t>
            </a:r>
            <a:endParaRPr lang="en-US" sz="1200" dirty="0"/>
          </a:p>
        </p:txBody>
      </p:sp>
      <p:sp>
        <p:nvSpPr>
          <p:cNvPr id="23" name="Text 21"/>
          <p:cNvSpPr txBox="1"/>
          <p:nvPr/>
        </p:nvSpPr>
        <p:spPr>
          <a:xfrm>
            <a:off x="6153912" y="3346704"/>
            <a:ext cx="2221992"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$1.76B</a:t>
            </a:r>
            <a:endParaRPr lang="en-US" sz="1200" dirty="0"/>
          </a:p>
        </p:txBody>
      </p:sp>
      <p:sp>
        <p:nvSpPr>
          <p:cNvPr id="24" name="Text 22"/>
          <p:cNvSpPr txBox="1"/>
          <p:nvPr/>
        </p:nvSpPr>
        <p:spPr>
          <a:xfrm>
            <a:off x="8467344" y="3346704"/>
            <a:ext cx="2221992"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$1.71B</a:t>
            </a:r>
            <a:endParaRPr lang="en-US" sz="1200" dirty="0"/>
          </a:p>
        </p:txBody>
      </p:sp>
      <p:sp>
        <p:nvSpPr>
          <p:cNvPr id="25" name="Text 23"/>
          <p:cNvSpPr txBox="1"/>
          <p:nvPr/>
        </p:nvSpPr>
        <p:spPr>
          <a:xfrm>
            <a:off x="822960" y="3913632"/>
            <a:ext cx="2926080"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100% realized</a:t>
            </a:r>
            <a:endParaRPr lang="en-US" sz="1200" dirty="0"/>
          </a:p>
        </p:txBody>
      </p:sp>
      <p:sp>
        <p:nvSpPr>
          <p:cNvPr id="26" name="Text 24"/>
          <p:cNvSpPr txBox="1"/>
          <p:nvPr/>
        </p:nvSpPr>
        <p:spPr>
          <a:xfrm>
            <a:off x="3840480" y="3913632"/>
            <a:ext cx="2221992"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$1.95B</a:t>
            </a:r>
            <a:endParaRPr lang="en-US" sz="1200" dirty="0"/>
          </a:p>
        </p:txBody>
      </p:sp>
      <p:sp>
        <p:nvSpPr>
          <p:cNvPr id="27" name="Text 25"/>
          <p:cNvSpPr txBox="1"/>
          <p:nvPr/>
        </p:nvSpPr>
        <p:spPr>
          <a:xfrm>
            <a:off x="6153912" y="3913632"/>
            <a:ext cx="2221992"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$1.89B</a:t>
            </a:r>
            <a:endParaRPr lang="en-US" sz="1200" dirty="0"/>
          </a:p>
        </p:txBody>
      </p:sp>
      <p:sp>
        <p:nvSpPr>
          <p:cNvPr id="28" name="Text 26"/>
          <p:cNvSpPr txBox="1"/>
          <p:nvPr/>
        </p:nvSpPr>
        <p:spPr>
          <a:xfrm>
            <a:off x="8467344" y="3913632"/>
            <a:ext cx="2221992" cy="502920"/>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$1.83B</a:t>
            </a:r>
            <a:endParaRPr lang="en-US" sz="1200" dirty="0"/>
          </a:p>
        </p:txBody>
      </p:sp>
      <p:sp>
        <p:nvSpPr>
          <p:cNvPr id="29" name="Shape 27"/>
          <p:cNvSpPr/>
          <p:nvPr/>
        </p:nvSpPr>
        <p:spPr>
          <a:xfrm>
            <a:off x="822960" y="4581144"/>
            <a:ext cx="10058400" cy="960120"/>
          </a:xfrm>
          <a:prstGeom prst="roundRect">
            <a:avLst>
              <a:gd name="adj" fmla="val 5714"/>
            </a:avLst>
          </a:prstGeom>
          <a:solidFill>
            <a:srgbClr val="FBF3DD"/>
          </a:solidFill>
          <a:ln/>
        </p:spPr>
        <p:txBody>
          <a:bodyPr/>
          <a:lstStyle/>
          <a:p>
            <a:endParaRPr lang="en-US"/>
          </a:p>
        </p:txBody>
      </p:sp>
      <p:sp>
        <p:nvSpPr>
          <p:cNvPr id="30" name="Text 28"/>
          <p:cNvSpPr txBox="1"/>
          <p:nvPr/>
        </p:nvSpPr>
        <p:spPr>
          <a:xfrm>
            <a:off x="1005840" y="4672584"/>
            <a:ext cx="9692640" cy="256032"/>
          </a:xfrm>
          <a:prstGeom prst="rect">
            <a:avLst/>
          </a:prstGeom>
          <a:noFill/>
          <a:ln/>
        </p:spPr>
        <p:txBody>
          <a:bodyPr wrap="square" lIns="0" tIns="0" rIns="0" bIns="0" rtlCol="0" anchor="ctr"/>
          <a:lstStyle/>
          <a:p>
            <a:pPr marL="0" indent="0">
              <a:buNone/>
            </a:pPr>
            <a:r>
              <a:rPr lang="en-US" sz="1200" b="1" dirty="0">
                <a:solidFill>
                  <a:srgbClr val="8A6A0E"/>
                </a:solidFill>
                <a:latin typeface="Calibri" pitchFamily="34" charset="0"/>
                <a:ea typeface="Calibri" pitchFamily="34" charset="-122"/>
                <a:cs typeface="Calibri" pitchFamily="34" charset="-120"/>
              </a:rPr>
              <a:t>WHY THIS MATTERS</a:t>
            </a:r>
            <a:endParaRPr lang="en-US" sz="1200" dirty="0"/>
          </a:p>
        </p:txBody>
      </p:sp>
      <p:sp>
        <p:nvSpPr>
          <p:cNvPr id="31" name="Text 29"/>
          <p:cNvSpPr txBox="1"/>
          <p:nvPr/>
        </p:nvSpPr>
        <p:spPr>
          <a:xfrm>
            <a:off x="1005840" y="4946904"/>
            <a:ext cx="9692640" cy="48463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The valuation doesn't hinge on hitting the full synergy case — even at 50% realization and a higher discount rate, the range still supports the deal. That's the difference between a defensible price and a hope-based one.</a:t>
            </a:r>
            <a:endParaRPr lang="en-US" sz="1200" dirty="0"/>
          </a:p>
        </p:txBody>
      </p:sp>
      <p:sp>
        <p:nvSpPr>
          <p:cNvPr id="32" name="Text 30"/>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33" name="Text 31"/>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10</a:t>
            </a:r>
            <a:endParaRPr lang="en-US" sz="900" dirty="0"/>
          </a:p>
        </p:txBody>
      </p:sp>
      <p:sp>
        <p:nvSpPr>
          <p:cNvPr id="34" name="Shape 32"/>
          <p:cNvSpPr/>
          <p:nvPr/>
        </p:nvSpPr>
        <p:spPr>
          <a:xfrm>
            <a:off x="5341925" y="6574536"/>
            <a:ext cx="109728" cy="109728"/>
          </a:xfrm>
          <a:prstGeom prst="ellipse">
            <a:avLst/>
          </a:prstGeom>
          <a:solidFill>
            <a:srgbClr val="C9A227"/>
          </a:solidFill>
          <a:ln/>
        </p:spPr>
        <p:txBody>
          <a:bodyPr/>
          <a:lstStyle/>
          <a:p>
            <a:endParaRPr lang="en-US"/>
          </a:p>
        </p:txBody>
      </p:sp>
      <p:sp>
        <p:nvSpPr>
          <p:cNvPr id="35" name="Shape 33"/>
          <p:cNvSpPr/>
          <p:nvPr/>
        </p:nvSpPr>
        <p:spPr>
          <a:xfrm>
            <a:off x="5579669" y="6588252"/>
            <a:ext cx="82296" cy="82296"/>
          </a:xfrm>
          <a:prstGeom prst="ellipse">
            <a:avLst/>
          </a:prstGeom>
          <a:solidFill>
            <a:srgbClr val="CADCFC"/>
          </a:solidFill>
          <a:ln/>
        </p:spPr>
        <p:txBody>
          <a:bodyPr/>
          <a:lstStyle/>
          <a:p>
            <a:endParaRPr lang="en-US"/>
          </a:p>
        </p:txBody>
      </p:sp>
      <p:sp>
        <p:nvSpPr>
          <p:cNvPr id="36" name="Shape 34"/>
          <p:cNvSpPr/>
          <p:nvPr/>
        </p:nvSpPr>
        <p:spPr>
          <a:xfrm>
            <a:off x="5817413" y="6588252"/>
            <a:ext cx="82296" cy="82296"/>
          </a:xfrm>
          <a:prstGeom prst="ellipse">
            <a:avLst/>
          </a:prstGeom>
          <a:solidFill>
            <a:srgbClr val="CADCFC"/>
          </a:solidFill>
          <a:ln/>
        </p:spPr>
        <p:txBody>
          <a:bodyPr/>
          <a:lstStyle/>
          <a:p>
            <a:endParaRPr lang="en-US"/>
          </a:p>
        </p:txBody>
      </p:sp>
      <p:sp>
        <p:nvSpPr>
          <p:cNvPr id="37" name="Shape 35"/>
          <p:cNvSpPr/>
          <p:nvPr/>
        </p:nvSpPr>
        <p:spPr>
          <a:xfrm>
            <a:off x="6055157" y="6588252"/>
            <a:ext cx="82296" cy="82296"/>
          </a:xfrm>
          <a:prstGeom prst="ellipse">
            <a:avLst/>
          </a:prstGeom>
          <a:solidFill>
            <a:srgbClr val="CADCFC"/>
          </a:solidFill>
          <a:ln/>
        </p:spPr>
        <p:txBody>
          <a:bodyPr/>
          <a:lstStyle/>
          <a:p>
            <a:endParaRPr lang="en-US"/>
          </a:p>
        </p:txBody>
      </p:sp>
      <p:sp>
        <p:nvSpPr>
          <p:cNvPr id="38" name="Shape 36"/>
          <p:cNvSpPr/>
          <p:nvPr/>
        </p:nvSpPr>
        <p:spPr>
          <a:xfrm>
            <a:off x="6292901" y="6588252"/>
            <a:ext cx="82296" cy="82296"/>
          </a:xfrm>
          <a:prstGeom prst="ellipse">
            <a:avLst/>
          </a:prstGeom>
          <a:solidFill>
            <a:srgbClr val="CADCFC"/>
          </a:solidFill>
          <a:ln/>
        </p:spPr>
        <p:txBody>
          <a:bodyPr/>
          <a:lstStyle/>
          <a:p>
            <a:endParaRPr lang="en-US"/>
          </a:p>
        </p:txBody>
      </p:sp>
      <p:sp>
        <p:nvSpPr>
          <p:cNvPr id="39" name="Shape 37"/>
          <p:cNvSpPr/>
          <p:nvPr/>
        </p:nvSpPr>
        <p:spPr>
          <a:xfrm>
            <a:off x="6530645" y="6588252"/>
            <a:ext cx="82296" cy="82296"/>
          </a:xfrm>
          <a:prstGeom prst="ellipse">
            <a:avLst/>
          </a:prstGeom>
          <a:solidFill>
            <a:srgbClr val="CADCFC"/>
          </a:solidFill>
          <a:ln/>
        </p:spPr>
        <p:txBody>
          <a:bodyPr/>
          <a:lstStyle/>
          <a:p>
            <a:endParaRPr lang="en-US"/>
          </a:p>
        </p:txBody>
      </p:sp>
      <p:sp>
        <p:nvSpPr>
          <p:cNvPr id="40" name="Shape 38"/>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OUTPUT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Valuation Modeling — Example Output (Actuarial Appraisal Bridge)</a:t>
            </a:r>
            <a:endParaRPr lang="en-US" sz="2700" dirty="0"/>
          </a:p>
        </p:txBody>
      </p:sp>
      <p:sp>
        <p:nvSpPr>
          <p:cNvPr id="4" name="Text 2"/>
          <p:cNvSpPr txBox="1"/>
          <p:nvPr/>
        </p:nvSpPr>
        <p:spPr>
          <a:xfrm>
            <a:off x="548640" y="1371600"/>
            <a:ext cx="10698480" cy="50292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The actuarial appraisal isn't a black box — AI shows the bridge from adjusted net worth to appraisal value, the way an actuarial consultant would present it.</a:t>
            </a:r>
            <a:endParaRPr lang="en-US" sz="1300" dirty="0"/>
          </a:p>
        </p:txBody>
      </p:sp>
      <p:sp>
        <p:nvSpPr>
          <p:cNvPr id="5" name="Shape 3"/>
          <p:cNvSpPr/>
          <p:nvPr/>
        </p:nvSpPr>
        <p:spPr>
          <a:xfrm>
            <a:off x="548640" y="1965960"/>
            <a:ext cx="10881360" cy="4114800"/>
          </a:xfrm>
          <a:prstGeom prst="roundRect">
            <a:avLst>
              <a:gd name="adj" fmla="val 1778"/>
            </a:avLst>
          </a:prstGeom>
          <a:solidFill>
            <a:srgbClr val="FFFFFF"/>
          </a:solidFill>
          <a:ln w="12700">
            <a:solidFill>
              <a:srgbClr val="CADCFC"/>
            </a:solidFill>
            <a:prstDash val="solid"/>
          </a:ln>
        </p:spPr>
        <p:txBody>
          <a:bodyPr/>
          <a:lstStyle/>
          <a:p>
            <a:endParaRPr lang="en-US"/>
          </a:p>
        </p:txBody>
      </p:sp>
      <p:sp>
        <p:nvSpPr>
          <p:cNvPr id="6" name="Shape 4"/>
          <p:cNvSpPr/>
          <p:nvPr/>
        </p:nvSpPr>
        <p:spPr>
          <a:xfrm>
            <a:off x="548640" y="1965960"/>
            <a:ext cx="10881360" cy="329184"/>
          </a:xfrm>
          <a:prstGeom prst="roundRect">
            <a:avLst>
              <a:gd name="adj" fmla="val 22222"/>
            </a:avLst>
          </a:prstGeom>
          <a:solidFill>
            <a:srgbClr val="1E2761"/>
          </a:solidFill>
          <a:ln/>
        </p:spPr>
        <p:txBody>
          <a:bodyPr/>
          <a:lstStyle/>
          <a:p>
            <a:endParaRPr lang="en-US"/>
          </a:p>
        </p:txBody>
      </p:sp>
      <p:sp>
        <p:nvSpPr>
          <p:cNvPr id="7" name="Shape 5"/>
          <p:cNvSpPr/>
          <p:nvPr/>
        </p:nvSpPr>
        <p:spPr>
          <a:xfrm>
            <a:off x="548640" y="2130552"/>
            <a:ext cx="10881360" cy="164592"/>
          </a:xfrm>
          <a:prstGeom prst="rect">
            <a:avLst/>
          </a:prstGeom>
          <a:solidFill>
            <a:srgbClr val="1E2761"/>
          </a:solidFill>
          <a:ln/>
        </p:spPr>
        <p:txBody>
          <a:bodyPr/>
          <a:lstStyle/>
          <a:p>
            <a:endParaRPr lang="en-US"/>
          </a:p>
        </p:txBody>
      </p:sp>
      <p:sp>
        <p:nvSpPr>
          <p:cNvPr id="8" name="Shape 6"/>
          <p:cNvSpPr/>
          <p:nvPr/>
        </p:nvSpPr>
        <p:spPr>
          <a:xfrm>
            <a:off x="676656" y="2075688"/>
            <a:ext cx="109728" cy="109728"/>
          </a:xfrm>
          <a:prstGeom prst="ellipse">
            <a:avLst/>
          </a:prstGeom>
          <a:solidFill>
            <a:srgbClr val="E0645A"/>
          </a:solidFill>
          <a:ln/>
        </p:spPr>
        <p:txBody>
          <a:bodyPr/>
          <a:lstStyle/>
          <a:p>
            <a:endParaRPr lang="en-US"/>
          </a:p>
        </p:txBody>
      </p:sp>
      <p:sp>
        <p:nvSpPr>
          <p:cNvPr id="9" name="Shape 7"/>
          <p:cNvSpPr/>
          <p:nvPr/>
        </p:nvSpPr>
        <p:spPr>
          <a:xfrm>
            <a:off x="859536" y="2075688"/>
            <a:ext cx="109728" cy="109728"/>
          </a:xfrm>
          <a:prstGeom prst="ellipse">
            <a:avLst/>
          </a:prstGeom>
          <a:solidFill>
            <a:srgbClr val="E0B34A"/>
          </a:solidFill>
          <a:ln/>
        </p:spPr>
        <p:txBody>
          <a:bodyPr/>
          <a:lstStyle/>
          <a:p>
            <a:endParaRPr lang="en-US"/>
          </a:p>
        </p:txBody>
      </p:sp>
      <p:sp>
        <p:nvSpPr>
          <p:cNvPr id="10" name="Shape 8"/>
          <p:cNvSpPr/>
          <p:nvPr/>
        </p:nvSpPr>
        <p:spPr>
          <a:xfrm>
            <a:off x="1042416" y="2075688"/>
            <a:ext cx="109728" cy="109728"/>
          </a:xfrm>
          <a:prstGeom prst="ellipse">
            <a:avLst/>
          </a:prstGeom>
          <a:solidFill>
            <a:srgbClr val="56B26B"/>
          </a:solidFill>
          <a:ln/>
        </p:spPr>
        <p:txBody>
          <a:bodyPr/>
          <a:lstStyle/>
          <a:p>
            <a:endParaRPr lang="en-US"/>
          </a:p>
        </p:txBody>
      </p:sp>
      <p:sp>
        <p:nvSpPr>
          <p:cNvPr id="11" name="Text 9"/>
          <p:cNvSpPr txBox="1"/>
          <p:nvPr/>
        </p:nvSpPr>
        <p:spPr>
          <a:xfrm>
            <a:off x="1234440" y="1965960"/>
            <a:ext cx="9966960" cy="329184"/>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Actuarial Appraisal.xlsx — Appraisal Value Bridge</a:t>
            </a:r>
            <a:endParaRPr lang="en-US" sz="1100" dirty="0"/>
          </a:p>
        </p:txBody>
      </p:sp>
      <p:sp>
        <p:nvSpPr>
          <p:cNvPr id="12" name="Text 10"/>
          <p:cNvSpPr txBox="1"/>
          <p:nvPr/>
        </p:nvSpPr>
        <p:spPr>
          <a:xfrm>
            <a:off x="822960" y="2395728"/>
            <a:ext cx="3419856"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Component</a:t>
            </a:r>
            <a:endParaRPr lang="en-US" sz="1200" dirty="0"/>
          </a:p>
        </p:txBody>
      </p:sp>
      <p:sp>
        <p:nvSpPr>
          <p:cNvPr id="13" name="Text 11"/>
          <p:cNvSpPr txBox="1"/>
          <p:nvPr/>
        </p:nvSpPr>
        <p:spPr>
          <a:xfrm>
            <a:off x="4242816" y="2395728"/>
            <a:ext cx="1810512"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Value</a:t>
            </a:r>
            <a:endParaRPr lang="en-US" sz="1200" dirty="0"/>
          </a:p>
        </p:txBody>
      </p:sp>
      <p:sp>
        <p:nvSpPr>
          <p:cNvPr id="14" name="Text 12"/>
          <p:cNvSpPr txBox="1"/>
          <p:nvPr/>
        </p:nvSpPr>
        <p:spPr>
          <a:xfrm>
            <a:off x="6053328" y="2395728"/>
            <a:ext cx="4828032"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Basis</a:t>
            </a:r>
            <a:endParaRPr lang="en-US" sz="1200" dirty="0"/>
          </a:p>
        </p:txBody>
      </p:sp>
      <p:sp>
        <p:nvSpPr>
          <p:cNvPr id="15" name="Shape 13"/>
          <p:cNvSpPr/>
          <p:nvPr/>
        </p:nvSpPr>
        <p:spPr>
          <a:xfrm>
            <a:off x="822960" y="2688336"/>
            <a:ext cx="10058400" cy="0"/>
          </a:xfrm>
          <a:prstGeom prst="line">
            <a:avLst/>
          </a:prstGeom>
          <a:noFill/>
          <a:ln w="12700">
            <a:solidFill>
              <a:srgbClr val="CADCFC"/>
            </a:solidFill>
            <a:prstDash val="solid"/>
          </a:ln>
        </p:spPr>
        <p:txBody>
          <a:bodyPr/>
          <a:lstStyle/>
          <a:p>
            <a:endParaRPr lang="en-US"/>
          </a:p>
        </p:txBody>
      </p:sp>
      <p:sp>
        <p:nvSpPr>
          <p:cNvPr id="16" name="Text 14"/>
          <p:cNvSpPr txBox="1"/>
          <p:nvPr/>
        </p:nvSpPr>
        <p:spPr>
          <a:xfrm>
            <a:off x="822960" y="2779776"/>
            <a:ext cx="3328416"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Adjusted Net Worth</a:t>
            </a:r>
            <a:endParaRPr lang="en-US" sz="1200" dirty="0"/>
          </a:p>
        </p:txBody>
      </p:sp>
      <p:sp>
        <p:nvSpPr>
          <p:cNvPr id="17" name="Text 15"/>
          <p:cNvSpPr txBox="1"/>
          <p:nvPr/>
        </p:nvSpPr>
        <p:spPr>
          <a:xfrm>
            <a:off x="4242816" y="2779776"/>
            <a:ext cx="171907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$620M</a:t>
            </a:r>
            <a:endParaRPr lang="en-US" sz="1200" dirty="0"/>
          </a:p>
        </p:txBody>
      </p:sp>
      <p:sp>
        <p:nvSpPr>
          <p:cNvPr id="18" name="Text 16"/>
          <p:cNvSpPr txBox="1"/>
          <p:nvPr/>
        </p:nvSpPr>
        <p:spPr>
          <a:xfrm>
            <a:off x="6053328" y="2779776"/>
            <a:ext cx="473659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Statutory surplus + AVR/IMR, less non-admitted assets</a:t>
            </a:r>
            <a:endParaRPr lang="en-US" sz="1200" dirty="0"/>
          </a:p>
        </p:txBody>
      </p:sp>
      <p:sp>
        <p:nvSpPr>
          <p:cNvPr id="19" name="Text 17"/>
          <p:cNvSpPr txBox="1"/>
          <p:nvPr/>
        </p:nvSpPr>
        <p:spPr>
          <a:xfrm>
            <a:off x="822960" y="3364992"/>
            <a:ext cx="3328416"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Present Value of Future Profits</a:t>
            </a:r>
            <a:endParaRPr lang="en-US" sz="1200" dirty="0"/>
          </a:p>
        </p:txBody>
      </p:sp>
      <p:sp>
        <p:nvSpPr>
          <p:cNvPr id="20" name="Text 18"/>
          <p:cNvSpPr txBox="1"/>
          <p:nvPr/>
        </p:nvSpPr>
        <p:spPr>
          <a:xfrm>
            <a:off x="4242816" y="3364992"/>
            <a:ext cx="171907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$1.31B</a:t>
            </a:r>
            <a:endParaRPr lang="en-US" sz="1200" dirty="0"/>
          </a:p>
        </p:txBody>
      </p:sp>
      <p:sp>
        <p:nvSpPr>
          <p:cNvPr id="21" name="Text 19"/>
          <p:cNvSpPr txBox="1"/>
          <p:nvPr/>
        </p:nvSpPr>
        <p:spPr>
          <a:xfrm>
            <a:off x="6053328" y="3364992"/>
            <a:ext cx="473659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Distributable statutory earnings, discounted at 11% risk discount rate</a:t>
            </a:r>
            <a:endParaRPr lang="en-US" sz="1200" dirty="0"/>
          </a:p>
        </p:txBody>
      </p:sp>
      <p:sp>
        <p:nvSpPr>
          <p:cNvPr id="22" name="Text 20"/>
          <p:cNvSpPr txBox="1"/>
          <p:nvPr/>
        </p:nvSpPr>
        <p:spPr>
          <a:xfrm>
            <a:off x="822960" y="3950208"/>
            <a:ext cx="3328416"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Cost of Capital Charge</a:t>
            </a:r>
            <a:endParaRPr lang="en-US" sz="1200" dirty="0"/>
          </a:p>
        </p:txBody>
      </p:sp>
      <p:sp>
        <p:nvSpPr>
          <p:cNvPr id="23" name="Text 21"/>
          <p:cNvSpPr txBox="1"/>
          <p:nvPr/>
        </p:nvSpPr>
        <p:spPr>
          <a:xfrm>
            <a:off x="4242816" y="3950208"/>
            <a:ext cx="171907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($140M)</a:t>
            </a:r>
            <a:endParaRPr lang="en-US" sz="1200" dirty="0"/>
          </a:p>
        </p:txBody>
      </p:sp>
      <p:sp>
        <p:nvSpPr>
          <p:cNvPr id="24" name="Text 22"/>
          <p:cNvSpPr txBox="1"/>
          <p:nvPr/>
        </p:nvSpPr>
        <p:spPr>
          <a:xfrm>
            <a:off x="6053328" y="3950208"/>
            <a:ext cx="473659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NAIC RBC-based required capital, carried at 100% CAL</a:t>
            </a:r>
            <a:endParaRPr lang="en-US" sz="1200" dirty="0"/>
          </a:p>
        </p:txBody>
      </p:sp>
      <p:sp>
        <p:nvSpPr>
          <p:cNvPr id="25" name="Text 23"/>
          <p:cNvSpPr txBox="1"/>
          <p:nvPr/>
        </p:nvSpPr>
        <p:spPr>
          <a:xfrm>
            <a:off x="822960" y="4535424"/>
            <a:ext cx="3328416" cy="530352"/>
          </a:xfrm>
          <a:prstGeom prst="rect">
            <a:avLst/>
          </a:prstGeom>
          <a:noFill/>
          <a:ln/>
        </p:spPr>
        <p:txBody>
          <a:bodyPr wrap="square" lIns="0" tIns="0" rIns="0" bIns="0" rtlCol="0" anchor="t"/>
          <a:lstStyle/>
          <a:p>
            <a:pPr marL="0" indent="0">
              <a:buNone/>
            </a:pPr>
            <a:r>
              <a:rPr lang="en-US" sz="1200" b="1" dirty="0">
                <a:solidFill>
                  <a:srgbClr val="1A1A2E"/>
                </a:solidFill>
                <a:latin typeface="Calibri" pitchFamily="34" charset="0"/>
                <a:ea typeface="Calibri" pitchFamily="34" charset="-122"/>
                <a:cs typeface="Calibri" pitchFamily="34" charset="-120"/>
              </a:rPr>
              <a:t>Actuarial Appraisal Value</a:t>
            </a:r>
            <a:endParaRPr lang="en-US" sz="1200" dirty="0"/>
          </a:p>
        </p:txBody>
      </p:sp>
      <p:sp>
        <p:nvSpPr>
          <p:cNvPr id="26" name="Text 24"/>
          <p:cNvSpPr txBox="1"/>
          <p:nvPr/>
        </p:nvSpPr>
        <p:spPr>
          <a:xfrm>
            <a:off x="4242816" y="4535424"/>
            <a:ext cx="1719072" cy="530352"/>
          </a:xfrm>
          <a:prstGeom prst="rect">
            <a:avLst/>
          </a:prstGeom>
          <a:noFill/>
          <a:ln/>
        </p:spPr>
        <p:txBody>
          <a:bodyPr wrap="square" lIns="0" tIns="0" rIns="0" bIns="0" rtlCol="0" anchor="t"/>
          <a:lstStyle/>
          <a:p>
            <a:pPr marL="0" indent="0">
              <a:buNone/>
            </a:pPr>
            <a:r>
              <a:rPr lang="en-US" sz="1200" b="1" dirty="0">
                <a:solidFill>
                  <a:srgbClr val="1A1A2E"/>
                </a:solidFill>
                <a:latin typeface="Calibri" pitchFamily="34" charset="0"/>
                <a:ea typeface="Calibri" pitchFamily="34" charset="-122"/>
                <a:cs typeface="Calibri" pitchFamily="34" charset="-120"/>
              </a:rPr>
              <a:t>$1.79B</a:t>
            </a:r>
            <a:endParaRPr lang="en-US" sz="1200" dirty="0"/>
          </a:p>
        </p:txBody>
      </p:sp>
      <p:sp>
        <p:nvSpPr>
          <p:cNvPr id="27" name="Text 25"/>
          <p:cNvSpPr txBox="1"/>
          <p:nvPr/>
        </p:nvSpPr>
        <p:spPr>
          <a:xfrm>
            <a:off x="6053328" y="4535424"/>
            <a:ext cx="473659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Adjusted Net Worth + PVFP – Cost of Capital</a:t>
            </a:r>
            <a:endParaRPr lang="en-US" sz="1200" dirty="0"/>
          </a:p>
        </p:txBody>
      </p:sp>
      <p:sp>
        <p:nvSpPr>
          <p:cNvPr id="28" name="Shape 26"/>
          <p:cNvSpPr/>
          <p:nvPr/>
        </p:nvSpPr>
        <p:spPr>
          <a:xfrm>
            <a:off x="822960" y="5221224"/>
            <a:ext cx="10058400" cy="777240"/>
          </a:xfrm>
          <a:prstGeom prst="roundRect">
            <a:avLst>
              <a:gd name="adj" fmla="val 7059"/>
            </a:avLst>
          </a:prstGeom>
          <a:solidFill>
            <a:srgbClr val="FBF3DD"/>
          </a:solidFill>
          <a:ln/>
        </p:spPr>
        <p:txBody>
          <a:bodyPr/>
          <a:lstStyle/>
          <a:p>
            <a:endParaRPr lang="en-US"/>
          </a:p>
        </p:txBody>
      </p:sp>
      <p:sp>
        <p:nvSpPr>
          <p:cNvPr id="29" name="Text 27"/>
          <p:cNvSpPr txBox="1"/>
          <p:nvPr/>
        </p:nvSpPr>
        <p:spPr>
          <a:xfrm>
            <a:off x="1005840" y="5312664"/>
            <a:ext cx="9692640" cy="256032"/>
          </a:xfrm>
          <a:prstGeom prst="rect">
            <a:avLst/>
          </a:prstGeom>
          <a:noFill/>
          <a:ln/>
        </p:spPr>
        <p:txBody>
          <a:bodyPr wrap="square" lIns="0" tIns="0" rIns="0" bIns="0" rtlCol="0" anchor="ctr"/>
          <a:lstStyle/>
          <a:p>
            <a:pPr marL="0" indent="0">
              <a:buNone/>
            </a:pPr>
            <a:r>
              <a:rPr lang="en-US" sz="1200" b="1" dirty="0">
                <a:solidFill>
                  <a:srgbClr val="8A6A0E"/>
                </a:solidFill>
                <a:latin typeface="Calibri" pitchFamily="34" charset="0"/>
                <a:ea typeface="Calibri" pitchFamily="34" charset="-122"/>
                <a:cs typeface="Calibri" pitchFamily="34" charset="-120"/>
              </a:rPr>
              <a:t>WHY IT MATTERS</a:t>
            </a:r>
            <a:endParaRPr lang="en-US" sz="1200" dirty="0"/>
          </a:p>
        </p:txBody>
      </p:sp>
      <p:sp>
        <p:nvSpPr>
          <p:cNvPr id="30" name="Text 28"/>
          <p:cNvSpPr txBox="1"/>
          <p:nvPr/>
        </p:nvSpPr>
        <p:spPr>
          <a:xfrm>
            <a:off x="1005840" y="5586984"/>
            <a:ext cx="9692640" cy="3017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This bridge ties the football field's Actuarial Appraisal bar back to something reviewable line by line — not just a number that appeared.</a:t>
            </a:r>
            <a:endParaRPr lang="en-US" sz="1200" dirty="0"/>
          </a:p>
        </p:txBody>
      </p:sp>
      <p:sp>
        <p:nvSpPr>
          <p:cNvPr id="31" name="Text 29"/>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32" name="Text 30"/>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11</a:t>
            </a:r>
            <a:endParaRPr lang="en-US" sz="900" dirty="0"/>
          </a:p>
        </p:txBody>
      </p:sp>
      <p:sp>
        <p:nvSpPr>
          <p:cNvPr id="33" name="Shape 31"/>
          <p:cNvSpPr/>
          <p:nvPr/>
        </p:nvSpPr>
        <p:spPr>
          <a:xfrm>
            <a:off x="5341925" y="6574536"/>
            <a:ext cx="109728" cy="109728"/>
          </a:xfrm>
          <a:prstGeom prst="ellipse">
            <a:avLst/>
          </a:prstGeom>
          <a:solidFill>
            <a:srgbClr val="C9A227"/>
          </a:solidFill>
          <a:ln/>
        </p:spPr>
        <p:txBody>
          <a:bodyPr/>
          <a:lstStyle/>
          <a:p>
            <a:endParaRPr lang="en-US"/>
          </a:p>
        </p:txBody>
      </p:sp>
      <p:sp>
        <p:nvSpPr>
          <p:cNvPr id="34" name="Shape 32"/>
          <p:cNvSpPr/>
          <p:nvPr/>
        </p:nvSpPr>
        <p:spPr>
          <a:xfrm>
            <a:off x="5579669" y="6588252"/>
            <a:ext cx="82296" cy="82296"/>
          </a:xfrm>
          <a:prstGeom prst="ellipse">
            <a:avLst/>
          </a:prstGeom>
          <a:solidFill>
            <a:srgbClr val="CADCFC"/>
          </a:solidFill>
          <a:ln/>
        </p:spPr>
        <p:txBody>
          <a:bodyPr/>
          <a:lstStyle/>
          <a:p>
            <a:endParaRPr lang="en-US"/>
          </a:p>
        </p:txBody>
      </p:sp>
      <p:sp>
        <p:nvSpPr>
          <p:cNvPr id="35" name="Shape 33"/>
          <p:cNvSpPr/>
          <p:nvPr/>
        </p:nvSpPr>
        <p:spPr>
          <a:xfrm>
            <a:off x="5817413" y="6588252"/>
            <a:ext cx="82296" cy="82296"/>
          </a:xfrm>
          <a:prstGeom prst="ellipse">
            <a:avLst/>
          </a:prstGeom>
          <a:solidFill>
            <a:srgbClr val="CADCFC"/>
          </a:solidFill>
          <a:ln/>
        </p:spPr>
        <p:txBody>
          <a:bodyPr/>
          <a:lstStyle/>
          <a:p>
            <a:endParaRPr lang="en-US"/>
          </a:p>
        </p:txBody>
      </p:sp>
      <p:sp>
        <p:nvSpPr>
          <p:cNvPr id="36" name="Shape 34"/>
          <p:cNvSpPr/>
          <p:nvPr/>
        </p:nvSpPr>
        <p:spPr>
          <a:xfrm>
            <a:off x="6055157" y="6588252"/>
            <a:ext cx="82296" cy="82296"/>
          </a:xfrm>
          <a:prstGeom prst="ellipse">
            <a:avLst/>
          </a:prstGeom>
          <a:solidFill>
            <a:srgbClr val="CADCFC"/>
          </a:solidFill>
          <a:ln/>
        </p:spPr>
        <p:txBody>
          <a:bodyPr/>
          <a:lstStyle/>
          <a:p>
            <a:endParaRPr lang="en-US"/>
          </a:p>
        </p:txBody>
      </p:sp>
      <p:sp>
        <p:nvSpPr>
          <p:cNvPr id="37" name="Shape 35"/>
          <p:cNvSpPr/>
          <p:nvPr/>
        </p:nvSpPr>
        <p:spPr>
          <a:xfrm>
            <a:off x="6292901" y="6588252"/>
            <a:ext cx="82296" cy="82296"/>
          </a:xfrm>
          <a:prstGeom prst="ellipse">
            <a:avLst/>
          </a:prstGeom>
          <a:solidFill>
            <a:srgbClr val="CADCFC"/>
          </a:solidFill>
          <a:ln/>
        </p:spPr>
        <p:txBody>
          <a:bodyPr/>
          <a:lstStyle/>
          <a:p>
            <a:endParaRPr lang="en-US"/>
          </a:p>
        </p:txBody>
      </p:sp>
      <p:sp>
        <p:nvSpPr>
          <p:cNvPr id="38" name="Shape 36"/>
          <p:cNvSpPr/>
          <p:nvPr/>
        </p:nvSpPr>
        <p:spPr>
          <a:xfrm>
            <a:off x="6530645" y="6588252"/>
            <a:ext cx="82296" cy="82296"/>
          </a:xfrm>
          <a:prstGeom prst="ellipse">
            <a:avLst/>
          </a:prstGeom>
          <a:solidFill>
            <a:srgbClr val="CADCFC"/>
          </a:solidFill>
          <a:ln/>
        </p:spPr>
        <p:txBody>
          <a:bodyPr/>
          <a:lstStyle/>
          <a:p>
            <a:endParaRPr lang="en-US"/>
          </a:p>
        </p:txBody>
      </p:sp>
      <p:sp>
        <p:nvSpPr>
          <p:cNvPr id="39" name="Shape 37"/>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310896"/>
            <a:ext cx="384048" cy="384048"/>
          </a:xfrm>
          <a:prstGeom prst="ellipse">
            <a:avLst/>
          </a:prstGeom>
          <a:solidFill>
            <a:srgbClr val="C9A227"/>
          </a:solidFill>
          <a:ln/>
        </p:spPr>
        <p:txBody>
          <a:bodyPr/>
          <a:lstStyle/>
          <a:p>
            <a:endParaRPr lang="en-US"/>
          </a:p>
        </p:txBody>
      </p:sp>
      <p:sp>
        <p:nvSpPr>
          <p:cNvPr id="3" name="Text 1"/>
          <p:cNvSpPr txBox="1"/>
          <p:nvPr/>
        </p:nvSpPr>
        <p:spPr>
          <a:xfrm>
            <a:off x="548640" y="310896"/>
            <a:ext cx="384048" cy="384048"/>
          </a:xfrm>
          <a:prstGeom prst="rect">
            <a:avLst/>
          </a:prstGeom>
          <a:noFill/>
          <a:ln/>
        </p:spPr>
        <p:txBody>
          <a:bodyPr wrap="square" lIns="0" tIns="0" rIns="0" bIns="0" rtlCol="0" anchor="ctr"/>
          <a:lstStyle/>
          <a:p>
            <a:pPr marL="0" indent="0" algn="ctr">
              <a:buNone/>
            </a:pPr>
            <a:r>
              <a:rPr lang="en-US" sz="1100" b="1" dirty="0">
                <a:solidFill>
                  <a:srgbClr val="141A47"/>
                </a:solidFill>
                <a:latin typeface="Cambria" pitchFamily="34" charset="0"/>
                <a:ea typeface="Cambria" pitchFamily="34" charset="-122"/>
                <a:cs typeface="Cambria" pitchFamily="34" charset="-120"/>
              </a:rPr>
              <a:t>FD</a:t>
            </a:r>
            <a:endParaRPr lang="en-US" sz="1100" dirty="0"/>
          </a:p>
        </p:txBody>
      </p:sp>
      <p:sp>
        <p:nvSpPr>
          <p:cNvPr id="4" name="Text 2"/>
          <p:cNvSpPr txBox="1"/>
          <p:nvPr/>
        </p:nvSpPr>
        <p:spPr>
          <a:xfrm>
            <a:off x="1051560" y="365760"/>
            <a:ext cx="1037844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AI IN DEAL WORK</a:t>
            </a:r>
            <a:endParaRPr lang="en-US" sz="1300" dirty="0"/>
          </a:p>
        </p:txBody>
      </p:sp>
      <p:sp>
        <p:nvSpPr>
          <p:cNvPr id="5" name="Text 3"/>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Financial Diligence</a:t>
            </a:r>
            <a:endParaRPr lang="en-US" sz="2700" dirty="0"/>
          </a:p>
        </p:txBody>
      </p:sp>
      <p:sp>
        <p:nvSpPr>
          <p:cNvPr id="6" name="Text 4"/>
          <p:cNvSpPr txBox="1"/>
          <p:nvPr/>
        </p:nvSpPr>
        <p:spPr>
          <a:xfrm>
            <a:off x="548640" y="1554480"/>
            <a:ext cx="6309360" cy="1188720"/>
          </a:xfrm>
          <a:prstGeom prst="rect">
            <a:avLst/>
          </a:prstGeom>
          <a:noFill/>
          <a:ln/>
        </p:spPr>
        <p:txBody>
          <a:bodyPr wrap="square" lIns="0" tIns="0" rIns="0" bIns="0" rtlCol="0" anchor="ctr"/>
          <a:lstStyle/>
          <a:p>
            <a:pPr marL="0" indent="0">
              <a:buNone/>
            </a:pPr>
            <a:r>
              <a:rPr lang="en-US" sz="1400" dirty="0">
                <a:solidFill>
                  <a:srgbClr val="1A1A2E"/>
                </a:solidFill>
                <a:latin typeface="Calibri" pitchFamily="34" charset="0"/>
                <a:ea typeface="Calibri" pitchFamily="34" charset="-122"/>
                <a:cs typeface="Calibri" pitchFamily="34" charset="-120"/>
              </a:rPr>
              <a:t>In an insurance deal, the costly miss usually isn't in the numbers you reviewed — it's the reserve deficiency, uncollateralized treaty, or lapsed license buried in the documents you didn't get to. AI can be pointed at the full data room — hundreds of documents — and, from a single structured prompt, produce a first-draft diligence report covering all of it, not a sample.</a:t>
            </a:r>
            <a:endParaRPr lang="en-US" sz="1400" dirty="0"/>
          </a:p>
        </p:txBody>
      </p:sp>
      <p:sp>
        <p:nvSpPr>
          <p:cNvPr id="7" name="Shape 5"/>
          <p:cNvSpPr/>
          <p:nvPr/>
        </p:nvSpPr>
        <p:spPr>
          <a:xfrm>
            <a:off x="548640" y="2953512"/>
            <a:ext cx="91440" cy="91440"/>
          </a:xfrm>
          <a:prstGeom prst="ellipse">
            <a:avLst/>
          </a:prstGeom>
          <a:solidFill>
            <a:srgbClr val="C9A227"/>
          </a:solidFill>
          <a:ln/>
        </p:spPr>
        <p:txBody>
          <a:bodyPr/>
          <a:lstStyle/>
          <a:p>
            <a:endParaRPr lang="en-US"/>
          </a:p>
        </p:txBody>
      </p:sp>
      <p:sp>
        <p:nvSpPr>
          <p:cNvPr id="8" name="Text 6"/>
          <p:cNvSpPr txBox="1"/>
          <p:nvPr/>
        </p:nvSpPr>
        <p:spPr>
          <a:xfrm>
            <a:off x="777240" y="282549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Company overview and business description</a:t>
            </a:r>
            <a:endParaRPr lang="en-US" sz="1300" dirty="0"/>
          </a:p>
        </p:txBody>
      </p:sp>
      <p:sp>
        <p:nvSpPr>
          <p:cNvPr id="9" name="Shape 7"/>
          <p:cNvSpPr/>
          <p:nvPr/>
        </p:nvSpPr>
        <p:spPr>
          <a:xfrm>
            <a:off x="548640" y="3410712"/>
            <a:ext cx="91440" cy="91440"/>
          </a:xfrm>
          <a:prstGeom prst="ellipse">
            <a:avLst/>
          </a:prstGeom>
          <a:solidFill>
            <a:srgbClr val="C9A227"/>
          </a:solidFill>
          <a:ln/>
        </p:spPr>
        <p:txBody>
          <a:bodyPr/>
          <a:lstStyle/>
          <a:p>
            <a:endParaRPr lang="en-US"/>
          </a:p>
        </p:txBody>
      </p:sp>
      <p:sp>
        <p:nvSpPr>
          <p:cNvPr id="10" name="Text 8"/>
          <p:cNvSpPr txBox="1"/>
          <p:nvPr/>
        </p:nvSpPr>
        <p:spPr>
          <a:xfrm>
            <a:off x="777240" y="328269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Key financial metrics across each relevant basis of accounting</a:t>
            </a:r>
            <a:endParaRPr lang="en-US" sz="1300" dirty="0"/>
          </a:p>
        </p:txBody>
      </p:sp>
      <p:sp>
        <p:nvSpPr>
          <p:cNvPr id="11" name="Shape 9"/>
          <p:cNvSpPr/>
          <p:nvPr/>
        </p:nvSpPr>
        <p:spPr>
          <a:xfrm>
            <a:off x="548640" y="3867912"/>
            <a:ext cx="91440" cy="91440"/>
          </a:xfrm>
          <a:prstGeom prst="ellipse">
            <a:avLst/>
          </a:prstGeom>
          <a:solidFill>
            <a:srgbClr val="C9A227"/>
          </a:solidFill>
          <a:ln/>
        </p:spPr>
        <p:txBody>
          <a:bodyPr/>
          <a:lstStyle/>
          <a:p>
            <a:endParaRPr lang="en-US"/>
          </a:p>
        </p:txBody>
      </p:sp>
      <p:sp>
        <p:nvSpPr>
          <p:cNvPr id="12" name="Text 10"/>
          <p:cNvSpPr txBox="1"/>
          <p:nvPr/>
        </p:nvSpPr>
        <p:spPr>
          <a:xfrm>
            <a:off x="777240" y="373989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Key concerns and risks of the business</a:t>
            </a:r>
            <a:endParaRPr lang="en-US" sz="1300" dirty="0"/>
          </a:p>
        </p:txBody>
      </p:sp>
      <p:sp>
        <p:nvSpPr>
          <p:cNvPr id="13" name="Shape 11"/>
          <p:cNvSpPr/>
          <p:nvPr/>
        </p:nvSpPr>
        <p:spPr>
          <a:xfrm>
            <a:off x="548640" y="4325112"/>
            <a:ext cx="91440" cy="91440"/>
          </a:xfrm>
          <a:prstGeom prst="ellipse">
            <a:avLst/>
          </a:prstGeom>
          <a:solidFill>
            <a:srgbClr val="C9A227"/>
          </a:solidFill>
          <a:ln/>
        </p:spPr>
        <p:txBody>
          <a:bodyPr/>
          <a:lstStyle/>
          <a:p>
            <a:endParaRPr lang="en-US"/>
          </a:p>
        </p:txBody>
      </p:sp>
      <p:sp>
        <p:nvSpPr>
          <p:cNvPr id="14" name="Text 12"/>
          <p:cNvSpPr txBox="1"/>
          <p:nvPr/>
        </p:nvSpPr>
        <p:spPr>
          <a:xfrm>
            <a:off x="777240" y="419709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Key products (e.g., Life &amp; Annuities, Accident &amp; Health)</a:t>
            </a:r>
            <a:endParaRPr lang="en-US" sz="1300" dirty="0"/>
          </a:p>
        </p:txBody>
      </p:sp>
      <p:sp>
        <p:nvSpPr>
          <p:cNvPr id="15" name="Shape 13"/>
          <p:cNvSpPr/>
          <p:nvPr/>
        </p:nvSpPr>
        <p:spPr>
          <a:xfrm>
            <a:off x="548640" y="4782312"/>
            <a:ext cx="91440" cy="91440"/>
          </a:xfrm>
          <a:prstGeom prst="ellipse">
            <a:avLst/>
          </a:prstGeom>
          <a:solidFill>
            <a:srgbClr val="C9A227"/>
          </a:solidFill>
          <a:ln/>
        </p:spPr>
        <p:txBody>
          <a:bodyPr/>
          <a:lstStyle/>
          <a:p>
            <a:endParaRPr lang="en-US"/>
          </a:p>
        </p:txBody>
      </p:sp>
      <p:sp>
        <p:nvSpPr>
          <p:cNvPr id="16" name="Text 14"/>
          <p:cNvSpPr txBox="1"/>
          <p:nvPr/>
        </p:nvSpPr>
        <p:spPr>
          <a:xfrm>
            <a:off x="777240" y="465429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Assets by class and rating/grade, and impact on collateral</a:t>
            </a:r>
            <a:endParaRPr lang="en-US" sz="1300" dirty="0"/>
          </a:p>
        </p:txBody>
      </p:sp>
      <p:sp>
        <p:nvSpPr>
          <p:cNvPr id="17" name="Shape 15"/>
          <p:cNvSpPr/>
          <p:nvPr/>
        </p:nvSpPr>
        <p:spPr>
          <a:xfrm>
            <a:off x="548640" y="5239512"/>
            <a:ext cx="91440" cy="91440"/>
          </a:xfrm>
          <a:prstGeom prst="ellipse">
            <a:avLst/>
          </a:prstGeom>
          <a:solidFill>
            <a:srgbClr val="C9A227"/>
          </a:solidFill>
          <a:ln/>
        </p:spPr>
        <p:txBody>
          <a:bodyPr/>
          <a:lstStyle/>
          <a:p>
            <a:endParaRPr lang="en-US"/>
          </a:p>
        </p:txBody>
      </p:sp>
      <p:sp>
        <p:nvSpPr>
          <p:cNvPr id="18" name="Text 16"/>
          <p:cNvSpPr txBox="1"/>
          <p:nvPr/>
        </p:nvSpPr>
        <p:spPr>
          <a:xfrm>
            <a:off x="777240" y="511149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Concentration by product line and geography</a:t>
            </a:r>
            <a:endParaRPr lang="en-US" sz="1300" dirty="0"/>
          </a:p>
        </p:txBody>
      </p:sp>
      <p:sp>
        <p:nvSpPr>
          <p:cNvPr id="19" name="Shape 17"/>
          <p:cNvSpPr/>
          <p:nvPr/>
        </p:nvSpPr>
        <p:spPr>
          <a:xfrm>
            <a:off x="7223760" y="1508760"/>
            <a:ext cx="4434840" cy="4754880"/>
          </a:xfrm>
          <a:prstGeom prst="roundRect">
            <a:avLst>
              <a:gd name="adj" fmla="val 2062"/>
            </a:avLst>
          </a:prstGeom>
          <a:solidFill>
            <a:srgbClr val="1E2761"/>
          </a:solidFill>
          <a:ln/>
        </p:spPr>
        <p:txBody>
          <a:bodyPr/>
          <a:lstStyle/>
          <a:p>
            <a:endParaRPr lang="en-US"/>
          </a:p>
        </p:txBody>
      </p:sp>
      <p:sp>
        <p:nvSpPr>
          <p:cNvPr id="20" name="Text 18"/>
          <p:cNvSpPr txBox="1"/>
          <p:nvPr/>
        </p:nvSpPr>
        <p:spPr>
          <a:xfrm>
            <a:off x="7543800" y="1737360"/>
            <a:ext cx="3794760" cy="365760"/>
          </a:xfrm>
          <a:prstGeom prst="rect">
            <a:avLst/>
          </a:prstGeom>
          <a:noFill/>
          <a:ln/>
        </p:spPr>
        <p:txBody>
          <a:bodyPr wrap="square" lIns="0" tIns="0" rIns="0" bIns="0" rtlCol="0" anchor="ctr"/>
          <a:lstStyle/>
          <a:p>
            <a:pPr marL="0" indent="0">
              <a:buNone/>
            </a:pPr>
            <a:r>
              <a:rPr lang="en-US" sz="1200" b="1" kern="0" spc="150" dirty="0">
                <a:solidFill>
                  <a:srgbClr val="C9A227"/>
                </a:solidFill>
                <a:latin typeface="Calibri" pitchFamily="34" charset="0"/>
                <a:ea typeface="Calibri" pitchFamily="34" charset="-122"/>
                <a:cs typeface="Calibri" pitchFamily="34" charset="-120"/>
              </a:rPr>
              <a:t>My Standing Prompt Also Covers</a:t>
            </a:r>
            <a:endParaRPr lang="en-US" sz="1200" dirty="0"/>
          </a:p>
        </p:txBody>
      </p:sp>
      <p:sp>
        <p:nvSpPr>
          <p:cNvPr id="21" name="Text 19"/>
          <p:cNvSpPr txBox="1"/>
          <p:nvPr/>
        </p:nvSpPr>
        <p:spPr>
          <a:xfrm>
            <a:off x="7543800" y="219456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2" name="Text 20"/>
          <p:cNvSpPr txBox="1"/>
          <p:nvPr/>
        </p:nvSpPr>
        <p:spPr>
          <a:xfrm>
            <a:off x="7818120" y="2194560"/>
            <a:ext cx="3474720" cy="45720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Reinsurance coverage &amp; summarized terms</a:t>
            </a:r>
            <a:endParaRPr lang="en-US" sz="1200" dirty="0"/>
          </a:p>
        </p:txBody>
      </p:sp>
      <p:sp>
        <p:nvSpPr>
          <p:cNvPr id="23" name="Text 21"/>
          <p:cNvSpPr txBox="1"/>
          <p:nvPr/>
        </p:nvSpPr>
        <p:spPr>
          <a:xfrm>
            <a:off x="7543800" y="2724912"/>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4" name="Text 22"/>
          <p:cNvSpPr txBox="1"/>
          <p:nvPr/>
        </p:nvSpPr>
        <p:spPr>
          <a:xfrm>
            <a:off x="7818120" y="2724912"/>
            <a:ext cx="3474720" cy="45720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Tax matters</a:t>
            </a:r>
            <a:endParaRPr lang="en-US" sz="1200" dirty="0"/>
          </a:p>
        </p:txBody>
      </p:sp>
      <p:sp>
        <p:nvSpPr>
          <p:cNvPr id="25" name="Text 23"/>
          <p:cNvSpPr txBox="1"/>
          <p:nvPr/>
        </p:nvSpPr>
        <p:spPr>
          <a:xfrm>
            <a:off x="7543800" y="3255264"/>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6" name="Text 24"/>
          <p:cNvSpPr txBox="1"/>
          <p:nvPr/>
        </p:nvSpPr>
        <p:spPr>
          <a:xfrm>
            <a:off x="7818120" y="3255264"/>
            <a:ext cx="3474720" cy="45720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Regulatory matters (exams, SEC comment letters)</a:t>
            </a:r>
            <a:endParaRPr lang="en-US" sz="1200" dirty="0"/>
          </a:p>
        </p:txBody>
      </p:sp>
      <p:sp>
        <p:nvSpPr>
          <p:cNvPr id="27" name="Text 25"/>
          <p:cNvSpPr txBox="1"/>
          <p:nvPr/>
        </p:nvSpPr>
        <p:spPr>
          <a:xfrm>
            <a:off x="7543800" y="3785616"/>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8" name="Text 26"/>
          <p:cNvSpPr txBox="1"/>
          <p:nvPr/>
        </p:nvSpPr>
        <p:spPr>
          <a:xfrm>
            <a:off x="7818120" y="3785616"/>
            <a:ext cx="3474720" cy="45720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License summary &amp; issues noted</a:t>
            </a:r>
            <a:endParaRPr lang="en-US" sz="1200" dirty="0"/>
          </a:p>
        </p:txBody>
      </p:sp>
      <p:sp>
        <p:nvSpPr>
          <p:cNvPr id="29" name="Text 27"/>
          <p:cNvSpPr txBox="1"/>
          <p:nvPr/>
        </p:nvSpPr>
        <p:spPr>
          <a:xfrm>
            <a:off x="7543800" y="4315968"/>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30" name="Text 28"/>
          <p:cNvSpPr txBox="1"/>
          <p:nvPr/>
        </p:nvSpPr>
        <p:spPr>
          <a:xfrm>
            <a:off x="7818120" y="4315968"/>
            <a:ext cx="3474720" cy="45720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Financial analytics &amp; scoping questions</a:t>
            </a:r>
            <a:endParaRPr lang="en-US" sz="1200" dirty="0"/>
          </a:p>
        </p:txBody>
      </p:sp>
      <p:sp>
        <p:nvSpPr>
          <p:cNvPr id="31" name="Text 29"/>
          <p:cNvSpPr txBox="1"/>
          <p:nvPr/>
        </p:nvSpPr>
        <p:spPr>
          <a:xfrm>
            <a:off x="7543800" y="484632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32" name="Text 30"/>
          <p:cNvSpPr txBox="1"/>
          <p:nvPr/>
        </p:nvSpPr>
        <p:spPr>
          <a:xfrm>
            <a:off x="7818120" y="4846320"/>
            <a:ext cx="3474720" cy="45720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Recommended purchase-agreement protections</a:t>
            </a:r>
            <a:endParaRPr lang="en-US" sz="1200" dirty="0"/>
          </a:p>
        </p:txBody>
      </p:sp>
      <p:sp>
        <p:nvSpPr>
          <p:cNvPr id="33" name="Text 31"/>
          <p:cNvSpPr txBox="1"/>
          <p:nvPr/>
        </p:nvSpPr>
        <p:spPr>
          <a:xfrm>
            <a:off x="7543800" y="5376672"/>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34" name="Text 32"/>
          <p:cNvSpPr txBox="1"/>
          <p:nvPr/>
        </p:nvSpPr>
        <p:spPr>
          <a:xfrm>
            <a:off x="7818120" y="5376672"/>
            <a:ext cx="3474720" cy="45720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Other matters affecting price, protection, or risk</a:t>
            </a:r>
            <a:endParaRPr lang="en-US" sz="1200" dirty="0"/>
          </a:p>
        </p:txBody>
      </p:sp>
      <p:sp>
        <p:nvSpPr>
          <p:cNvPr id="35" name="Text 33"/>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36" name="Text 34"/>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12</a:t>
            </a:r>
            <a:endParaRPr lang="en-US" sz="900" dirty="0"/>
          </a:p>
        </p:txBody>
      </p:sp>
      <p:sp>
        <p:nvSpPr>
          <p:cNvPr id="37" name="Shape 35"/>
          <p:cNvSpPr/>
          <p:nvPr/>
        </p:nvSpPr>
        <p:spPr>
          <a:xfrm>
            <a:off x="5341925" y="6588252"/>
            <a:ext cx="82296" cy="82296"/>
          </a:xfrm>
          <a:prstGeom prst="ellipse">
            <a:avLst/>
          </a:prstGeom>
          <a:solidFill>
            <a:srgbClr val="CADCFC"/>
          </a:solidFill>
          <a:ln/>
        </p:spPr>
        <p:txBody>
          <a:bodyPr/>
          <a:lstStyle/>
          <a:p>
            <a:endParaRPr lang="en-US"/>
          </a:p>
        </p:txBody>
      </p:sp>
      <p:sp>
        <p:nvSpPr>
          <p:cNvPr id="38" name="Shape 36"/>
          <p:cNvSpPr/>
          <p:nvPr/>
        </p:nvSpPr>
        <p:spPr>
          <a:xfrm>
            <a:off x="5579669" y="6574536"/>
            <a:ext cx="109728" cy="109728"/>
          </a:xfrm>
          <a:prstGeom prst="ellipse">
            <a:avLst/>
          </a:prstGeom>
          <a:solidFill>
            <a:srgbClr val="C9A227"/>
          </a:solidFill>
          <a:ln/>
        </p:spPr>
        <p:txBody>
          <a:bodyPr/>
          <a:lstStyle/>
          <a:p>
            <a:endParaRPr lang="en-US"/>
          </a:p>
        </p:txBody>
      </p:sp>
      <p:sp>
        <p:nvSpPr>
          <p:cNvPr id="39" name="Shape 37"/>
          <p:cNvSpPr/>
          <p:nvPr/>
        </p:nvSpPr>
        <p:spPr>
          <a:xfrm>
            <a:off x="5817413" y="6588252"/>
            <a:ext cx="82296" cy="82296"/>
          </a:xfrm>
          <a:prstGeom prst="ellipse">
            <a:avLst/>
          </a:prstGeom>
          <a:solidFill>
            <a:srgbClr val="CADCFC"/>
          </a:solidFill>
          <a:ln/>
        </p:spPr>
        <p:txBody>
          <a:bodyPr/>
          <a:lstStyle/>
          <a:p>
            <a:endParaRPr lang="en-US"/>
          </a:p>
        </p:txBody>
      </p:sp>
      <p:sp>
        <p:nvSpPr>
          <p:cNvPr id="40" name="Shape 38"/>
          <p:cNvSpPr/>
          <p:nvPr/>
        </p:nvSpPr>
        <p:spPr>
          <a:xfrm>
            <a:off x="6055157" y="6588252"/>
            <a:ext cx="82296" cy="82296"/>
          </a:xfrm>
          <a:prstGeom prst="ellipse">
            <a:avLst/>
          </a:prstGeom>
          <a:solidFill>
            <a:srgbClr val="CADCFC"/>
          </a:solidFill>
          <a:ln/>
        </p:spPr>
        <p:txBody>
          <a:bodyPr/>
          <a:lstStyle/>
          <a:p>
            <a:endParaRPr lang="en-US"/>
          </a:p>
        </p:txBody>
      </p:sp>
      <p:sp>
        <p:nvSpPr>
          <p:cNvPr id="41" name="Shape 39"/>
          <p:cNvSpPr/>
          <p:nvPr/>
        </p:nvSpPr>
        <p:spPr>
          <a:xfrm>
            <a:off x="6292901" y="6588252"/>
            <a:ext cx="82296" cy="82296"/>
          </a:xfrm>
          <a:prstGeom prst="ellipse">
            <a:avLst/>
          </a:prstGeom>
          <a:solidFill>
            <a:srgbClr val="CADCFC"/>
          </a:solidFill>
          <a:ln/>
        </p:spPr>
        <p:txBody>
          <a:bodyPr/>
          <a:lstStyle/>
          <a:p>
            <a:endParaRPr lang="en-US"/>
          </a:p>
        </p:txBody>
      </p:sp>
      <p:sp>
        <p:nvSpPr>
          <p:cNvPr id="42" name="Shape 40"/>
          <p:cNvSpPr/>
          <p:nvPr/>
        </p:nvSpPr>
        <p:spPr>
          <a:xfrm>
            <a:off x="6530645" y="6588252"/>
            <a:ext cx="82296" cy="82296"/>
          </a:xfrm>
          <a:prstGeom prst="ellipse">
            <a:avLst/>
          </a:prstGeom>
          <a:solidFill>
            <a:srgbClr val="CADCFC"/>
          </a:solidFill>
          <a:ln/>
        </p:spPr>
        <p:txBody>
          <a:bodyPr/>
          <a:lstStyle/>
          <a:p>
            <a:endParaRPr lang="en-US"/>
          </a:p>
        </p:txBody>
      </p:sp>
      <p:sp>
        <p:nvSpPr>
          <p:cNvPr id="43" name="Shape 41"/>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PROMPT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Financial Diligence — Example Prompt</a:t>
            </a:r>
            <a:endParaRPr lang="en-US" sz="2700" dirty="0"/>
          </a:p>
        </p:txBody>
      </p:sp>
      <p:sp>
        <p:nvSpPr>
          <p:cNvPr id="4" name="Text 2"/>
          <p:cNvSpPr txBox="1"/>
          <p:nvPr/>
        </p:nvSpPr>
        <p:spPr>
          <a:xfrm>
            <a:off x="548640" y="1371600"/>
            <a:ext cx="10698480" cy="50292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Point AI at the full data room — hundreds of documents — and issue one standing diligence prompt.</a:t>
            </a:r>
            <a:endParaRPr lang="en-US" sz="1300" dirty="0"/>
          </a:p>
        </p:txBody>
      </p:sp>
      <p:sp>
        <p:nvSpPr>
          <p:cNvPr id="5" name="Shape 3"/>
          <p:cNvSpPr/>
          <p:nvPr/>
        </p:nvSpPr>
        <p:spPr>
          <a:xfrm>
            <a:off x="548640" y="2011680"/>
            <a:ext cx="7772400" cy="4297680"/>
          </a:xfrm>
          <a:prstGeom prst="roundRect">
            <a:avLst>
              <a:gd name="adj" fmla="val 1702"/>
            </a:avLst>
          </a:prstGeom>
          <a:solidFill>
            <a:srgbClr val="FFFFFF"/>
          </a:solidFill>
          <a:ln w="12700">
            <a:solidFill>
              <a:srgbClr val="CADCFC"/>
            </a:solidFill>
            <a:prstDash val="solid"/>
          </a:ln>
        </p:spPr>
        <p:txBody>
          <a:bodyPr/>
          <a:lstStyle/>
          <a:p>
            <a:endParaRPr lang="en-US"/>
          </a:p>
        </p:txBody>
      </p:sp>
      <p:sp>
        <p:nvSpPr>
          <p:cNvPr id="6" name="Shape 4"/>
          <p:cNvSpPr/>
          <p:nvPr/>
        </p:nvSpPr>
        <p:spPr>
          <a:xfrm>
            <a:off x="548640" y="2011680"/>
            <a:ext cx="7772400" cy="329184"/>
          </a:xfrm>
          <a:prstGeom prst="roundRect">
            <a:avLst>
              <a:gd name="adj" fmla="val 22222"/>
            </a:avLst>
          </a:prstGeom>
          <a:solidFill>
            <a:srgbClr val="1E2761"/>
          </a:solidFill>
          <a:ln/>
        </p:spPr>
        <p:txBody>
          <a:bodyPr/>
          <a:lstStyle/>
          <a:p>
            <a:endParaRPr lang="en-US"/>
          </a:p>
        </p:txBody>
      </p:sp>
      <p:sp>
        <p:nvSpPr>
          <p:cNvPr id="7" name="Shape 5"/>
          <p:cNvSpPr/>
          <p:nvPr/>
        </p:nvSpPr>
        <p:spPr>
          <a:xfrm>
            <a:off x="548640" y="2176272"/>
            <a:ext cx="7772400" cy="164592"/>
          </a:xfrm>
          <a:prstGeom prst="rect">
            <a:avLst/>
          </a:prstGeom>
          <a:solidFill>
            <a:srgbClr val="1E2761"/>
          </a:solidFill>
          <a:ln/>
        </p:spPr>
        <p:txBody>
          <a:bodyPr/>
          <a:lstStyle/>
          <a:p>
            <a:endParaRPr lang="en-US"/>
          </a:p>
        </p:txBody>
      </p:sp>
      <p:sp>
        <p:nvSpPr>
          <p:cNvPr id="8" name="Shape 6"/>
          <p:cNvSpPr/>
          <p:nvPr/>
        </p:nvSpPr>
        <p:spPr>
          <a:xfrm>
            <a:off x="676656" y="2121408"/>
            <a:ext cx="109728" cy="109728"/>
          </a:xfrm>
          <a:prstGeom prst="ellipse">
            <a:avLst/>
          </a:prstGeom>
          <a:solidFill>
            <a:srgbClr val="E0645A"/>
          </a:solidFill>
          <a:ln/>
        </p:spPr>
        <p:txBody>
          <a:bodyPr/>
          <a:lstStyle/>
          <a:p>
            <a:endParaRPr lang="en-US"/>
          </a:p>
        </p:txBody>
      </p:sp>
      <p:sp>
        <p:nvSpPr>
          <p:cNvPr id="9" name="Shape 7"/>
          <p:cNvSpPr/>
          <p:nvPr/>
        </p:nvSpPr>
        <p:spPr>
          <a:xfrm>
            <a:off x="859536" y="2121408"/>
            <a:ext cx="109728" cy="109728"/>
          </a:xfrm>
          <a:prstGeom prst="ellipse">
            <a:avLst/>
          </a:prstGeom>
          <a:solidFill>
            <a:srgbClr val="E0B34A"/>
          </a:solidFill>
          <a:ln/>
        </p:spPr>
        <p:txBody>
          <a:bodyPr/>
          <a:lstStyle/>
          <a:p>
            <a:endParaRPr lang="en-US"/>
          </a:p>
        </p:txBody>
      </p:sp>
      <p:sp>
        <p:nvSpPr>
          <p:cNvPr id="10" name="Shape 8"/>
          <p:cNvSpPr/>
          <p:nvPr/>
        </p:nvSpPr>
        <p:spPr>
          <a:xfrm>
            <a:off x="1042416" y="2121408"/>
            <a:ext cx="109728" cy="109728"/>
          </a:xfrm>
          <a:prstGeom prst="ellipse">
            <a:avLst/>
          </a:prstGeom>
          <a:solidFill>
            <a:srgbClr val="56B26B"/>
          </a:solidFill>
          <a:ln/>
        </p:spPr>
        <p:txBody>
          <a:bodyPr/>
          <a:lstStyle/>
          <a:p>
            <a:endParaRPr lang="en-US"/>
          </a:p>
        </p:txBody>
      </p:sp>
      <p:sp>
        <p:nvSpPr>
          <p:cNvPr id="11" name="Text 9"/>
          <p:cNvSpPr txBox="1"/>
          <p:nvPr/>
        </p:nvSpPr>
        <p:spPr>
          <a:xfrm>
            <a:off x="1234440" y="2011680"/>
            <a:ext cx="6858000" cy="329184"/>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Data Room — 412 documents connected</a:t>
            </a:r>
            <a:endParaRPr lang="en-US" sz="1100" dirty="0"/>
          </a:p>
        </p:txBody>
      </p:sp>
      <p:sp>
        <p:nvSpPr>
          <p:cNvPr id="12" name="Shape 10"/>
          <p:cNvSpPr/>
          <p:nvPr/>
        </p:nvSpPr>
        <p:spPr>
          <a:xfrm>
            <a:off x="822960" y="2487168"/>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13" name="Text 11"/>
          <p:cNvSpPr txBox="1"/>
          <p:nvPr/>
        </p:nvSpPr>
        <p:spPr>
          <a:xfrm>
            <a:off x="1078992" y="2377440"/>
            <a:ext cx="7178040" cy="329184"/>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Audited statutory financials, FY2023–FY2025</a:t>
            </a:r>
            <a:endParaRPr lang="en-US" sz="1200" dirty="0"/>
          </a:p>
        </p:txBody>
      </p:sp>
      <p:sp>
        <p:nvSpPr>
          <p:cNvPr id="14" name="Shape 12"/>
          <p:cNvSpPr/>
          <p:nvPr/>
        </p:nvSpPr>
        <p:spPr>
          <a:xfrm>
            <a:off x="822960" y="2907792"/>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15" name="Text 13"/>
          <p:cNvSpPr txBox="1"/>
          <p:nvPr/>
        </p:nvSpPr>
        <p:spPr>
          <a:xfrm>
            <a:off x="1078992" y="2798064"/>
            <a:ext cx="7178040" cy="329184"/>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GAAP consolidating trial balances &amp; lead schedules</a:t>
            </a:r>
            <a:endParaRPr lang="en-US" sz="1200" dirty="0"/>
          </a:p>
        </p:txBody>
      </p:sp>
      <p:sp>
        <p:nvSpPr>
          <p:cNvPr id="16" name="Shape 14"/>
          <p:cNvSpPr/>
          <p:nvPr/>
        </p:nvSpPr>
        <p:spPr>
          <a:xfrm>
            <a:off x="822960" y="3328416"/>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17" name="Text 15"/>
          <p:cNvSpPr txBox="1"/>
          <p:nvPr/>
        </p:nvSpPr>
        <p:spPr>
          <a:xfrm>
            <a:off x="1078992" y="3218688"/>
            <a:ext cx="7178040" cy="329184"/>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IFRS 17 transition &amp; reconciliation workpapers</a:t>
            </a:r>
            <a:endParaRPr lang="en-US" sz="1200" dirty="0"/>
          </a:p>
        </p:txBody>
      </p:sp>
      <p:sp>
        <p:nvSpPr>
          <p:cNvPr id="18" name="Shape 16"/>
          <p:cNvSpPr/>
          <p:nvPr/>
        </p:nvSpPr>
        <p:spPr>
          <a:xfrm>
            <a:off x="822960" y="3749040"/>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19" name="Text 17"/>
          <p:cNvSpPr txBox="1"/>
          <p:nvPr/>
        </p:nvSpPr>
        <p:spPr>
          <a:xfrm>
            <a:off x="1078992" y="3639312"/>
            <a:ext cx="7178040" cy="329184"/>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Actuarial appraisal, cash-flow testing &amp; reserve reports</a:t>
            </a:r>
            <a:endParaRPr lang="en-US" sz="1200" dirty="0"/>
          </a:p>
        </p:txBody>
      </p:sp>
      <p:sp>
        <p:nvSpPr>
          <p:cNvPr id="20" name="Shape 18"/>
          <p:cNvSpPr/>
          <p:nvPr/>
        </p:nvSpPr>
        <p:spPr>
          <a:xfrm>
            <a:off x="822960" y="4169664"/>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21" name="Text 19"/>
          <p:cNvSpPr txBox="1"/>
          <p:nvPr/>
        </p:nvSpPr>
        <p:spPr>
          <a:xfrm>
            <a:off x="1078992" y="4059936"/>
            <a:ext cx="7178040" cy="329184"/>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Reinsurance treaties, bordereaux &amp; collateral trusts</a:t>
            </a:r>
            <a:endParaRPr lang="en-US" sz="1200" dirty="0"/>
          </a:p>
        </p:txBody>
      </p:sp>
      <p:sp>
        <p:nvSpPr>
          <p:cNvPr id="22" name="Shape 20"/>
          <p:cNvSpPr/>
          <p:nvPr/>
        </p:nvSpPr>
        <p:spPr>
          <a:xfrm>
            <a:off x="822960" y="4590288"/>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23" name="Text 21"/>
          <p:cNvSpPr txBox="1"/>
          <p:nvPr/>
        </p:nvSpPr>
        <p:spPr>
          <a:xfrm>
            <a:off x="1078992" y="4480560"/>
            <a:ext cx="7178040" cy="329184"/>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5-year regulatory exam &amp; SEC comment-letter correspondence</a:t>
            </a:r>
            <a:endParaRPr lang="en-US" sz="1200" dirty="0"/>
          </a:p>
        </p:txBody>
      </p:sp>
      <p:sp>
        <p:nvSpPr>
          <p:cNvPr id="24" name="Shape 22"/>
          <p:cNvSpPr/>
          <p:nvPr/>
        </p:nvSpPr>
        <p:spPr>
          <a:xfrm>
            <a:off x="822960" y="5010912"/>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25" name="Text 23"/>
          <p:cNvSpPr txBox="1"/>
          <p:nvPr/>
        </p:nvSpPr>
        <p:spPr>
          <a:xfrm>
            <a:off x="1078992" y="4901184"/>
            <a:ext cx="7178040" cy="329184"/>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License registers by state/jurisdiction (48 states + DC)</a:t>
            </a:r>
            <a:endParaRPr lang="en-US" sz="1200" dirty="0"/>
          </a:p>
        </p:txBody>
      </p:sp>
      <p:sp>
        <p:nvSpPr>
          <p:cNvPr id="26" name="Shape 24"/>
          <p:cNvSpPr/>
          <p:nvPr/>
        </p:nvSpPr>
        <p:spPr>
          <a:xfrm>
            <a:off x="822960" y="5431536"/>
            <a:ext cx="137160" cy="173736"/>
          </a:xfrm>
          <a:prstGeom prst="roundRect">
            <a:avLst>
              <a:gd name="adj" fmla="val 13333"/>
            </a:avLst>
          </a:prstGeom>
          <a:solidFill>
            <a:srgbClr val="FFFFFF"/>
          </a:solidFill>
          <a:ln w="12700">
            <a:solidFill>
              <a:srgbClr val="5B6B8C"/>
            </a:solidFill>
            <a:prstDash val="solid"/>
          </a:ln>
        </p:spPr>
        <p:txBody>
          <a:bodyPr/>
          <a:lstStyle/>
          <a:p>
            <a:endParaRPr lang="en-US"/>
          </a:p>
        </p:txBody>
      </p:sp>
      <p:sp>
        <p:nvSpPr>
          <p:cNvPr id="27" name="Text 25"/>
          <p:cNvSpPr txBox="1"/>
          <p:nvPr/>
        </p:nvSpPr>
        <p:spPr>
          <a:xfrm>
            <a:off x="1078992" y="5321808"/>
            <a:ext cx="7178040" cy="329184"/>
          </a:xfrm>
          <a:prstGeom prst="rect">
            <a:avLst/>
          </a:prstGeom>
          <a:noFill/>
          <a:ln/>
        </p:spPr>
        <p:txBody>
          <a:bodyPr wrap="square" lIns="0" tIns="0" rIns="0" bIns="0" rtlCol="0" anchor="t"/>
          <a:lstStyle/>
          <a:p>
            <a:pPr marL="0" indent="0">
              <a:buNone/>
            </a:pPr>
            <a:r>
              <a:rPr lang="en-US" sz="1200" dirty="0">
                <a:solidFill>
                  <a:srgbClr val="1A1A2E"/>
                </a:solidFill>
                <a:latin typeface="Courier New" pitchFamily="34" charset="0"/>
                <a:ea typeface="Courier New" pitchFamily="34" charset="-122"/>
                <a:cs typeface="Courier New" pitchFamily="34" charset="-120"/>
              </a:rPr>
              <a:t>Investment portfolio detail with NAIC designations</a:t>
            </a:r>
            <a:endParaRPr lang="en-US" sz="1200" dirty="0"/>
          </a:p>
        </p:txBody>
      </p:sp>
      <p:sp>
        <p:nvSpPr>
          <p:cNvPr id="28" name="Shape 26"/>
          <p:cNvSpPr/>
          <p:nvPr/>
        </p:nvSpPr>
        <p:spPr>
          <a:xfrm>
            <a:off x="8549640" y="2011680"/>
            <a:ext cx="3063240" cy="4297680"/>
          </a:xfrm>
          <a:prstGeom prst="roundRect">
            <a:avLst>
              <a:gd name="adj" fmla="val 2388"/>
            </a:avLst>
          </a:prstGeom>
          <a:solidFill>
            <a:srgbClr val="1E2761"/>
          </a:solidFill>
          <a:ln/>
        </p:spPr>
        <p:txBody>
          <a:bodyPr/>
          <a:lstStyle/>
          <a:p>
            <a:endParaRPr lang="en-US"/>
          </a:p>
        </p:txBody>
      </p:sp>
      <p:sp>
        <p:nvSpPr>
          <p:cNvPr id="29" name="Text 27"/>
          <p:cNvSpPr txBox="1"/>
          <p:nvPr/>
        </p:nvSpPr>
        <p:spPr>
          <a:xfrm>
            <a:off x="8778240" y="2194560"/>
            <a:ext cx="2651760" cy="274320"/>
          </a:xfrm>
          <a:prstGeom prst="rect">
            <a:avLst/>
          </a:prstGeom>
          <a:noFill/>
          <a:ln/>
        </p:spPr>
        <p:txBody>
          <a:bodyPr wrap="square" lIns="0" tIns="0" rIns="0" bIns="0" rtlCol="0" anchor="ctr"/>
          <a:lstStyle/>
          <a:p>
            <a:pPr marL="0" indent="0">
              <a:buNone/>
            </a:pPr>
            <a:r>
              <a:rPr lang="en-US" sz="1200" b="1" kern="0" spc="150" dirty="0">
                <a:solidFill>
                  <a:srgbClr val="C9A227"/>
                </a:solidFill>
                <a:latin typeface="Calibri" pitchFamily="34" charset="0"/>
                <a:ea typeface="Calibri" pitchFamily="34" charset="-122"/>
                <a:cs typeface="Calibri" pitchFamily="34" charset="-120"/>
              </a:rPr>
              <a:t>MY PROMPT</a:t>
            </a:r>
            <a:endParaRPr lang="en-US" sz="1200" dirty="0"/>
          </a:p>
        </p:txBody>
      </p:sp>
      <p:sp>
        <p:nvSpPr>
          <p:cNvPr id="30" name="Text 28"/>
          <p:cNvSpPr txBox="1"/>
          <p:nvPr/>
        </p:nvSpPr>
        <p:spPr>
          <a:xfrm>
            <a:off x="8778240" y="2514600"/>
            <a:ext cx="2651760" cy="3657600"/>
          </a:xfrm>
          <a:prstGeom prst="rect">
            <a:avLst/>
          </a:prstGeom>
          <a:noFill/>
          <a:ln/>
        </p:spPr>
        <p:txBody>
          <a:bodyPr wrap="square" lIns="0" tIns="0" rIns="0" bIns="0" rtlCol="0" anchor="t"/>
          <a:lstStyle/>
          <a:p>
            <a:pPr marL="0" indent="0">
              <a:buNone/>
            </a:pPr>
            <a:r>
              <a:rPr lang="en-US" sz="1200" i="1" dirty="0">
                <a:solidFill>
                  <a:srgbClr val="FFFFFF"/>
                </a:solidFill>
                <a:latin typeface="Calibri" pitchFamily="34" charset="0"/>
                <a:ea typeface="Calibri" pitchFamily="34" charset="-122"/>
                <a:cs typeface="Calibri" pitchFamily="34" charset="-120"/>
              </a:rPr>
              <a:t>“Review the full data room and produce a diligence report covering: company overview, key metrics by GAAP / Stat / IFRS / Local GAAP, key risks, products, asset quality and ratings, concentration, reinsurance, tax, regulatory, licenses, and recommended SPA protections. Quantify every risk you identify and cite the source document and page for every figure — flag anything you could not tie out.”</a:t>
            </a:r>
            <a:endParaRPr lang="en-US" sz="1200" dirty="0"/>
          </a:p>
        </p:txBody>
      </p:sp>
      <p:sp>
        <p:nvSpPr>
          <p:cNvPr id="31" name="Text 29"/>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32" name="Text 30"/>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13</a:t>
            </a:r>
            <a:endParaRPr lang="en-US" sz="900" dirty="0"/>
          </a:p>
        </p:txBody>
      </p:sp>
      <p:sp>
        <p:nvSpPr>
          <p:cNvPr id="33" name="Shape 31"/>
          <p:cNvSpPr/>
          <p:nvPr/>
        </p:nvSpPr>
        <p:spPr>
          <a:xfrm>
            <a:off x="5341925" y="6588252"/>
            <a:ext cx="82296" cy="82296"/>
          </a:xfrm>
          <a:prstGeom prst="ellipse">
            <a:avLst/>
          </a:prstGeom>
          <a:solidFill>
            <a:srgbClr val="CADCFC"/>
          </a:solidFill>
          <a:ln/>
        </p:spPr>
        <p:txBody>
          <a:bodyPr/>
          <a:lstStyle/>
          <a:p>
            <a:endParaRPr lang="en-US"/>
          </a:p>
        </p:txBody>
      </p:sp>
      <p:sp>
        <p:nvSpPr>
          <p:cNvPr id="34" name="Shape 32"/>
          <p:cNvSpPr/>
          <p:nvPr/>
        </p:nvSpPr>
        <p:spPr>
          <a:xfrm>
            <a:off x="5579669" y="6574536"/>
            <a:ext cx="109728" cy="109728"/>
          </a:xfrm>
          <a:prstGeom prst="ellipse">
            <a:avLst/>
          </a:prstGeom>
          <a:solidFill>
            <a:srgbClr val="C9A227"/>
          </a:solidFill>
          <a:ln/>
        </p:spPr>
        <p:txBody>
          <a:bodyPr/>
          <a:lstStyle/>
          <a:p>
            <a:endParaRPr lang="en-US"/>
          </a:p>
        </p:txBody>
      </p:sp>
      <p:sp>
        <p:nvSpPr>
          <p:cNvPr id="35" name="Shape 33"/>
          <p:cNvSpPr/>
          <p:nvPr/>
        </p:nvSpPr>
        <p:spPr>
          <a:xfrm>
            <a:off x="5817413" y="6588252"/>
            <a:ext cx="82296" cy="82296"/>
          </a:xfrm>
          <a:prstGeom prst="ellipse">
            <a:avLst/>
          </a:prstGeom>
          <a:solidFill>
            <a:srgbClr val="CADCFC"/>
          </a:solidFill>
          <a:ln/>
        </p:spPr>
        <p:txBody>
          <a:bodyPr/>
          <a:lstStyle/>
          <a:p>
            <a:endParaRPr lang="en-US"/>
          </a:p>
        </p:txBody>
      </p:sp>
      <p:sp>
        <p:nvSpPr>
          <p:cNvPr id="36" name="Shape 34"/>
          <p:cNvSpPr/>
          <p:nvPr/>
        </p:nvSpPr>
        <p:spPr>
          <a:xfrm>
            <a:off x="6055157" y="6588252"/>
            <a:ext cx="82296" cy="82296"/>
          </a:xfrm>
          <a:prstGeom prst="ellipse">
            <a:avLst/>
          </a:prstGeom>
          <a:solidFill>
            <a:srgbClr val="CADCFC"/>
          </a:solidFill>
          <a:ln/>
        </p:spPr>
        <p:txBody>
          <a:bodyPr/>
          <a:lstStyle/>
          <a:p>
            <a:endParaRPr lang="en-US"/>
          </a:p>
        </p:txBody>
      </p:sp>
      <p:sp>
        <p:nvSpPr>
          <p:cNvPr id="37" name="Shape 35"/>
          <p:cNvSpPr/>
          <p:nvPr/>
        </p:nvSpPr>
        <p:spPr>
          <a:xfrm>
            <a:off x="6292901" y="6588252"/>
            <a:ext cx="82296" cy="82296"/>
          </a:xfrm>
          <a:prstGeom prst="ellipse">
            <a:avLst/>
          </a:prstGeom>
          <a:solidFill>
            <a:srgbClr val="CADCFC"/>
          </a:solidFill>
          <a:ln/>
        </p:spPr>
        <p:txBody>
          <a:bodyPr/>
          <a:lstStyle/>
          <a:p>
            <a:endParaRPr lang="en-US"/>
          </a:p>
        </p:txBody>
      </p:sp>
      <p:sp>
        <p:nvSpPr>
          <p:cNvPr id="38" name="Shape 36"/>
          <p:cNvSpPr/>
          <p:nvPr/>
        </p:nvSpPr>
        <p:spPr>
          <a:xfrm>
            <a:off x="6530645" y="6588252"/>
            <a:ext cx="82296" cy="82296"/>
          </a:xfrm>
          <a:prstGeom prst="ellipse">
            <a:avLst/>
          </a:prstGeom>
          <a:solidFill>
            <a:srgbClr val="CADCFC"/>
          </a:solidFill>
          <a:ln/>
        </p:spPr>
        <p:txBody>
          <a:bodyPr/>
          <a:lstStyle/>
          <a:p>
            <a:endParaRPr lang="en-US"/>
          </a:p>
        </p:txBody>
      </p:sp>
      <p:sp>
        <p:nvSpPr>
          <p:cNvPr id="39" name="Shape 37"/>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OUTPUT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Financial Diligence — Example Output (Findings)</a:t>
            </a:r>
            <a:endParaRPr lang="en-US" sz="2700" dirty="0"/>
          </a:p>
        </p:txBody>
      </p:sp>
      <p:sp>
        <p:nvSpPr>
          <p:cNvPr id="4" name="Text 2"/>
          <p:cNvSpPr txBox="1"/>
          <p:nvPr/>
        </p:nvSpPr>
        <p:spPr>
          <a:xfrm>
            <a:off x="548640" y="1371600"/>
            <a:ext cx="10698480" cy="50292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Beyond extracting figures, AI reconciles across bases of accounting and quantifies the risks it surfaces — with a citation for every claim.</a:t>
            </a:r>
            <a:endParaRPr lang="en-US" sz="1300" dirty="0"/>
          </a:p>
        </p:txBody>
      </p:sp>
      <p:sp>
        <p:nvSpPr>
          <p:cNvPr id="5" name="Shape 3"/>
          <p:cNvSpPr/>
          <p:nvPr/>
        </p:nvSpPr>
        <p:spPr>
          <a:xfrm>
            <a:off x="548640" y="1965960"/>
            <a:ext cx="10881360" cy="4297680"/>
          </a:xfrm>
          <a:prstGeom prst="roundRect">
            <a:avLst>
              <a:gd name="adj" fmla="val 1702"/>
            </a:avLst>
          </a:prstGeom>
          <a:solidFill>
            <a:srgbClr val="FFFFFF"/>
          </a:solidFill>
          <a:ln w="12700">
            <a:solidFill>
              <a:srgbClr val="CADCFC"/>
            </a:solidFill>
            <a:prstDash val="solid"/>
          </a:ln>
        </p:spPr>
        <p:txBody>
          <a:bodyPr/>
          <a:lstStyle/>
          <a:p>
            <a:endParaRPr lang="en-US"/>
          </a:p>
        </p:txBody>
      </p:sp>
      <p:sp>
        <p:nvSpPr>
          <p:cNvPr id="6" name="Shape 4"/>
          <p:cNvSpPr/>
          <p:nvPr/>
        </p:nvSpPr>
        <p:spPr>
          <a:xfrm>
            <a:off x="548640" y="1965960"/>
            <a:ext cx="10881360" cy="329184"/>
          </a:xfrm>
          <a:prstGeom prst="roundRect">
            <a:avLst>
              <a:gd name="adj" fmla="val 22222"/>
            </a:avLst>
          </a:prstGeom>
          <a:solidFill>
            <a:srgbClr val="1E2761"/>
          </a:solidFill>
          <a:ln/>
        </p:spPr>
        <p:txBody>
          <a:bodyPr/>
          <a:lstStyle/>
          <a:p>
            <a:endParaRPr lang="en-US"/>
          </a:p>
        </p:txBody>
      </p:sp>
      <p:sp>
        <p:nvSpPr>
          <p:cNvPr id="7" name="Shape 5"/>
          <p:cNvSpPr/>
          <p:nvPr/>
        </p:nvSpPr>
        <p:spPr>
          <a:xfrm>
            <a:off x="548640" y="2130552"/>
            <a:ext cx="10881360" cy="164592"/>
          </a:xfrm>
          <a:prstGeom prst="rect">
            <a:avLst/>
          </a:prstGeom>
          <a:solidFill>
            <a:srgbClr val="1E2761"/>
          </a:solidFill>
          <a:ln/>
        </p:spPr>
        <p:txBody>
          <a:bodyPr/>
          <a:lstStyle/>
          <a:p>
            <a:endParaRPr lang="en-US"/>
          </a:p>
        </p:txBody>
      </p:sp>
      <p:sp>
        <p:nvSpPr>
          <p:cNvPr id="8" name="Shape 6"/>
          <p:cNvSpPr/>
          <p:nvPr/>
        </p:nvSpPr>
        <p:spPr>
          <a:xfrm>
            <a:off x="676656" y="2075688"/>
            <a:ext cx="109728" cy="109728"/>
          </a:xfrm>
          <a:prstGeom prst="ellipse">
            <a:avLst/>
          </a:prstGeom>
          <a:solidFill>
            <a:srgbClr val="E0645A"/>
          </a:solidFill>
          <a:ln/>
        </p:spPr>
        <p:txBody>
          <a:bodyPr/>
          <a:lstStyle/>
          <a:p>
            <a:endParaRPr lang="en-US"/>
          </a:p>
        </p:txBody>
      </p:sp>
      <p:sp>
        <p:nvSpPr>
          <p:cNvPr id="9" name="Shape 7"/>
          <p:cNvSpPr/>
          <p:nvPr/>
        </p:nvSpPr>
        <p:spPr>
          <a:xfrm>
            <a:off x="859536" y="2075688"/>
            <a:ext cx="109728" cy="109728"/>
          </a:xfrm>
          <a:prstGeom prst="ellipse">
            <a:avLst/>
          </a:prstGeom>
          <a:solidFill>
            <a:srgbClr val="E0B34A"/>
          </a:solidFill>
          <a:ln/>
        </p:spPr>
        <p:txBody>
          <a:bodyPr/>
          <a:lstStyle/>
          <a:p>
            <a:endParaRPr lang="en-US"/>
          </a:p>
        </p:txBody>
      </p:sp>
      <p:sp>
        <p:nvSpPr>
          <p:cNvPr id="10" name="Shape 8"/>
          <p:cNvSpPr/>
          <p:nvPr/>
        </p:nvSpPr>
        <p:spPr>
          <a:xfrm>
            <a:off x="1042416" y="2075688"/>
            <a:ext cx="109728" cy="109728"/>
          </a:xfrm>
          <a:prstGeom prst="ellipse">
            <a:avLst/>
          </a:prstGeom>
          <a:solidFill>
            <a:srgbClr val="56B26B"/>
          </a:solidFill>
          <a:ln/>
        </p:spPr>
        <p:txBody>
          <a:bodyPr/>
          <a:lstStyle/>
          <a:p>
            <a:endParaRPr lang="en-US"/>
          </a:p>
        </p:txBody>
      </p:sp>
      <p:sp>
        <p:nvSpPr>
          <p:cNvPr id="11" name="Text 9"/>
          <p:cNvSpPr txBox="1"/>
          <p:nvPr/>
        </p:nvSpPr>
        <p:spPr>
          <a:xfrm>
            <a:off x="1234440" y="1965960"/>
            <a:ext cx="9966960" cy="329184"/>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Draft Diligence Report — Section 3: Key Findings</a:t>
            </a:r>
            <a:endParaRPr lang="en-US" sz="1100" dirty="0"/>
          </a:p>
        </p:txBody>
      </p:sp>
      <p:sp>
        <p:nvSpPr>
          <p:cNvPr id="12" name="Text 10"/>
          <p:cNvSpPr txBox="1"/>
          <p:nvPr/>
        </p:nvSpPr>
        <p:spPr>
          <a:xfrm>
            <a:off x="822960" y="2331720"/>
            <a:ext cx="10149840" cy="1097280"/>
          </a:xfrm>
          <a:prstGeom prst="rect">
            <a:avLst/>
          </a:prstGeom>
          <a:noFill/>
          <a:ln/>
        </p:spPr>
        <p:txBody>
          <a:bodyPr wrap="square" lIns="0" tIns="0" rIns="0" bIns="0" rtlCol="0" anchor="t"/>
          <a:lstStyle/>
          <a:p>
            <a:pPr marL="0" indent="0">
              <a:lnSpc>
                <a:spcPct val="112000"/>
              </a:lnSpc>
              <a:buNone/>
            </a:pPr>
            <a:r>
              <a:rPr lang="en-US" sz="1200" b="1" dirty="0">
                <a:solidFill>
                  <a:srgbClr val="1E2761"/>
                </a:solidFill>
                <a:latin typeface="Calibri" pitchFamily="34" charset="0"/>
                <a:ea typeface="Calibri" pitchFamily="34" charset="-122"/>
                <a:cs typeface="Calibri" pitchFamily="34" charset="-120"/>
              </a:rPr>
              <a:t>1. GAAP-to-Statutory Bridge — $1.52B Variance.  </a:t>
            </a:r>
            <a:r>
              <a:rPr lang="en-US" sz="1200" dirty="0">
                <a:solidFill>
                  <a:srgbClr val="1A1A2E"/>
                </a:solidFill>
                <a:latin typeface="Calibri" pitchFamily="34" charset="0"/>
                <a:ea typeface="Calibri" pitchFamily="34" charset="-122"/>
                <a:cs typeface="Calibri" pitchFamily="34" charset="-120"/>
              </a:rPr>
              <a:t>Driven primarily by non-admission of a $920M deferred tax asset under statutory accounting and $600M of capitalized DAC that GAAP recognizes but STAT does not.</a:t>
            </a:r>
            <a:endParaRPr lang="en-US" sz="1200" dirty="0"/>
          </a:p>
          <a:p>
            <a:pPr marL="0" indent="0">
              <a:lnSpc>
                <a:spcPct val="112000"/>
              </a:lnSpc>
              <a:buNone/>
            </a:pPr>
            <a:r>
              <a:rPr lang="en-US" sz="1200" i="1" dirty="0">
                <a:solidFill>
                  <a:srgbClr val="5B6B8C"/>
                </a:solidFill>
                <a:latin typeface="Calibri" pitchFamily="34" charset="0"/>
                <a:ea typeface="Calibri" pitchFamily="34" charset="-122"/>
                <a:cs typeface="Calibri" pitchFamily="34" charset="-120"/>
              </a:rPr>
              <a:t>Source: GAAP consolidating TB, data room #087; Statutory Actuarial Opinion, p.34.</a:t>
            </a:r>
            <a:endParaRPr lang="en-US" sz="1200" dirty="0"/>
          </a:p>
        </p:txBody>
      </p:sp>
      <p:sp>
        <p:nvSpPr>
          <p:cNvPr id="13" name="Text 11"/>
          <p:cNvSpPr txBox="1"/>
          <p:nvPr/>
        </p:nvSpPr>
        <p:spPr>
          <a:xfrm>
            <a:off x="822960" y="3557016"/>
            <a:ext cx="10149840" cy="1097280"/>
          </a:xfrm>
          <a:prstGeom prst="rect">
            <a:avLst/>
          </a:prstGeom>
          <a:noFill/>
          <a:ln/>
        </p:spPr>
        <p:txBody>
          <a:bodyPr wrap="square" lIns="0" tIns="0" rIns="0" bIns="0" rtlCol="0" anchor="t"/>
          <a:lstStyle/>
          <a:p>
            <a:pPr marL="0" indent="0">
              <a:lnSpc>
                <a:spcPct val="112000"/>
              </a:lnSpc>
              <a:buNone/>
            </a:pPr>
            <a:r>
              <a:rPr lang="en-US" sz="1200" b="1" dirty="0">
                <a:solidFill>
                  <a:srgbClr val="1E2761"/>
                </a:solidFill>
                <a:latin typeface="Calibri" pitchFamily="34" charset="0"/>
                <a:ea typeface="Calibri" pitchFamily="34" charset="-122"/>
                <a:cs typeface="Calibri" pitchFamily="34" charset="-120"/>
              </a:rPr>
              <a:t>2. Capital Cushion Eroding — TAC/CAL RBC Ratio Fell from 425% to 341% in Two Years.  </a:t>
            </a:r>
            <a:r>
              <a:rPr lang="en-US" sz="1200" dirty="0">
                <a:solidFill>
                  <a:srgbClr val="1A1A2E"/>
                </a:solidFill>
                <a:latin typeface="Calibri" pitchFamily="34" charset="0"/>
                <a:ea typeface="Calibri" pitchFamily="34" charset="-122"/>
                <a:cs typeface="Calibri" pitchFamily="34" charset="-120"/>
              </a:rPr>
              <a:t>If the trend continues, it reaches the 300% Company Action Level trigger within roughly 24 months, driven by adverse mortality in the 2019–2021 issue-year cohort.</a:t>
            </a:r>
            <a:endParaRPr lang="en-US" sz="1200" dirty="0"/>
          </a:p>
          <a:p>
            <a:pPr marL="0" indent="0">
              <a:lnSpc>
                <a:spcPct val="112000"/>
              </a:lnSpc>
              <a:buNone/>
            </a:pPr>
            <a:r>
              <a:rPr lang="en-US" sz="1200" i="1" dirty="0">
                <a:solidFill>
                  <a:srgbClr val="5B6B8C"/>
                </a:solidFill>
                <a:latin typeface="Calibri" pitchFamily="34" charset="0"/>
                <a:ea typeface="Calibri" pitchFamily="34" charset="-122"/>
                <a:cs typeface="Calibri" pitchFamily="34" charset="-120"/>
              </a:rPr>
              <a:t>Source: Statutory Annual Statement Five-Year Historical Data, p.9; Actuarial Opinion, p.14.</a:t>
            </a:r>
            <a:endParaRPr lang="en-US" sz="1200" dirty="0"/>
          </a:p>
        </p:txBody>
      </p:sp>
      <p:sp>
        <p:nvSpPr>
          <p:cNvPr id="14" name="Text 12"/>
          <p:cNvSpPr txBox="1"/>
          <p:nvPr/>
        </p:nvSpPr>
        <p:spPr>
          <a:xfrm>
            <a:off x="822960" y="4782312"/>
            <a:ext cx="10149840" cy="1097280"/>
          </a:xfrm>
          <a:prstGeom prst="rect">
            <a:avLst/>
          </a:prstGeom>
          <a:noFill/>
          <a:ln/>
        </p:spPr>
        <p:txBody>
          <a:bodyPr wrap="square" lIns="0" tIns="0" rIns="0" bIns="0" rtlCol="0" anchor="t"/>
          <a:lstStyle/>
          <a:p>
            <a:pPr marL="0" indent="0">
              <a:lnSpc>
                <a:spcPct val="112000"/>
              </a:lnSpc>
              <a:buNone/>
            </a:pPr>
            <a:r>
              <a:rPr lang="en-US" sz="1200" b="1" dirty="0">
                <a:solidFill>
                  <a:srgbClr val="1E2761"/>
                </a:solidFill>
                <a:latin typeface="Calibri" pitchFamily="34" charset="0"/>
                <a:ea typeface="Calibri" pitchFamily="34" charset="-122"/>
                <a:cs typeface="Calibri" pitchFamily="34" charset="-120"/>
              </a:rPr>
              <a:t>3. Geographic Concentration — 62% of Annuity Account Value in FL / CA / TX.  </a:t>
            </a:r>
            <a:r>
              <a:rPr lang="en-US" sz="1200" dirty="0">
                <a:solidFill>
                  <a:srgbClr val="1A1A2E"/>
                </a:solidFill>
                <a:latin typeface="Calibri" pitchFamily="34" charset="0"/>
                <a:ea typeface="Calibri" pitchFamily="34" charset="-122"/>
                <a:cs typeface="Calibri" pitchFamily="34" charset="-120"/>
              </a:rPr>
              <a:t>Florida alone represents $4.1B of account value; the target's own stress test shows a 340bps hurricane-linked lapse spike not reflected in current pricing.</a:t>
            </a:r>
            <a:endParaRPr lang="en-US" sz="1200" dirty="0"/>
          </a:p>
          <a:p>
            <a:pPr marL="0" indent="0">
              <a:lnSpc>
                <a:spcPct val="112000"/>
              </a:lnSpc>
              <a:buNone/>
            </a:pPr>
            <a:r>
              <a:rPr lang="en-US" sz="1200" i="1" dirty="0">
                <a:solidFill>
                  <a:srgbClr val="5B6B8C"/>
                </a:solidFill>
                <a:latin typeface="Calibri" pitchFamily="34" charset="0"/>
                <a:ea typeface="Calibri" pitchFamily="34" charset="-122"/>
                <a:cs typeface="Calibri" pitchFamily="34" charset="-120"/>
              </a:rPr>
              <a:t>Source: Concentration Schedule, data room #203, p.14; Internal ORSA stress-test appendix.</a:t>
            </a:r>
            <a:endParaRPr lang="en-US" sz="1200" dirty="0"/>
          </a:p>
        </p:txBody>
      </p:sp>
      <p:sp>
        <p:nvSpPr>
          <p:cNvPr id="15" name="Text 13"/>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16" name="Text 14"/>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14</a:t>
            </a:r>
            <a:endParaRPr lang="en-US" sz="900" dirty="0"/>
          </a:p>
        </p:txBody>
      </p:sp>
      <p:sp>
        <p:nvSpPr>
          <p:cNvPr id="17" name="Shape 15"/>
          <p:cNvSpPr/>
          <p:nvPr/>
        </p:nvSpPr>
        <p:spPr>
          <a:xfrm>
            <a:off x="5341925" y="6588252"/>
            <a:ext cx="82296" cy="82296"/>
          </a:xfrm>
          <a:prstGeom prst="ellipse">
            <a:avLst/>
          </a:prstGeom>
          <a:solidFill>
            <a:srgbClr val="CADCFC"/>
          </a:solidFill>
          <a:ln/>
        </p:spPr>
        <p:txBody>
          <a:bodyPr/>
          <a:lstStyle/>
          <a:p>
            <a:endParaRPr lang="en-US"/>
          </a:p>
        </p:txBody>
      </p:sp>
      <p:sp>
        <p:nvSpPr>
          <p:cNvPr id="18" name="Shape 16"/>
          <p:cNvSpPr/>
          <p:nvPr/>
        </p:nvSpPr>
        <p:spPr>
          <a:xfrm>
            <a:off x="5579669" y="6574536"/>
            <a:ext cx="109728" cy="109728"/>
          </a:xfrm>
          <a:prstGeom prst="ellipse">
            <a:avLst/>
          </a:prstGeom>
          <a:solidFill>
            <a:srgbClr val="C9A227"/>
          </a:solidFill>
          <a:ln/>
        </p:spPr>
        <p:txBody>
          <a:bodyPr/>
          <a:lstStyle/>
          <a:p>
            <a:endParaRPr lang="en-US"/>
          </a:p>
        </p:txBody>
      </p:sp>
      <p:sp>
        <p:nvSpPr>
          <p:cNvPr id="19" name="Shape 17"/>
          <p:cNvSpPr/>
          <p:nvPr/>
        </p:nvSpPr>
        <p:spPr>
          <a:xfrm>
            <a:off x="5817413" y="6588252"/>
            <a:ext cx="82296" cy="82296"/>
          </a:xfrm>
          <a:prstGeom prst="ellipse">
            <a:avLst/>
          </a:prstGeom>
          <a:solidFill>
            <a:srgbClr val="CADCFC"/>
          </a:solidFill>
          <a:ln/>
        </p:spPr>
        <p:txBody>
          <a:bodyPr/>
          <a:lstStyle/>
          <a:p>
            <a:endParaRPr lang="en-US"/>
          </a:p>
        </p:txBody>
      </p:sp>
      <p:sp>
        <p:nvSpPr>
          <p:cNvPr id="20" name="Shape 18"/>
          <p:cNvSpPr/>
          <p:nvPr/>
        </p:nvSpPr>
        <p:spPr>
          <a:xfrm>
            <a:off x="6055157" y="6588252"/>
            <a:ext cx="82296" cy="82296"/>
          </a:xfrm>
          <a:prstGeom prst="ellipse">
            <a:avLst/>
          </a:prstGeom>
          <a:solidFill>
            <a:srgbClr val="CADCFC"/>
          </a:solidFill>
          <a:ln/>
        </p:spPr>
        <p:txBody>
          <a:bodyPr/>
          <a:lstStyle/>
          <a:p>
            <a:endParaRPr lang="en-US"/>
          </a:p>
        </p:txBody>
      </p:sp>
      <p:sp>
        <p:nvSpPr>
          <p:cNvPr id="21" name="Shape 19"/>
          <p:cNvSpPr/>
          <p:nvPr/>
        </p:nvSpPr>
        <p:spPr>
          <a:xfrm>
            <a:off x="6292901" y="6588252"/>
            <a:ext cx="82296" cy="82296"/>
          </a:xfrm>
          <a:prstGeom prst="ellipse">
            <a:avLst/>
          </a:prstGeom>
          <a:solidFill>
            <a:srgbClr val="CADCFC"/>
          </a:solidFill>
          <a:ln/>
        </p:spPr>
        <p:txBody>
          <a:bodyPr/>
          <a:lstStyle/>
          <a:p>
            <a:endParaRPr lang="en-US"/>
          </a:p>
        </p:txBody>
      </p:sp>
      <p:sp>
        <p:nvSpPr>
          <p:cNvPr id="22" name="Shape 20"/>
          <p:cNvSpPr/>
          <p:nvPr/>
        </p:nvSpPr>
        <p:spPr>
          <a:xfrm>
            <a:off x="6530645" y="6588252"/>
            <a:ext cx="82296" cy="82296"/>
          </a:xfrm>
          <a:prstGeom prst="ellipse">
            <a:avLst/>
          </a:prstGeom>
          <a:solidFill>
            <a:srgbClr val="CADCFC"/>
          </a:solidFill>
          <a:ln/>
        </p:spPr>
        <p:txBody>
          <a:bodyPr/>
          <a:lstStyle/>
          <a:p>
            <a:endParaRPr lang="en-US"/>
          </a:p>
        </p:txBody>
      </p:sp>
      <p:sp>
        <p:nvSpPr>
          <p:cNvPr id="23" name="Shape 21"/>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OUTPUT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Financial Diligence — Example Output (Recommendations)</a:t>
            </a:r>
            <a:endParaRPr lang="en-US" sz="2700" dirty="0"/>
          </a:p>
        </p:txBody>
      </p:sp>
      <p:sp>
        <p:nvSpPr>
          <p:cNvPr id="4" name="Text 2"/>
          <p:cNvSpPr txBox="1"/>
          <p:nvPr/>
        </p:nvSpPr>
        <p:spPr>
          <a:xfrm>
            <a:off x="548640" y="1371600"/>
            <a:ext cx="10698480" cy="50292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Each recommendation is sized and tied directly back to the finding that drove it.</a:t>
            </a:r>
            <a:endParaRPr lang="en-US" sz="1300" dirty="0"/>
          </a:p>
        </p:txBody>
      </p:sp>
      <p:sp>
        <p:nvSpPr>
          <p:cNvPr id="5" name="Shape 3"/>
          <p:cNvSpPr/>
          <p:nvPr/>
        </p:nvSpPr>
        <p:spPr>
          <a:xfrm>
            <a:off x="548640" y="1965960"/>
            <a:ext cx="10881360" cy="4434840"/>
          </a:xfrm>
          <a:prstGeom prst="roundRect">
            <a:avLst>
              <a:gd name="adj" fmla="val 1649"/>
            </a:avLst>
          </a:prstGeom>
          <a:solidFill>
            <a:srgbClr val="FFFFFF"/>
          </a:solidFill>
          <a:ln w="12700">
            <a:solidFill>
              <a:srgbClr val="CADCFC"/>
            </a:solidFill>
            <a:prstDash val="solid"/>
          </a:ln>
        </p:spPr>
        <p:txBody>
          <a:bodyPr/>
          <a:lstStyle/>
          <a:p>
            <a:endParaRPr lang="en-US"/>
          </a:p>
        </p:txBody>
      </p:sp>
      <p:sp>
        <p:nvSpPr>
          <p:cNvPr id="6" name="Shape 4"/>
          <p:cNvSpPr/>
          <p:nvPr/>
        </p:nvSpPr>
        <p:spPr>
          <a:xfrm>
            <a:off x="548640" y="1965960"/>
            <a:ext cx="10881360" cy="329184"/>
          </a:xfrm>
          <a:prstGeom prst="roundRect">
            <a:avLst>
              <a:gd name="adj" fmla="val 22222"/>
            </a:avLst>
          </a:prstGeom>
          <a:solidFill>
            <a:srgbClr val="1E2761"/>
          </a:solidFill>
          <a:ln/>
        </p:spPr>
        <p:txBody>
          <a:bodyPr/>
          <a:lstStyle/>
          <a:p>
            <a:endParaRPr lang="en-US"/>
          </a:p>
        </p:txBody>
      </p:sp>
      <p:sp>
        <p:nvSpPr>
          <p:cNvPr id="7" name="Shape 5"/>
          <p:cNvSpPr/>
          <p:nvPr/>
        </p:nvSpPr>
        <p:spPr>
          <a:xfrm>
            <a:off x="548640" y="2130552"/>
            <a:ext cx="10881360" cy="164592"/>
          </a:xfrm>
          <a:prstGeom prst="rect">
            <a:avLst/>
          </a:prstGeom>
          <a:solidFill>
            <a:srgbClr val="1E2761"/>
          </a:solidFill>
          <a:ln/>
        </p:spPr>
        <p:txBody>
          <a:bodyPr/>
          <a:lstStyle/>
          <a:p>
            <a:endParaRPr lang="en-US"/>
          </a:p>
        </p:txBody>
      </p:sp>
      <p:sp>
        <p:nvSpPr>
          <p:cNvPr id="8" name="Shape 6"/>
          <p:cNvSpPr/>
          <p:nvPr/>
        </p:nvSpPr>
        <p:spPr>
          <a:xfrm>
            <a:off x="676656" y="2075688"/>
            <a:ext cx="109728" cy="109728"/>
          </a:xfrm>
          <a:prstGeom prst="ellipse">
            <a:avLst/>
          </a:prstGeom>
          <a:solidFill>
            <a:srgbClr val="E0645A"/>
          </a:solidFill>
          <a:ln/>
        </p:spPr>
        <p:txBody>
          <a:bodyPr/>
          <a:lstStyle/>
          <a:p>
            <a:endParaRPr lang="en-US"/>
          </a:p>
        </p:txBody>
      </p:sp>
      <p:sp>
        <p:nvSpPr>
          <p:cNvPr id="9" name="Shape 7"/>
          <p:cNvSpPr/>
          <p:nvPr/>
        </p:nvSpPr>
        <p:spPr>
          <a:xfrm>
            <a:off x="859536" y="2075688"/>
            <a:ext cx="109728" cy="109728"/>
          </a:xfrm>
          <a:prstGeom prst="ellipse">
            <a:avLst/>
          </a:prstGeom>
          <a:solidFill>
            <a:srgbClr val="E0B34A"/>
          </a:solidFill>
          <a:ln/>
        </p:spPr>
        <p:txBody>
          <a:bodyPr/>
          <a:lstStyle/>
          <a:p>
            <a:endParaRPr lang="en-US"/>
          </a:p>
        </p:txBody>
      </p:sp>
      <p:sp>
        <p:nvSpPr>
          <p:cNvPr id="10" name="Shape 8"/>
          <p:cNvSpPr/>
          <p:nvPr/>
        </p:nvSpPr>
        <p:spPr>
          <a:xfrm>
            <a:off x="1042416" y="2075688"/>
            <a:ext cx="109728" cy="109728"/>
          </a:xfrm>
          <a:prstGeom prst="ellipse">
            <a:avLst/>
          </a:prstGeom>
          <a:solidFill>
            <a:srgbClr val="56B26B"/>
          </a:solidFill>
          <a:ln/>
        </p:spPr>
        <p:txBody>
          <a:bodyPr/>
          <a:lstStyle/>
          <a:p>
            <a:endParaRPr lang="en-US"/>
          </a:p>
        </p:txBody>
      </p:sp>
      <p:sp>
        <p:nvSpPr>
          <p:cNvPr id="11" name="Text 9"/>
          <p:cNvSpPr txBox="1"/>
          <p:nvPr/>
        </p:nvSpPr>
        <p:spPr>
          <a:xfrm>
            <a:off x="1234440" y="1965960"/>
            <a:ext cx="9966960" cy="329184"/>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Draft Diligence Report — Section 12: Recommended SPA Protections</a:t>
            </a:r>
            <a:endParaRPr lang="en-US" sz="1100" dirty="0"/>
          </a:p>
        </p:txBody>
      </p:sp>
      <p:sp>
        <p:nvSpPr>
          <p:cNvPr id="12" name="Text 10"/>
          <p:cNvSpPr txBox="1"/>
          <p:nvPr/>
        </p:nvSpPr>
        <p:spPr>
          <a:xfrm>
            <a:off x="822960" y="2331720"/>
            <a:ext cx="10149840" cy="896112"/>
          </a:xfrm>
          <a:prstGeom prst="rect">
            <a:avLst/>
          </a:prstGeom>
          <a:noFill/>
          <a:ln/>
        </p:spPr>
        <p:txBody>
          <a:bodyPr wrap="square" lIns="0" tIns="0" rIns="0" bIns="0" rtlCol="0" anchor="t"/>
          <a:lstStyle/>
          <a:p>
            <a:pPr marL="0" indent="0">
              <a:lnSpc>
                <a:spcPct val="112000"/>
              </a:lnSpc>
              <a:buNone/>
            </a:pPr>
            <a:r>
              <a:rPr lang="en-US" sz="1200" b="1" dirty="0">
                <a:solidFill>
                  <a:srgbClr val="1E2761"/>
                </a:solidFill>
                <a:latin typeface="Calibri" pitchFamily="34" charset="0"/>
                <a:ea typeface="Calibri" pitchFamily="34" charset="-122"/>
                <a:cs typeface="Calibri" pitchFamily="34" charset="-120"/>
              </a:rPr>
              <a:t>1. Indemnification Basket — $2.0M, 3-Year Survival.  </a:t>
            </a:r>
            <a:r>
              <a:rPr lang="en-US" sz="1200" dirty="0">
                <a:solidFill>
                  <a:srgbClr val="1A1A2E"/>
                </a:solidFill>
                <a:latin typeface="Calibri" pitchFamily="34" charset="0"/>
                <a:ea typeface="Calibri" pitchFamily="34" charset="-122"/>
                <a:cs typeface="Calibri" pitchFamily="34" charset="-120"/>
              </a:rPr>
              <a:t>Sized at ~0.5x the quantified GAAP/Stat bridge risk (Finding 1); survival aligned to the target's next scheduled NAIC exam (2029).</a:t>
            </a:r>
            <a:endParaRPr lang="en-US" sz="1200" dirty="0"/>
          </a:p>
        </p:txBody>
      </p:sp>
      <p:sp>
        <p:nvSpPr>
          <p:cNvPr id="13" name="Text 11"/>
          <p:cNvSpPr txBox="1"/>
          <p:nvPr/>
        </p:nvSpPr>
        <p:spPr>
          <a:xfrm>
            <a:off x="822960" y="3355848"/>
            <a:ext cx="10149840" cy="896112"/>
          </a:xfrm>
          <a:prstGeom prst="rect">
            <a:avLst/>
          </a:prstGeom>
          <a:noFill/>
          <a:ln/>
        </p:spPr>
        <p:txBody>
          <a:bodyPr wrap="square" lIns="0" tIns="0" rIns="0" bIns="0" rtlCol="0" anchor="t"/>
          <a:lstStyle/>
          <a:p>
            <a:pPr marL="0" indent="0">
              <a:lnSpc>
                <a:spcPct val="112000"/>
              </a:lnSpc>
              <a:buNone/>
            </a:pPr>
            <a:r>
              <a:rPr lang="en-US" sz="1200" b="1" dirty="0">
                <a:solidFill>
                  <a:srgbClr val="1E2761"/>
                </a:solidFill>
                <a:latin typeface="Calibri" pitchFamily="34" charset="0"/>
                <a:ea typeface="Calibri" pitchFamily="34" charset="-122"/>
                <a:cs typeface="Calibri" pitchFamily="34" charset="-120"/>
              </a:rPr>
              <a:t>2. Uncapped Specific Indemnity — Reserve Adequacy.  </a:t>
            </a:r>
            <a:r>
              <a:rPr lang="en-US" sz="1200" dirty="0">
                <a:solidFill>
                  <a:srgbClr val="1A1A2E"/>
                </a:solidFill>
                <a:latin typeface="Calibri" pitchFamily="34" charset="0"/>
                <a:ea typeface="Calibri" pitchFamily="34" charset="-122"/>
                <a:cs typeface="Calibri" pitchFamily="34" charset="-120"/>
              </a:rPr>
              <a:t>Given the RBC trajectory toward the 300% CAL trigger (Finding 2), recommend an uncapped indemnity for reserve strengthening tied to the 2019–2021 cohort.</a:t>
            </a:r>
            <a:endParaRPr lang="en-US" sz="1200" dirty="0"/>
          </a:p>
        </p:txBody>
      </p:sp>
      <p:sp>
        <p:nvSpPr>
          <p:cNvPr id="14" name="Text 12"/>
          <p:cNvSpPr txBox="1"/>
          <p:nvPr/>
        </p:nvSpPr>
        <p:spPr>
          <a:xfrm>
            <a:off x="822960" y="4379976"/>
            <a:ext cx="10149840" cy="896112"/>
          </a:xfrm>
          <a:prstGeom prst="rect">
            <a:avLst/>
          </a:prstGeom>
          <a:noFill/>
          <a:ln/>
        </p:spPr>
        <p:txBody>
          <a:bodyPr wrap="square" lIns="0" tIns="0" rIns="0" bIns="0" rtlCol="0" anchor="t"/>
          <a:lstStyle/>
          <a:p>
            <a:pPr marL="0" indent="0">
              <a:lnSpc>
                <a:spcPct val="112000"/>
              </a:lnSpc>
              <a:buNone/>
            </a:pPr>
            <a:r>
              <a:rPr lang="en-US" sz="1200" b="1" dirty="0">
                <a:solidFill>
                  <a:srgbClr val="1E2761"/>
                </a:solidFill>
                <a:latin typeface="Calibri" pitchFamily="34" charset="0"/>
                <a:ea typeface="Calibri" pitchFamily="34" charset="-122"/>
                <a:cs typeface="Calibri" pitchFamily="34" charset="-120"/>
              </a:rPr>
              <a:t>3. Purchase Price True-Up Tied to Q4 Statutory Filing.  </a:t>
            </a:r>
            <a:r>
              <a:rPr lang="en-US" sz="1200" dirty="0">
                <a:solidFill>
                  <a:srgbClr val="1A1A2E"/>
                </a:solidFill>
                <a:latin typeface="Calibri" pitchFamily="34" charset="0"/>
                <a:ea typeface="Calibri" pitchFamily="34" charset="-122"/>
                <a:cs typeface="Calibri" pitchFamily="34" charset="-120"/>
              </a:rPr>
              <a:t>The Q4 RBC filing is unaudited at signing — tie the true-up to the filed, not estimated, statutory RBC ratio.</a:t>
            </a:r>
            <a:endParaRPr lang="en-US" sz="1200" dirty="0"/>
          </a:p>
        </p:txBody>
      </p:sp>
      <p:sp>
        <p:nvSpPr>
          <p:cNvPr id="15" name="Text 13"/>
          <p:cNvSpPr txBox="1"/>
          <p:nvPr/>
        </p:nvSpPr>
        <p:spPr>
          <a:xfrm>
            <a:off x="822960" y="5404104"/>
            <a:ext cx="10149840" cy="896112"/>
          </a:xfrm>
          <a:prstGeom prst="rect">
            <a:avLst/>
          </a:prstGeom>
          <a:noFill/>
          <a:ln/>
        </p:spPr>
        <p:txBody>
          <a:bodyPr wrap="square" lIns="0" tIns="0" rIns="0" bIns="0" rtlCol="0" anchor="t"/>
          <a:lstStyle/>
          <a:p>
            <a:pPr marL="0" indent="0">
              <a:lnSpc>
                <a:spcPct val="112000"/>
              </a:lnSpc>
              <a:buNone/>
            </a:pPr>
            <a:r>
              <a:rPr lang="en-US" sz="1200" b="1" dirty="0">
                <a:solidFill>
                  <a:srgbClr val="1E2761"/>
                </a:solidFill>
                <a:latin typeface="Calibri" pitchFamily="34" charset="0"/>
                <a:ea typeface="Calibri" pitchFamily="34" charset="-122"/>
                <a:cs typeface="Calibri" pitchFamily="34" charset="-120"/>
              </a:rPr>
              <a:t>4. $15M Escrow — Geographic Concentration.  </a:t>
            </a:r>
            <a:r>
              <a:rPr lang="en-US" sz="1200" dirty="0">
                <a:solidFill>
                  <a:srgbClr val="1A1A2E"/>
                </a:solidFill>
                <a:latin typeface="Calibri" pitchFamily="34" charset="0"/>
                <a:ea typeface="Calibri" pitchFamily="34" charset="-122"/>
                <a:cs typeface="Calibri" pitchFamily="34" charset="-120"/>
              </a:rPr>
              <a:t>Approximates 1x the FL-concentration stress-test loss estimate (Finding 3); released on the second anniversary absent a qualifying claim event.</a:t>
            </a:r>
            <a:endParaRPr lang="en-US" sz="1200" dirty="0"/>
          </a:p>
        </p:txBody>
      </p:sp>
      <p:sp>
        <p:nvSpPr>
          <p:cNvPr id="16" name="Text 14"/>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17" name="Text 15"/>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15</a:t>
            </a:r>
            <a:endParaRPr lang="en-US" sz="900" dirty="0"/>
          </a:p>
        </p:txBody>
      </p:sp>
      <p:sp>
        <p:nvSpPr>
          <p:cNvPr id="18" name="Shape 16"/>
          <p:cNvSpPr/>
          <p:nvPr/>
        </p:nvSpPr>
        <p:spPr>
          <a:xfrm>
            <a:off x="5341925" y="6588252"/>
            <a:ext cx="82296" cy="82296"/>
          </a:xfrm>
          <a:prstGeom prst="ellipse">
            <a:avLst/>
          </a:prstGeom>
          <a:solidFill>
            <a:srgbClr val="CADCFC"/>
          </a:solidFill>
          <a:ln/>
        </p:spPr>
        <p:txBody>
          <a:bodyPr/>
          <a:lstStyle/>
          <a:p>
            <a:endParaRPr lang="en-US"/>
          </a:p>
        </p:txBody>
      </p:sp>
      <p:sp>
        <p:nvSpPr>
          <p:cNvPr id="19" name="Shape 17"/>
          <p:cNvSpPr/>
          <p:nvPr/>
        </p:nvSpPr>
        <p:spPr>
          <a:xfrm>
            <a:off x="5579669" y="6574536"/>
            <a:ext cx="109728" cy="109728"/>
          </a:xfrm>
          <a:prstGeom prst="ellipse">
            <a:avLst/>
          </a:prstGeom>
          <a:solidFill>
            <a:srgbClr val="C9A227"/>
          </a:solidFill>
          <a:ln/>
        </p:spPr>
        <p:txBody>
          <a:bodyPr/>
          <a:lstStyle/>
          <a:p>
            <a:endParaRPr lang="en-US"/>
          </a:p>
        </p:txBody>
      </p:sp>
      <p:sp>
        <p:nvSpPr>
          <p:cNvPr id="20" name="Shape 18"/>
          <p:cNvSpPr/>
          <p:nvPr/>
        </p:nvSpPr>
        <p:spPr>
          <a:xfrm>
            <a:off x="5817413" y="6588252"/>
            <a:ext cx="82296" cy="82296"/>
          </a:xfrm>
          <a:prstGeom prst="ellipse">
            <a:avLst/>
          </a:prstGeom>
          <a:solidFill>
            <a:srgbClr val="CADCFC"/>
          </a:solidFill>
          <a:ln/>
        </p:spPr>
        <p:txBody>
          <a:bodyPr/>
          <a:lstStyle/>
          <a:p>
            <a:endParaRPr lang="en-US"/>
          </a:p>
        </p:txBody>
      </p:sp>
      <p:sp>
        <p:nvSpPr>
          <p:cNvPr id="21" name="Shape 19"/>
          <p:cNvSpPr/>
          <p:nvPr/>
        </p:nvSpPr>
        <p:spPr>
          <a:xfrm>
            <a:off x="6055157" y="6588252"/>
            <a:ext cx="82296" cy="82296"/>
          </a:xfrm>
          <a:prstGeom prst="ellipse">
            <a:avLst/>
          </a:prstGeom>
          <a:solidFill>
            <a:srgbClr val="CADCFC"/>
          </a:solidFill>
          <a:ln/>
        </p:spPr>
        <p:txBody>
          <a:bodyPr/>
          <a:lstStyle/>
          <a:p>
            <a:endParaRPr lang="en-US"/>
          </a:p>
        </p:txBody>
      </p:sp>
      <p:sp>
        <p:nvSpPr>
          <p:cNvPr id="22" name="Shape 20"/>
          <p:cNvSpPr/>
          <p:nvPr/>
        </p:nvSpPr>
        <p:spPr>
          <a:xfrm>
            <a:off x="6292901" y="6588252"/>
            <a:ext cx="82296" cy="82296"/>
          </a:xfrm>
          <a:prstGeom prst="ellipse">
            <a:avLst/>
          </a:prstGeom>
          <a:solidFill>
            <a:srgbClr val="CADCFC"/>
          </a:solidFill>
          <a:ln/>
        </p:spPr>
        <p:txBody>
          <a:bodyPr/>
          <a:lstStyle/>
          <a:p>
            <a:endParaRPr lang="en-US"/>
          </a:p>
        </p:txBody>
      </p:sp>
      <p:sp>
        <p:nvSpPr>
          <p:cNvPr id="23" name="Shape 21"/>
          <p:cNvSpPr/>
          <p:nvPr/>
        </p:nvSpPr>
        <p:spPr>
          <a:xfrm>
            <a:off x="6530645" y="6588252"/>
            <a:ext cx="82296" cy="82296"/>
          </a:xfrm>
          <a:prstGeom prst="ellipse">
            <a:avLst/>
          </a:prstGeom>
          <a:solidFill>
            <a:srgbClr val="CADCFC"/>
          </a:solidFill>
          <a:ln/>
        </p:spPr>
        <p:txBody>
          <a:bodyPr/>
          <a:lstStyle/>
          <a:p>
            <a:endParaRPr lang="en-US"/>
          </a:p>
        </p:txBody>
      </p:sp>
      <p:sp>
        <p:nvSpPr>
          <p:cNvPr id="24" name="Shape 22"/>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OUTPUT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Financial Diligence — Example Output (Actuarial Assumption Benchmarking)</a:t>
            </a:r>
            <a:endParaRPr lang="en-US" sz="2700" dirty="0"/>
          </a:p>
        </p:txBody>
      </p:sp>
      <p:sp>
        <p:nvSpPr>
          <p:cNvPr id="4" name="Text 2"/>
          <p:cNvSpPr txBox="1"/>
          <p:nvPr/>
        </p:nvSpPr>
        <p:spPr>
          <a:xfrm>
            <a:off x="548640" y="1371600"/>
            <a:ext cx="10698480" cy="50292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A favorable assumption today can be a reserve gap tomorrow — AI benchmarks the target's key assumptions against industry tables before it's our problem.</a:t>
            </a:r>
            <a:endParaRPr lang="en-US" sz="1300" dirty="0"/>
          </a:p>
        </p:txBody>
      </p:sp>
      <p:sp>
        <p:nvSpPr>
          <p:cNvPr id="5" name="Shape 3"/>
          <p:cNvSpPr/>
          <p:nvPr/>
        </p:nvSpPr>
        <p:spPr>
          <a:xfrm>
            <a:off x="548640" y="1965960"/>
            <a:ext cx="10881360" cy="4114800"/>
          </a:xfrm>
          <a:prstGeom prst="roundRect">
            <a:avLst>
              <a:gd name="adj" fmla="val 1778"/>
            </a:avLst>
          </a:prstGeom>
          <a:solidFill>
            <a:srgbClr val="FFFFFF"/>
          </a:solidFill>
          <a:ln w="12700">
            <a:solidFill>
              <a:srgbClr val="CADCFC"/>
            </a:solidFill>
            <a:prstDash val="solid"/>
          </a:ln>
        </p:spPr>
        <p:txBody>
          <a:bodyPr/>
          <a:lstStyle/>
          <a:p>
            <a:endParaRPr lang="en-US"/>
          </a:p>
        </p:txBody>
      </p:sp>
      <p:sp>
        <p:nvSpPr>
          <p:cNvPr id="6" name="Shape 4"/>
          <p:cNvSpPr/>
          <p:nvPr/>
        </p:nvSpPr>
        <p:spPr>
          <a:xfrm>
            <a:off x="548640" y="1965960"/>
            <a:ext cx="10881360" cy="329184"/>
          </a:xfrm>
          <a:prstGeom prst="roundRect">
            <a:avLst>
              <a:gd name="adj" fmla="val 22222"/>
            </a:avLst>
          </a:prstGeom>
          <a:solidFill>
            <a:srgbClr val="1E2761"/>
          </a:solidFill>
          <a:ln/>
        </p:spPr>
        <p:txBody>
          <a:bodyPr/>
          <a:lstStyle/>
          <a:p>
            <a:endParaRPr lang="en-US"/>
          </a:p>
        </p:txBody>
      </p:sp>
      <p:sp>
        <p:nvSpPr>
          <p:cNvPr id="7" name="Shape 5"/>
          <p:cNvSpPr/>
          <p:nvPr/>
        </p:nvSpPr>
        <p:spPr>
          <a:xfrm>
            <a:off x="548640" y="2130552"/>
            <a:ext cx="10881360" cy="164592"/>
          </a:xfrm>
          <a:prstGeom prst="rect">
            <a:avLst/>
          </a:prstGeom>
          <a:solidFill>
            <a:srgbClr val="1E2761"/>
          </a:solidFill>
          <a:ln/>
        </p:spPr>
        <p:txBody>
          <a:bodyPr/>
          <a:lstStyle/>
          <a:p>
            <a:endParaRPr lang="en-US"/>
          </a:p>
        </p:txBody>
      </p:sp>
      <p:sp>
        <p:nvSpPr>
          <p:cNvPr id="8" name="Shape 6"/>
          <p:cNvSpPr/>
          <p:nvPr/>
        </p:nvSpPr>
        <p:spPr>
          <a:xfrm>
            <a:off x="676656" y="2075688"/>
            <a:ext cx="109728" cy="109728"/>
          </a:xfrm>
          <a:prstGeom prst="ellipse">
            <a:avLst/>
          </a:prstGeom>
          <a:solidFill>
            <a:srgbClr val="E0645A"/>
          </a:solidFill>
          <a:ln/>
        </p:spPr>
        <p:txBody>
          <a:bodyPr/>
          <a:lstStyle/>
          <a:p>
            <a:endParaRPr lang="en-US"/>
          </a:p>
        </p:txBody>
      </p:sp>
      <p:sp>
        <p:nvSpPr>
          <p:cNvPr id="9" name="Shape 7"/>
          <p:cNvSpPr/>
          <p:nvPr/>
        </p:nvSpPr>
        <p:spPr>
          <a:xfrm>
            <a:off x="859536" y="2075688"/>
            <a:ext cx="109728" cy="109728"/>
          </a:xfrm>
          <a:prstGeom prst="ellipse">
            <a:avLst/>
          </a:prstGeom>
          <a:solidFill>
            <a:srgbClr val="E0B34A"/>
          </a:solidFill>
          <a:ln/>
        </p:spPr>
        <p:txBody>
          <a:bodyPr/>
          <a:lstStyle/>
          <a:p>
            <a:endParaRPr lang="en-US"/>
          </a:p>
        </p:txBody>
      </p:sp>
      <p:sp>
        <p:nvSpPr>
          <p:cNvPr id="10" name="Shape 8"/>
          <p:cNvSpPr/>
          <p:nvPr/>
        </p:nvSpPr>
        <p:spPr>
          <a:xfrm>
            <a:off x="1042416" y="2075688"/>
            <a:ext cx="109728" cy="109728"/>
          </a:xfrm>
          <a:prstGeom prst="ellipse">
            <a:avLst/>
          </a:prstGeom>
          <a:solidFill>
            <a:srgbClr val="56B26B"/>
          </a:solidFill>
          <a:ln/>
        </p:spPr>
        <p:txBody>
          <a:bodyPr/>
          <a:lstStyle/>
          <a:p>
            <a:endParaRPr lang="en-US"/>
          </a:p>
        </p:txBody>
      </p:sp>
      <p:sp>
        <p:nvSpPr>
          <p:cNvPr id="11" name="Text 9"/>
          <p:cNvSpPr txBox="1"/>
          <p:nvPr/>
        </p:nvSpPr>
        <p:spPr>
          <a:xfrm>
            <a:off x="1234440" y="1965960"/>
            <a:ext cx="9966960" cy="329184"/>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Draft Diligence Report — Actuarial Assumption Benchmarking</a:t>
            </a:r>
            <a:endParaRPr lang="en-US" sz="1100" dirty="0"/>
          </a:p>
        </p:txBody>
      </p:sp>
      <p:sp>
        <p:nvSpPr>
          <p:cNvPr id="12" name="Text 10"/>
          <p:cNvSpPr txBox="1"/>
          <p:nvPr/>
        </p:nvSpPr>
        <p:spPr>
          <a:xfrm>
            <a:off x="822960" y="2395728"/>
            <a:ext cx="2011680"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Assumption</a:t>
            </a:r>
            <a:endParaRPr lang="en-US" sz="1200" dirty="0"/>
          </a:p>
        </p:txBody>
      </p:sp>
      <p:sp>
        <p:nvSpPr>
          <p:cNvPr id="13" name="Text 11"/>
          <p:cNvSpPr txBox="1"/>
          <p:nvPr/>
        </p:nvSpPr>
        <p:spPr>
          <a:xfrm>
            <a:off x="2834640" y="2395728"/>
            <a:ext cx="2816352"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Target's Basis</a:t>
            </a:r>
            <a:endParaRPr lang="en-US" sz="1200" dirty="0"/>
          </a:p>
        </p:txBody>
      </p:sp>
      <p:sp>
        <p:nvSpPr>
          <p:cNvPr id="14" name="Text 12"/>
          <p:cNvSpPr txBox="1"/>
          <p:nvPr/>
        </p:nvSpPr>
        <p:spPr>
          <a:xfrm>
            <a:off x="5650992" y="2395728"/>
            <a:ext cx="3017520"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Industry Benchmark</a:t>
            </a:r>
            <a:endParaRPr lang="en-US" sz="1200" dirty="0"/>
          </a:p>
        </p:txBody>
      </p:sp>
      <p:sp>
        <p:nvSpPr>
          <p:cNvPr id="15" name="Text 13"/>
          <p:cNvSpPr txBox="1"/>
          <p:nvPr/>
        </p:nvSpPr>
        <p:spPr>
          <a:xfrm>
            <a:off x="8668512" y="2395728"/>
            <a:ext cx="2212848"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Variance</a:t>
            </a:r>
            <a:endParaRPr lang="en-US" sz="1200" dirty="0"/>
          </a:p>
        </p:txBody>
      </p:sp>
      <p:sp>
        <p:nvSpPr>
          <p:cNvPr id="16" name="Shape 14"/>
          <p:cNvSpPr/>
          <p:nvPr/>
        </p:nvSpPr>
        <p:spPr>
          <a:xfrm>
            <a:off x="822960" y="2688336"/>
            <a:ext cx="10058400" cy="0"/>
          </a:xfrm>
          <a:prstGeom prst="line">
            <a:avLst/>
          </a:prstGeom>
          <a:noFill/>
          <a:ln w="12700">
            <a:solidFill>
              <a:srgbClr val="CADCFC"/>
            </a:solidFill>
            <a:prstDash val="solid"/>
          </a:ln>
        </p:spPr>
        <p:txBody>
          <a:bodyPr/>
          <a:lstStyle/>
          <a:p>
            <a:endParaRPr lang="en-US"/>
          </a:p>
        </p:txBody>
      </p:sp>
      <p:sp>
        <p:nvSpPr>
          <p:cNvPr id="17" name="Text 15"/>
          <p:cNvSpPr txBox="1"/>
          <p:nvPr/>
        </p:nvSpPr>
        <p:spPr>
          <a:xfrm>
            <a:off x="822960" y="2779776"/>
            <a:ext cx="1920240"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Mortality (Life)</a:t>
            </a:r>
            <a:endParaRPr lang="en-US" sz="1200" dirty="0"/>
          </a:p>
        </p:txBody>
      </p:sp>
      <p:sp>
        <p:nvSpPr>
          <p:cNvPr id="18" name="Text 16"/>
          <p:cNvSpPr txBox="1"/>
          <p:nvPr/>
        </p:nvSpPr>
        <p:spPr>
          <a:xfrm>
            <a:off x="2834640" y="2779776"/>
            <a:ext cx="272491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2001 CSO, no margin</a:t>
            </a:r>
            <a:endParaRPr lang="en-US" sz="1200" dirty="0"/>
          </a:p>
        </p:txBody>
      </p:sp>
      <p:sp>
        <p:nvSpPr>
          <p:cNvPr id="19" name="Text 17"/>
          <p:cNvSpPr txBox="1"/>
          <p:nvPr/>
        </p:nvSpPr>
        <p:spPr>
          <a:xfrm>
            <a:off x="5650992" y="2779776"/>
            <a:ext cx="2926080"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2015 VBT, standard margin</a:t>
            </a:r>
            <a:endParaRPr lang="en-US" sz="1200" dirty="0"/>
          </a:p>
        </p:txBody>
      </p:sp>
      <p:sp>
        <p:nvSpPr>
          <p:cNvPr id="20" name="Text 18"/>
          <p:cNvSpPr txBox="1"/>
          <p:nvPr/>
        </p:nvSpPr>
        <p:spPr>
          <a:xfrm>
            <a:off x="8668512" y="2779776"/>
            <a:ext cx="2121408"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8–10% understated</a:t>
            </a:r>
            <a:endParaRPr lang="en-US" sz="1200" dirty="0"/>
          </a:p>
        </p:txBody>
      </p:sp>
      <p:sp>
        <p:nvSpPr>
          <p:cNvPr id="21" name="Text 19"/>
          <p:cNvSpPr txBox="1"/>
          <p:nvPr/>
        </p:nvSpPr>
        <p:spPr>
          <a:xfrm>
            <a:off x="822960" y="3364992"/>
            <a:ext cx="1920240"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Lapse (Yr 1, Annuity)</a:t>
            </a:r>
            <a:endParaRPr lang="en-US" sz="1200" dirty="0"/>
          </a:p>
        </p:txBody>
      </p:sp>
      <p:sp>
        <p:nvSpPr>
          <p:cNvPr id="22" name="Text 20"/>
          <p:cNvSpPr txBox="1"/>
          <p:nvPr/>
        </p:nvSpPr>
        <p:spPr>
          <a:xfrm>
            <a:off x="2834640" y="3364992"/>
            <a:ext cx="272491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6.0% flat</a:t>
            </a:r>
            <a:endParaRPr lang="en-US" sz="1200" dirty="0"/>
          </a:p>
        </p:txBody>
      </p:sp>
      <p:sp>
        <p:nvSpPr>
          <p:cNvPr id="23" name="Text 21"/>
          <p:cNvSpPr txBox="1"/>
          <p:nvPr/>
        </p:nvSpPr>
        <p:spPr>
          <a:xfrm>
            <a:off x="5650992" y="3364992"/>
            <a:ext cx="2926080"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Co.-specific study avg. 4.2%</a:t>
            </a:r>
            <a:endParaRPr lang="en-US" sz="1200" dirty="0"/>
          </a:p>
        </p:txBody>
      </p:sp>
      <p:sp>
        <p:nvSpPr>
          <p:cNvPr id="24" name="Text 22"/>
          <p:cNvSpPr txBox="1"/>
          <p:nvPr/>
        </p:nvSpPr>
        <p:spPr>
          <a:xfrm>
            <a:off x="8668512" y="3364992"/>
            <a:ext cx="2121408"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Overstates persistency risk</a:t>
            </a:r>
            <a:endParaRPr lang="en-US" sz="1200" dirty="0"/>
          </a:p>
        </p:txBody>
      </p:sp>
      <p:sp>
        <p:nvSpPr>
          <p:cNvPr id="25" name="Text 23"/>
          <p:cNvSpPr txBox="1"/>
          <p:nvPr/>
        </p:nvSpPr>
        <p:spPr>
          <a:xfrm>
            <a:off x="822960" y="3950208"/>
            <a:ext cx="1920240"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Morbidity (LTC block)</a:t>
            </a:r>
            <a:endParaRPr lang="en-US" sz="1200" dirty="0"/>
          </a:p>
        </p:txBody>
      </p:sp>
      <p:sp>
        <p:nvSpPr>
          <p:cNvPr id="26" name="Text 24"/>
          <p:cNvSpPr txBox="1"/>
          <p:nvPr/>
        </p:nvSpPr>
        <p:spPr>
          <a:xfrm>
            <a:off x="2834640" y="3950208"/>
            <a:ext cx="272491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1985 NAIC table</a:t>
            </a:r>
            <a:endParaRPr lang="en-US" sz="1200" dirty="0"/>
          </a:p>
        </p:txBody>
      </p:sp>
      <p:sp>
        <p:nvSpPr>
          <p:cNvPr id="27" name="Text 25"/>
          <p:cNvSpPr txBox="1"/>
          <p:nvPr/>
        </p:nvSpPr>
        <p:spPr>
          <a:xfrm>
            <a:off x="5650992" y="3950208"/>
            <a:ext cx="2926080"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Milliman 2021 LTC guidelines</a:t>
            </a:r>
            <a:endParaRPr lang="en-US" sz="1200" dirty="0"/>
          </a:p>
        </p:txBody>
      </p:sp>
      <p:sp>
        <p:nvSpPr>
          <p:cNvPr id="28" name="Text 26"/>
          <p:cNvSpPr txBox="1"/>
          <p:nvPr/>
        </p:nvSpPr>
        <p:spPr>
          <a:xfrm>
            <a:off x="8668512" y="3950208"/>
            <a:ext cx="2121408"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Materially stale</a:t>
            </a:r>
            <a:endParaRPr lang="en-US" sz="1200" dirty="0"/>
          </a:p>
        </p:txBody>
      </p:sp>
      <p:sp>
        <p:nvSpPr>
          <p:cNvPr id="29" name="Shape 27"/>
          <p:cNvSpPr/>
          <p:nvPr/>
        </p:nvSpPr>
        <p:spPr>
          <a:xfrm>
            <a:off x="822960" y="4636008"/>
            <a:ext cx="10058400" cy="822960"/>
          </a:xfrm>
          <a:prstGeom prst="roundRect">
            <a:avLst>
              <a:gd name="adj" fmla="val 6667"/>
            </a:avLst>
          </a:prstGeom>
          <a:solidFill>
            <a:srgbClr val="FBF3DD"/>
          </a:solidFill>
          <a:ln/>
        </p:spPr>
        <p:txBody>
          <a:bodyPr/>
          <a:lstStyle/>
          <a:p>
            <a:endParaRPr lang="en-US"/>
          </a:p>
        </p:txBody>
      </p:sp>
      <p:sp>
        <p:nvSpPr>
          <p:cNvPr id="30" name="Text 28"/>
          <p:cNvSpPr txBox="1"/>
          <p:nvPr/>
        </p:nvSpPr>
        <p:spPr>
          <a:xfrm>
            <a:off x="1005840" y="4727448"/>
            <a:ext cx="9692640" cy="256032"/>
          </a:xfrm>
          <a:prstGeom prst="rect">
            <a:avLst/>
          </a:prstGeom>
          <a:noFill/>
          <a:ln/>
        </p:spPr>
        <p:txBody>
          <a:bodyPr wrap="square" lIns="0" tIns="0" rIns="0" bIns="0" rtlCol="0" anchor="ctr"/>
          <a:lstStyle/>
          <a:p>
            <a:pPr marL="0" indent="0">
              <a:buNone/>
            </a:pPr>
            <a:r>
              <a:rPr lang="en-US" sz="1200" b="1" dirty="0">
                <a:solidFill>
                  <a:srgbClr val="8A6A0E"/>
                </a:solidFill>
                <a:latin typeface="Calibri" pitchFamily="34" charset="0"/>
                <a:ea typeface="Calibri" pitchFamily="34" charset="-122"/>
                <a:cs typeface="Calibri" pitchFamily="34" charset="-120"/>
              </a:rPr>
              <a:t>WHY IT MATTERS</a:t>
            </a:r>
            <a:endParaRPr lang="en-US" sz="1200" dirty="0"/>
          </a:p>
        </p:txBody>
      </p:sp>
      <p:sp>
        <p:nvSpPr>
          <p:cNvPr id="31" name="Text 29"/>
          <p:cNvSpPr txBox="1"/>
          <p:nvPr/>
        </p:nvSpPr>
        <p:spPr>
          <a:xfrm>
            <a:off x="1005840" y="5001768"/>
            <a:ext cx="9692640" cy="34747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A mortality table 8–10% understated compounds for decades on an in-force annuity block — exactly the kind of variance a purchase price adjustment or reserve covenant should account for.</a:t>
            </a:r>
            <a:endParaRPr lang="en-US" sz="1200" dirty="0"/>
          </a:p>
        </p:txBody>
      </p:sp>
      <p:sp>
        <p:nvSpPr>
          <p:cNvPr id="32" name="Text 30"/>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33" name="Text 31"/>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16</a:t>
            </a:r>
            <a:endParaRPr lang="en-US" sz="900" dirty="0"/>
          </a:p>
        </p:txBody>
      </p:sp>
      <p:sp>
        <p:nvSpPr>
          <p:cNvPr id="34" name="Shape 32"/>
          <p:cNvSpPr/>
          <p:nvPr/>
        </p:nvSpPr>
        <p:spPr>
          <a:xfrm>
            <a:off x="5341925" y="6588252"/>
            <a:ext cx="82296" cy="82296"/>
          </a:xfrm>
          <a:prstGeom prst="ellipse">
            <a:avLst/>
          </a:prstGeom>
          <a:solidFill>
            <a:srgbClr val="CADCFC"/>
          </a:solidFill>
          <a:ln/>
        </p:spPr>
        <p:txBody>
          <a:bodyPr/>
          <a:lstStyle/>
          <a:p>
            <a:endParaRPr lang="en-US"/>
          </a:p>
        </p:txBody>
      </p:sp>
      <p:sp>
        <p:nvSpPr>
          <p:cNvPr id="35" name="Shape 33"/>
          <p:cNvSpPr/>
          <p:nvPr/>
        </p:nvSpPr>
        <p:spPr>
          <a:xfrm>
            <a:off x="5579669" y="6574536"/>
            <a:ext cx="109728" cy="109728"/>
          </a:xfrm>
          <a:prstGeom prst="ellipse">
            <a:avLst/>
          </a:prstGeom>
          <a:solidFill>
            <a:srgbClr val="C9A227"/>
          </a:solidFill>
          <a:ln/>
        </p:spPr>
        <p:txBody>
          <a:bodyPr/>
          <a:lstStyle/>
          <a:p>
            <a:endParaRPr lang="en-US"/>
          </a:p>
        </p:txBody>
      </p:sp>
      <p:sp>
        <p:nvSpPr>
          <p:cNvPr id="36" name="Shape 34"/>
          <p:cNvSpPr/>
          <p:nvPr/>
        </p:nvSpPr>
        <p:spPr>
          <a:xfrm>
            <a:off x="5817413" y="6588252"/>
            <a:ext cx="82296" cy="82296"/>
          </a:xfrm>
          <a:prstGeom prst="ellipse">
            <a:avLst/>
          </a:prstGeom>
          <a:solidFill>
            <a:srgbClr val="CADCFC"/>
          </a:solidFill>
          <a:ln/>
        </p:spPr>
        <p:txBody>
          <a:bodyPr/>
          <a:lstStyle/>
          <a:p>
            <a:endParaRPr lang="en-US"/>
          </a:p>
        </p:txBody>
      </p:sp>
      <p:sp>
        <p:nvSpPr>
          <p:cNvPr id="37" name="Shape 35"/>
          <p:cNvSpPr/>
          <p:nvPr/>
        </p:nvSpPr>
        <p:spPr>
          <a:xfrm>
            <a:off x="6055157" y="6588252"/>
            <a:ext cx="82296" cy="82296"/>
          </a:xfrm>
          <a:prstGeom prst="ellipse">
            <a:avLst/>
          </a:prstGeom>
          <a:solidFill>
            <a:srgbClr val="CADCFC"/>
          </a:solidFill>
          <a:ln/>
        </p:spPr>
        <p:txBody>
          <a:bodyPr/>
          <a:lstStyle/>
          <a:p>
            <a:endParaRPr lang="en-US"/>
          </a:p>
        </p:txBody>
      </p:sp>
      <p:sp>
        <p:nvSpPr>
          <p:cNvPr id="38" name="Shape 36"/>
          <p:cNvSpPr/>
          <p:nvPr/>
        </p:nvSpPr>
        <p:spPr>
          <a:xfrm>
            <a:off x="6292901" y="6588252"/>
            <a:ext cx="82296" cy="82296"/>
          </a:xfrm>
          <a:prstGeom prst="ellipse">
            <a:avLst/>
          </a:prstGeom>
          <a:solidFill>
            <a:srgbClr val="CADCFC"/>
          </a:solidFill>
          <a:ln/>
        </p:spPr>
        <p:txBody>
          <a:bodyPr/>
          <a:lstStyle/>
          <a:p>
            <a:endParaRPr lang="en-US"/>
          </a:p>
        </p:txBody>
      </p:sp>
      <p:sp>
        <p:nvSpPr>
          <p:cNvPr id="39" name="Shape 37"/>
          <p:cNvSpPr/>
          <p:nvPr/>
        </p:nvSpPr>
        <p:spPr>
          <a:xfrm>
            <a:off x="6530645" y="6588252"/>
            <a:ext cx="82296" cy="82296"/>
          </a:xfrm>
          <a:prstGeom prst="ellipse">
            <a:avLst/>
          </a:prstGeom>
          <a:solidFill>
            <a:srgbClr val="CADCFC"/>
          </a:solidFill>
          <a:ln/>
        </p:spPr>
        <p:txBody>
          <a:bodyPr/>
          <a:lstStyle/>
          <a:p>
            <a:endParaRPr lang="en-US"/>
          </a:p>
        </p:txBody>
      </p:sp>
      <p:sp>
        <p:nvSpPr>
          <p:cNvPr id="40" name="Shape 38"/>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DEMO — THE OUTPUT</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Financial Diligence — Example Output (Reinsurance Counterparty Risk)</a:t>
            </a:r>
            <a:endParaRPr lang="en-US" sz="2700" dirty="0"/>
          </a:p>
        </p:txBody>
      </p:sp>
      <p:sp>
        <p:nvSpPr>
          <p:cNvPr id="4" name="Text 2"/>
          <p:cNvSpPr txBox="1"/>
          <p:nvPr/>
        </p:nvSpPr>
        <p:spPr>
          <a:xfrm>
            <a:off x="548640" y="1371600"/>
            <a:ext cx="10698480" cy="502920"/>
          </a:xfrm>
          <a:prstGeom prst="rect">
            <a:avLst/>
          </a:prstGeom>
          <a:noFill/>
          <a:ln/>
        </p:spPr>
        <p:txBody>
          <a:bodyPr wrap="square" lIns="0" tIns="0" rIns="0" bIns="0" rtlCol="0" anchor="ctr"/>
          <a:lstStyle/>
          <a:p>
            <a:pPr marL="0" indent="0">
              <a:buNone/>
            </a:pPr>
            <a:r>
              <a:rPr lang="en-US" sz="1300" dirty="0">
                <a:solidFill>
                  <a:srgbClr val="1A1A2E"/>
                </a:solidFill>
                <a:latin typeface="Calibri" pitchFamily="34" charset="0"/>
                <a:ea typeface="Calibri" pitchFamily="34" charset="-122"/>
                <a:cs typeface="Calibri" pitchFamily="34" charset="-120"/>
              </a:rPr>
              <a:t>Ceded reinsurance can hide risk a balance sheet won't show — AI reviews every treaty for counterparty quality and collateral adequacy.</a:t>
            </a:r>
            <a:endParaRPr lang="en-US" sz="1300" dirty="0"/>
          </a:p>
        </p:txBody>
      </p:sp>
      <p:sp>
        <p:nvSpPr>
          <p:cNvPr id="5" name="Shape 3"/>
          <p:cNvSpPr/>
          <p:nvPr/>
        </p:nvSpPr>
        <p:spPr>
          <a:xfrm>
            <a:off x="548640" y="1965960"/>
            <a:ext cx="10881360" cy="4114800"/>
          </a:xfrm>
          <a:prstGeom prst="roundRect">
            <a:avLst>
              <a:gd name="adj" fmla="val 1778"/>
            </a:avLst>
          </a:prstGeom>
          <a:solidFill>
            <a:srgbClr val="FFFFFF"/>
          </a:solidFill>
          <a:ln w="12700">
            <a:solidFill>
              <a:srgbClr val="CADCFC"/>
            </a:solidFill>
            <a:prstDash val="solid"/>
          </a:ln>
        </p:spPr>
        <p:txBody>
          <a:bodyPr/>
          <a:lstStyle/>
          <a:p>
            <a:endParaRPr lang="en-US"/>
          </a:p>
        </p:txBody>
      </p:sp>
      <p:sp>
        <p:nvSpPr>
          <p:cNvPr id="6" name="Shape 4"/>
          <p:cNvSpPr/>
          <p:nvPr/>
        </p:nvSpPr>
        <p:spPr>
          <a:xfrm>
            <a:off x="548640" y="1965960"/>
            <a:ext cx="10881360" cy="329184"/>
          </a:xfrm>
          <a:prstGeom prst="roundRect">
            <a:avLst>
              <a:gd name="adj" fmla="val 22222"/>
            </a:avLst>
          </a:prstGeom>
          <a:solidFill>
            <a:srgbClr val="1E2761"/>
          </a:solidFill>
          <a:ln/>
        </p:spPr>
        <p:txBody>
          <a:bodyPr/>
          <a:lstStyle/>
          <a:p>
            <a:endParaRPr lang="en-US"/>
          </a:p>
        </p:txBody>
      </p:sp>
      <p:sp>
        <p:nvSpPr>
          <p:cNvPr id="7" name="Shape 5"/>
          <p:cNvSpPr/>
          <p:nvPr/>
        </p:nvSpPr>
        <p:spPr>
          <a:xfrm>
            <a:off x="548640" y="2130552"/>
            <a:ext cx="10881360" cy="164592"/>
          </a:xfrm>
          <a:prstGeom prst="rect">
            <a:avLst/>
          </a:prstGeom>
          <a:solidFill>
            <a:srgbClr val="1E2761"/>
          </a:solidFill>
          <a:ln/>
        </p:spPr>
        <p:txBody>
          <a:bodyPr/>
          <a:lstStyle/>
          <a:p>
            <a:endParaRPr lang="en-US"/>
          </a:p>
        </p:txBody>
      </p:sp>
      <p:sp>
        <p:nvSpPr>
          <p:cNvPr id="8" name="Shape 6"/>
          <p:cNvSpPr/>
          <p:nvPr/>
        </p:nvSpPr>
        <p:spPr>
          <a:xfrm>
            <a:off x="676656" y="2075688"/>
            <a:ext cx="109728" cy="109728"/>
          </a:xfrm>
          <a:prstGeom prst="ellipse">
            <a:avLst/>
          </a:prstGeom>
          <a:solidFill>
            <a:srgbClr val="E0645A"/>
          </a:solidFill>
          <a:ln/>
        </p:spPr>
        <p:txBody>
          <a:bodyPr/>
          <a:lstStyle/>
          <a:p>
            <a:endParaRPr lang="en-US"/>
          </a:p>
        </p:txBody>
      </p:sp>
      <p:sp>
        <p:nvSpPr>
          <p:cNvPr id="9" name="Shape 7"/>
          <p:cNvSpPr/>
          <p:nvPr/>
        </p:nvSpPr>
        <p:spPr>
          <a:xfrm>
            <a:off x="859536" y="2075688"/>
            <a:ext cx="109728" cy="109728"/>
          </a:xfrm>
          <a:prstGeom prst="ellipse">
            <a:avLst/>
          </a:prstGeom>
          <a:solidFill>
            <a:srgbClr val="E0B34A"/>
          </a:solidFill>
          <a:ln/>
        </p:spPr>
        <p:txBody>
          <a:bodyPr/>
          <a:lstStyle/>
          <a:p>
            <a:endParaRPr lang="en-US"/>
          </a:p>
        </p:txBody>
      </p:sp>
      <p:sp>
        <p:nvSpPr>
          <p:cNvPr id="10" name="Shape 8"/>
          <p:cNvSpPr/>
          <p:nvPr/>
        </p:nvSpPr>
        <p:spPr>
          <a:xfrm>
            <a:off x="1042416" y="2075688"/>
            <a:ext cx="109728" cy="109728"/>
          </a:xfrm>
          <a:prstGeom prst="ellipse">
            <a:avLst/>
          </a:prstGeom>
          <a:solidFill>
            <a:srgbClr val="56B26B"/>
          </a:solidFill>
          <a:ln/>
        </p:spPr>
        <p:txBody>
          <a:bodyPr/>
          <a:lstStyle/>
          <a:p>
            <a:endParaRPr lang="en-US"/>
          </a:p>
        </p:txBody>
      </p:sp>
      <p:sp>
        <p:nvSpPr>
          <p:cNvPr id="11" name="Text 9"/>
          <p:cNvSpPr txBox="1"/>
          <p:nvPr/>
        </p:nvSpPr>
        <p:spPr>
          <a:xfrm>
            <a:off x="1234440" y="1965960"/>
            <a:ext cx="9966960" cy="329184"/>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Draft Diligence Report — Reinsurance Schedule</a:t>
            </a:r>
            <a:endParaRPr lang="en-US" sz="1100" dirty="0"/>
          </a:p>
        </p:txBody>
      </p:sp>
      <p:sp>
        <p:nvSpPr>
          <p:cNvPr id="12" name="Text 10"/>
          <p:cNvSpPr txBox="1"/>
          <p:nvPr/>
        </p:nvSpPr>
        <p:spPr>
          <a:xfrm>
            <a:off x="822960" y="2395728"/>
            <a:ext cx="2212848"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Reinsurer</a:t>
            </a:r>
            <a:endParaRPr lang="en-US" sz="1200" dirty="0"/>
          </a:p>
        </p:txBody>
      </p:sp>
      <p:sp>
        <p:nvSpPr>
          <p:cNvPr id="13" name="Text 11"/>
          <p:cNvSpPr txBox="1"/>
          <p:nvPr/>
        </p:nvSpPr>
        <p:spPr>
          <a:xfrm>
            <a:off x="3035808" y="2395728"/>
            <a:ext cx="1408176"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Rating</a:t>
            </a:r>
            <a:endParaRPr lang="en-US" sz="1200" dirty="0"/>
          </a:p>
        </p:txBody>
      </p:sp>
      <p:sp>
        <p:nvSpPr>
          <p:cNvPr id="14" name="Text 12"/>
          <p:cNvSpPr txBox="1"/>
          <p:nvPr/>
        </p:nvSpPr>
        <p:spPr>
          <a:xfrm>
            <a:off x="4443984" y="2395728"/>
            <a:ext cx="1911096"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Ceded Reserve</a:t>
            </a:r>
            <a:endParaRPr lang="en-US" sz="1200" dirty="0"/>
          </a:p>
        </p:txBody>
      </p:sp>
      <p:sp>
        <p:nvSpPr>
          <p:cNvPr id="15" name="Text 13"/>
          <p:cNvSpPr txBox="1"/>
          <p:nvPr/>
        </p:nvSpPr>
        <p:spPr>
          <a:xfrm>
            <a:off x="6355080" y="2395728"/>
            <a:ext cx="2313432"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Collateral</a:t>
            </a:r>
            <a:endParaRPr lang="en-US" sz="1200" dirty="0"/>
          </a:p>
        </p:txBody>
      </p:sp>
      <p:sp>
        <p:nvSpPr>
          <p:cNvPr id="16" name="Text 14"/>
          <p:cNvSpPr txBox="1"/>
          <p:nvPr/>
        </p:nvSpPr>
        <p:spPr>
          <a:xfrm>
            <a:off x="8668512" y="2395728"/>
            <a:ext cx="2212848" cy="274320"/>
          </a:xfrm>
          <a:prstGeom prst="rect">
            <a:avLst/>
          </a:prstGeom>
          <a:noFill/>
          <a:ln/>
        </p:spPr>
        <p:txBody>
          <a:bodyPr wrap="square" lIns="0" tIns="0" rIns="0" bIns="0"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Flag</a:t>
            </a:r>
            <a:endParaRPr lang="en-US" sz="1200" dirty="0"/>
          </a:p>
        </p:txBody>
      </p:sp>
      <p:sp>
        <p:nvSpPr>
          <p:cNvPr id="17" name="Shape 15"/>
          <p:cNvSpPr/>
          <p:nvPr/>
        </p:nvSpPr>
        <p:spPr>
          <a:xfrm>
            <a:off x="822960" y="2688336"/>
            <a:ext cx="10058400" cy="0"/>
          </a:xfrm>
          <a:prstGeom prst="line">
            <a:avLst/>
          </a:prstGeom>
          <a:noFill/>
          <a:ln w="12700">
            <a:solidFill>
              <a:srgbClr val="CADCFC"/>
            </a:solidFill>
            <a:prstDash val="solid"/>
          </a:ln>
        </p:spPr>
        <p:txBody>
          <a:bodyPr/>
          <a:lstStyle/>
          <a:p>
            <a:endParaRPr lang="en-US"/>
          </a:p>
        </p:txBody>
      </p:sp>
      <p:sp>
        <p:nvSpPr>
          <p:cNvPr id="18" name="Text 16"/>
          <p:cNvSpPr txBox="1"/>
          <p:nvPr/>
        </p:nvSpPr>
        <p:spPr>
          <a:xfrm>
            <a:off x="822960" y="2779776"/>
            <a:ext cx="2121408"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Global Re SE</a:t>
            </a:r>
            <a:endParaRPr lang="en-US" sz="1200" dirty="0"/>
          </a:p>
        </p:txBody>
      </p:sp>
      <p:sp>
        <p:nvSpPr>
          <p:cNvPr id="19" name="Text 17"/>
          <p:cNvSpPr txBox="1"/>
          <p:nvPr/>
        </p:nvSpPr>
        <p:spPr>
          <a:xfrm>
            <a:off x="3035808" y="2779776"/>
            <a:ext cx="1316736"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A+ (AM Best)</a:t>
            </a:r>
            <a:endParaRPr lang="en-US" sz="1200" dirty="0"/>
          </a:p>
        </p:txBody>
      </p:sp>
      <p:sp>
        <p:nvSpPr>
          <p:cNvPr id="20" name="Text 18"/>
          <p:cNvSpPr txBox="1"/>
          <p:nvPr/>
        </p:nvSpPr>
        <p:spPr>
          <a:xfrm>
            <a:off x="4443984" y="2779776"/>
            <a:ext cx="1819656"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$340M</a:t>
            </a:r>
            <a:endParaRPr lang="en-US" sz="1200" dirty="0"/>
          </a:p>
        </p:txBody>
      </p:sp>
      <p:sp>
        <p:nvSpPr>
          <p:cNvPr id="21" name="Text 19"/>
          <p:cNvSpPr txBox="1"/>
          <p:nvPr/>
        </p:nvSpPr>
        <p:spPr>
          <a:xfrm>
            <a:off x="6355080" y="2779776"/>
            <a:ext cx="222199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115% trust</a:t>
            </a:r>
            <a:endParaRPr lang="en-US" sz="1200" dirty="0"/>
          </a:p>
        </p:txBody>
      </p:sp>
      <p:sp>
        <p:nvSpPr>
          <p:cNvPr id="22" name="Text 20"/>
          <p:cNvSpPr txBox="1"/>
          <p:nvPr/>
        </p:nvSpPr>
        <p:spPr>
          <a:xfrm>
            <a:off x="8668512" y="2779776"/>
            <a:ext cx="2121408" cy="530352"/>
          </a:xfrm>
          <a:prstGeom prst="rect">
            <a:avLst/>
          </a:prstGeom>
          <a:noFill/>
          <a:ln/>
        </p:spPr>
        <p:txBody>
          <a:bodyPr wrap="square" lIns="0" tIns="0" rIns="0" bIns="0" rtlCol="0" anchor="t"/>
          <a:lstStyle/>
          <a:p>
            <a:pPr marL="0" indent="0">
              <a:buNone/>
            </a:pPr>
            <a:r>
              <a:rPr lang="en-US" sz="1200" b="1" dirty="0">
                <a:solidFill>
                  <a:srgbClr val="2E7D5B"/>
                </a:solidFill>
                <a:latin typeface="Calibri" pitchFamily="34" charset="0"/>
                <a:ea typeface="Calibri" pitchFamily="34" charset="-122"/>
                <a:cs typeface="Calibri" pitchFamily="34" charset="-120"/>
              </a:rPr>
              <a:t>None</a:t>
            </a:r>
            <a:endParaRPr lang="en-US" sz="1200" dirty="0"/>
          </a:p>
        </p:txBody>
      </p:sp>
      <p:sp>
        <p:nvSpPr>
          <p:cNvPr id="23" name="Text 21"/>
          <p:cNvSpPr txBox="1"/>
          <p:nvPr/>
        </p:nvSpPr>
        <p:spPr>
          <a:xfrm>
            <a:off x="822960" y="3364992"/>
            <a:ext cx="2121408"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Meridian Reinsurance Ltd.</a:t>
            </a:r>
            <a:endParaRPr lang="en-US" sz="1200" dirty="0"/>
          </a:p>
        </p:txBody>
      </p:sp>
      <p:sp>
        <p:nvSpPr>
          <p:cNvPr id="24" name="Text 22"/>
          <p:cNvSpPr txBox="1"/>
          <p:nvPr/>
        </p:nvSpPr>
        <p:spPr>
          <a:xfrm>
            <a:off x="3035808" y="3364992"/>
            <a:ext cx="1316736"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B++ (AM Best)</a:t>
            </a:r>
            <a:endParaRPr lang="en-US" sz="1200" dirty="0"/>
          </a:p>
        </p:txBody>
      </p:sp>
      <p:sp>
        <p:nvSpPr>
          <p:cNvPr id="25" name="Text 23"/>
          <p:cNvSpPr txBox="1"/>
          <p:nvPr/>
        </p:nvSpPr>
        <p:spPr>
          <a:xfrm>
            <a:off x="4443984" y="3364992"/>
            <a:ext cx="1819656"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$85M</a:t>
            </a:r>
            <a:endParaRPr lang="en-US" sz="1200" dirty="0"/>
          </a:p>
        </p:txBody>
      </p:sp>
      <p:sp>
        <p:nvSpPr>
          <p:cNvPr id="26" name="Text 24"/>
          <p:cNvSpPr txBox="1"/>
          <p:nvPr/>
        </p:nvSpPr>
        <p:spPr>
          <a:xfrm>
            <a:off x="6355080" y="3364992"/>
            <a:ext cx="222199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100% trust</a:t>
            </a:r>
            <a:endParaRPr lang="en-US" sz="1200" dirty="0"/>
          </a:p>
        </p:txBody>
      </p:sp>
      <p:sp>
        <p:nvSpPr>
          <p:cNvPr id="27" name="Text 25"/>
          <p:cNvSpPr txBox="1"/>
          <p:nvPr/>
        </p:nvSpPr>
        <p:spPr>
          <a:xfrm>
            <a:off x="8668512" y="3364992"/>
            <a:ext cx="2121408" cy="530352"/>
          </a:xfrm>
          <a:prstGeom prst="rect">
            <a:avLst/>
          </a:prstGeom>
          <a:noFill/>
          <a:ln/>
        </p:spPr>
        <p:txBody>
          <a:bodyPr wrap="square" lIns="0" tIns="0" rIns="0" bIns="0" rtlCol="0" anchor="t"/>
          <a:lstStyle/>
          <a:p>
            <a:pPr marL="0" indent="0">
              <a:buNone/>
            </a:pPr>
            <a:r>
              <a:rPr lang="en-US" sz="1200" b="1" dirty="0">
                <a:solidFill>
                  <a:srgbClr val="B0362B"/>
                </a:solidFill>
                <a:latin typeface="Calibri" pitchFamily="34" charset="0"/>
                <a:ea typeface="Calibri" pitchFamily="34" charset="-122"/>
                <a:cs typeface="Calibri" pitchFamily="34" charset="-120"/>
              </a:rPr>
              <a:t>Recapture risk</a:t>
            </a:r>
            <a:endParaRPr lang="en-US" sz="1200" dirty="0"/>
          </a:p>
        </p:txBody>
      </p:sp>
      <p:sp>
        <p:nvSpPr>
          <p:cNvPr id="28" name="Text 26"/>
          <p:cNvSpPr txBox="1"/>
          <p:nvPr/>
        </p:nvSpPr>
        <p:spPr>
          <a:xfrm>
            <a:off x="822960" y="3950208"/>
            <a:ext cx="2121408"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Atlas Re (Bermuda)</a:t>
            </a:r>
            <a:endParaRPr lang="en-US" sz="1200" dirty="0"/>
          </a:p>
        </p:txBody>
      </p:sp>
      <p:sp>
        <p:nvSpPr>
          <p:cNvPr id="29" name="Text 27"/>
          <p:cNvSpPr txBox="1"/>
          <p:nvPr/>
        </p:nvSpPr>
        <p:spPr>
          <a:xfrm>
            <a:off x="3035808" y="3950208"/>
            <a:ext cx="1316736"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A- (AM Best)</a:t>
            </a:r>
            <a:endParaRPr lang="en-US" sz="1200" dirty="0"/>
          </a:p>
        </p:txBody>
      </p:sp>
      <p:sp>
        <p:nvSpPr>
          <p:cNvPr id="30" name="Text 28"/>
          <p:cNvSpPr txBox="1"/>
          <p:nvPr/>
        </p:nvSpPr>
        <p:spPr>
          <a:xfrm>
            <a:off x="4443984" y="3950208"/>
            <a:ext cx="1819656"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$210M</a:t>
            </a:r>
            <a:endParaRPr lang="en-US" sz="1200" dirty="0"/>
          </a:p>
        </p:txBody>
      </p:sp>
      <p:sp>
        <p:nvSpPr>
          <p:cNvPr id="31" name="Text 29"/>
          <p:cNvSpPr txBox="1"/>
          <p:nvPr/>
        </p:nvSpPr>
        <p:spPr>
          <a:xfrm>
            <a:off x="6355080" y="3950208"/>
            <a:ext cx="2221992" cy="53035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Funds withheld, uncollateralized</a:t>
            </a:r>
            <a:endParaRPr lang="en-US" sz="1200" dirty="0"/>
          </a:p>
        </p:txBody>
      </p:sp>
      <p:sp>
        <p:nvSpPr>
          <p:cNvPr id="32" name="Text 30"/>
          <p:cNvSpPr txBox="1"/>
          <p:nvPr/>
        </p:nvSpPr>
        <p:spPr>
          <a:xfrm>
            <a:off x="8668512" y="3950208"/>
            <a:ext cx="2121408" cy="530352"/>
          </a:xfrm>
          <a:prstGeom prst="rect">
            <a:avLst/>
          </a:prstGeom>
          <a:noFill/>
          <a:ln/>
        </p:spPr>
        <p:txBody>
          <a:bodyPr wrap="square" lIns="0" tIns="0" rIns="0" bIns="0" rtlCol="0" anchor="t"/>
          <a:lstStyle/>
          <a:p>
            <a:pPr marL="0" indent="0">
              <a:buNone/>
            </a:pPr>
            <a:r>
              <a:rPr lang="en-US" sz="1200" b="1" dirty="0">
                <a:solidFill>
                  <a:srgbClr val="B0362B"/>
                </a:solidFill>
                <a:latin typeface="Calibri" pitchFamily="34" charset="0"/>
                <a:ea typeface="Calibri" pitchFamily="34" charset="-122"/>
                <a:cs typeface="Calibri" pitchFamily="34" charset="-120"/>
              </a:rPr>
              <a:t>Flagged</a:t>
            </a:r>
            <a:endParaRPr lang="en-US" sz="1200" dirty="0"/>
          </a:p>
        </p:txBody>
      </p:sp>
      <p:sp>
        <p:nvSpPr>
          <p:cNvPr id="33" name="Shape 31"/>
          <p:cNvSpPr/>
          <p:nvPr/>
        </p:nvSpPr>
        <p:spPr>
          <a:xfrm>
            <a:off x="822960" y="4636008"/>
            <a:ext cx="10058400" cy="822960"/>
          </a:xfrm>
          <a:prstGeom prst="roundRect">
            <a:avLst>
              <a:gd name="adj" fmla="val 6667"/>
            </a:avLst>
          </a:prstGeom>
          <a:solidFill>
            <a:srgbClr val="FBF3DD"/>
          </a:solidFill>
          <a:ln/>
        </p:spPr>
        <p:txBody>
          <a:bodyPr/>
          <a:lstStyle/>
          <a:p>
            <a:endParaRPr lang="en-US"/>
          </a:p>
        </p:txBody>
      </p:sp>
      <p:sp>
        <p:nvSpPr>
          <p:cNvPr id="34" name="Text 32"/>
          <p:cNvSpPr txBox="1"/>
          <p:nvPr/>
        </p:nvSpPr>
        <p:spPr>
          <a:xfrm>
            <a:off x="1005840" y="4727448"/>
            <a:ext cx="9692640" cy="256032"/>
          </a:xfrm>
          <a:prstGeom prst="rect">
            <a:avLst/>
          </a:prstGeom>
          <a:noFill/>
          <a:ln/>
        </p:spPr>
        <p:txBody>
          <a:bodyPr wrap="square" lIns="0" tIns="0" rIns="0" bIns="0" rtlCol="0" anchor="ctr"/>
          <a:lstStyle/>
          <a:p>
            <a:pPr marL="0" indent="0">
              <a:buNone/>
            </a:pPr>
            <a:r>
              <a:rPr lang="en-US" sz="1200" b="1" dirty="0">
                <a:solidFill>
                  <a:srgbClr val="8A6A0E"/>
                </a:solidFill>
                <a:latin typeface="Calibri" pitchFamily="34" charset="0"/>
                <a:ea typeface="Calibri" pitchFamily="34" charset="-122"/>
                <a:cs typeface="Calibri" pitchFamily="34" charset="-120"/>
              </a:rPr>
              <a:t>WHY IT MATTERS</a:t>
            </a:r>
            <a:endParaRPr lang="en-US" sz="1200" dirty="0"/>
          </a:p>
        </p:txBody>
      </p:sp>
      <p:sp>
        <p:nvSpPr>
          <p:cNvPr id="35" name="Text 33"/>
          <p:cNvSpPr txBox="1"/>
          <p:nvPr/>
        </p:nvSpPr>
        <p:spPr>
          <a:xfrm>
            <a:off x="1005840" y="5001768"/>
            <a:ext cx="9692640" cy="347472"/>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$210M of ceded reserve sits behind a funds-withheld arrangement with no trust collateral — if Atlas Re's rating slips, that risk reverts to the balance sheet with no cushion.</a:t>
            </a:r>
            <a:endParaRPr lang="en-US" sz="1200" dirty="0"/>
          </a:p>
        </p:txBody>
      </p:sp>
      <p:sp>
        <p:nvSpPr>
          <p:cNvPr id="36" name="Text 34"/>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37" name="Text 35"/>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17</a:t>
            </a:r>
            <a:endParaRPr lang="en-US" sz="900" dirty="0"/>
          </a:p>
        </p:txBody>
      </p:sp>
      <p:sp>
        <p:nvSpPr>
          <p:cNvPr id="38" name="Shape 36"/>
          <p:cNvSpPr/>
          <p:nvPr/>
        </p:nvSpPr>
        <p:spPr>
          <a:xfrm>
            <a:off x="5341925" y="6588252"/>
            <a:ext cx="82296" cy="82296"/>
          </a:xfrm>
          <a:prstGeom prst="ellipse">
            <a:avLst/>
          </a:prstGeom>
          <a:solidFill>
            <a:srgbClr val="CADCFC"/>
          </a:solidFill>
          <a:ln/>
        </p:spPr>
        <p:txBody>
          <a:bodyPr/>
          <a:lstStyle/>
          <a:p>
            <a:endParaRPr lang="en-US"/>
          </a:p>
        </p:txBody>
      </p:sp>
      <p:sp>
        <p:nvSpPr>
          <p:cNvPr id="39" name="Shape 37"/>
          <p:cNvSpPr/>
          <p:nvPr/>
        </p:nvSpPr>
        <p:spPr>
          <a:xfrm>
            <a:off x="5579669" y="6574536"/>
            <a:ext cx="109728" cy="109728"/>
          </a:xfrm>
          <a:prstGeom prst="ellipse">
            <a:avLst/>
          </a:prstGeom>
          <a:solidFill>
            <a:srgbClr val="C9A227"/>
          </a:solidFill>
          <a:ln/>
        </p:spPr>
        <p:txBody>
          <a:bodyPr/>
          <a:lstStyle/>
          <a:p>
            <a:endParaRPr lang="en-US"/>
          </a:p>
        </p:txBody>
      </p:sp>
      <p:sp>
        <p:nvSpPr>
          <p:cNvPr id="40" name="Shape 38"/>
          <p:cNvSpPr/>
          <p:nvPr/>
        </p:nvSpPr>
        <p:spPr>
          <a:xfrm>
            <a:off x="5817413" y="6588252"/>
            <a:ext cx="82296" cy="82296"/>
          </a:xfrm>
          <a:prstGeom prst="ellipse">
            <a:avLst/>
          </a:prstGeom>
          <a:solidFill>
            <a:srgbClr val="CADCFC"/>
          </a:solidFill>
          <a:ln/>
        </p:spPr>
        <p:txBody>
          <a:bodyPr/>
          <a:lstStyle/>
          <a:p>
            <a:endParaRPr lang="en-US"/>
          </a:p>
        </p:txBody>
      </p:sp>
      <p:sp>
        <p:nvSpPr>
          <p:cNvPr id="41" name="Shape 39"/>
          <p:cNvSpPr/>
          <p:nvPr/>
        </p:nvSpPr>
        <p:spPr>
          <a:xfrm>
            <a:off x="6055157" y="6588252"/>
            <a:ext cx="82296" cy="82296"/>
          </a:xfrm>
          <a:prstGeom prst="ellipse">
            <a:avLst/>
          </a:prstGeom>
          <a:solidFill>
            <a:srgbClr val="CADCFC"/>
          </a:solidFill>
          <a:ln/>
        </p:spPr>
        <p:txBody>
          <a:bodyPr/>
          <a:lstStyle/>
          <a:p>
            <a:endParaRPr lang="en-US"/>
          </a:p>
        </p:txBody>
      </p:sp>
      <p:sp>
        <p:nvSpPr>
          <p:cNvPr id="42" name="Shape 40"/>
          <p:cNvSpPr/>
          <p:nvPr/>
        </p:nvSpPr>
        <p:spPr>
          <a:xfrm>
            <a:off x="6292901" y="6588252"/>
            <a:ext cx="82296" cy="82296"/>
          </a:xfrm>
          <a:prstGeom prst="ellipse">
            <a:avLst/>
          </a:prstGeom>
          <a:solidFill>
            <a:srgbClr val="CADCFC"/>
          </a:solidFill>
          <a:ln/>
        </p:spPr>
        <p:txBody>
          <a:bodyPr/>
          <a:lstStyle/>
          <a:p>
            <a:endParaRPr lang="en-US"/>
          </a:p>
        </p:txBody>
      </p:sp>
      <p:sp>
        <p:nvSpPr>
          <p:cNvPr id="43" name="Shape 41"/>
          <p:cNvSpPr/>
          <p:nvPr/>
        </p:nvSpPr>
        <p:spPr>
          <a:xfrm>
            <a:off x="6530645" y="6588252"/>
            <a:ext cx="82296" cy="82296"/>
          </a:xfrm>
          <a:prstGeom prst="ellipse">
            <a:avLst/>
          </a:prstGeom>
          <a:solidFill>
            <a:srgbClr val="CADCFC"/>
          </a:solidFill>
          <a:ln/>
        </p:spPr>
        <p:txBody>
          <a:bodyPr/>
          <a:lstStyle/>
          <a:p>
            <a:endParaRPr lang="en-US"/>
          </a:p>
        </p:txBody>
      </p:sp>
      <p:sp>
        <p:nvSpPr>
          <p:cNvPr id="44" name="Shape 42"/>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AI IN DEAL WORK</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Also in the Toolkit</a:t>
            </a:r>
            <a:endParaRPr lang="en-US" sz="2700" dirty="0"/>
          </a:p>
        </p:txBody>
      </p:sp>
      <p:sp>
        <p:nvSpPr>
          <p:cNvPr id="4" name="Text 2"/>
          <p:cNvSpPr txBox="1"/>
          <p:nvPr/>
        </p:nvSpPr>
        <p:spPr>
          <a:xfrm>
            <a:off x="548640" y="1371600"/>
            <a:ext cx="10698480" cy="502920"/>
          </a:xfrm>
          <a:prstGeom prst="rect">
            <a:avLst/>
          </a:prstGeom>
          <a:noFill/>
          <a:ln/>
        </p:spPr>
        <p:txBody>
          <a:bodyPr wrap="square" lIns="0" tIns="0" rIns="0" bIns="0" rtlCol="0" anchor="ctr"/>
          <a:lstStyle/>
          <a:p>
            <a:pPr marL="0" indent="0">
              <a:buNone/>
            </a:pPr>
            <a:r>
              <a:rPr lang="en-US" sz="1400" i="1" dirty="0">
                <a:solidFill>
                  <a:srgbClr val="5B6B8C"/>
                </a:solidFill>
                <a:latin typeface="Calibri" pitchFamily="34" charset="0"/>
                <a:ea typeface="Calibri" pitchFamily="34" charset="-122"/>
                <a:cs typeface="Calibri" pitchFamily="34" charset="-120"/>
              </a:rPr>
              <a:t>Financial diligence and valuation got the full walkthrough. These five follow the same Overview → Prompt → Output pattern — full detail is in the appendix.</a:t>
            </a:r>
            <a:endParaRPr lang="en-US" sz="1400" dirty="0"/>
          </a:p>
        </p:txBody>
      </p:sp>
      <p:sp>
        <p:nvSpPr>
          <p:cNvPr id="5" name="Shape 3"/>
          <p:cNvSpPr/>
          <p:nvPr/>
        </p:nvSpPr>
        <p:spPr>
          <a:xfrm>
            <a:off x="548640" y="1874520"/>
            <a:ext cx="457200" cy="457200"/>
          </a:xfrm>
          <a:prstGeom prst="ellipse">
            <a:avLst/>
          </a:prstGeom>
          <a:solidFill>
            <a:srgbClr val="C9A227"/>
          </a:solidFill>
          <a:ln/>
        </p:spPr>
        <p:txBody>
          <a:bodyPr/>
          <a:lstStyle/>
          <a:p>
            <a:endParaRPr lang="en-US"/>
          </a:p>
        </p:txBody>
      </p:sp>
      <p:sp>
        <p:nvSpPr>
          <p:cNvPr id="6" name="Text 4"/>
          <p:cNvSpPr txBox="1"/>
          <p:nvPr/>
        </p:nvSpPr>
        <p:spPr>
          <a:xfrm>
            <a:off x="548640" y="1874520"/>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PA</a:t>
            </a:r>
            <a:endParaRPr lang="en-US" sz="1200" dirty="0"/>
          </a:p>
        </p:txBody>
      </p:sp>
      <p:sp>
        <p:nvSpPr>
          <p:cNvPr id="7" name="Text 5"/>
          <p:cNvSpPr txBox="1"/>
          <p:nvPr/>
        </p:nvSpPr>
        <p:spPr>
          <a:xfrm>
            <a:off x="1170432" y="1847088"/>
            <a:ext cx="6035040" cy="292608"/>
          </a:xfrm>
          <a:prstGeom prst="rect">
            <a:avLst/>
          </a:prstGeom>
          <a:noFill/>
          <a:ln/>
        </p:spPr>
        <p:txBody>
          <a:bodyPr wrap="square" lIns="0" tIns="0" rIns="0" bIns="0" rtlCol="0" anchor="ctr"/>
          <a:lstStyle/>
          <a:p>
            <a:pPr marL="0" indent="0">
              <a:buNone/>
            </a:pPr>
            <a:r>
              <a:rPr lang="en-US" sz="1400" b="1" dirty="0">
                <a:solidFill>
                  <a:srgbClr val="1E2761"/>
                </a:solidFill>
                <a:latin typeface="Cambria" pitchFamily="34" charset="0"/>
                <a:ea typeface="Cambria" pitchFamily="34" charset="-122"/>
                <a:cs typeface="Cambria" pitchFamily="34" charset="-120"/>
              </a:rPr>
              <a:t>Purchase Agreement Review</a:t>
            </a:r>
            <a:endParaRPr lang="en-US" sz="1400" dirty="0"/>
          </a:p>
        </p:txBody>
      </p:sp>
      <p:sp>
        <p:nvSpPr>
          <p:cNvPr id="8" name="Text 6"/>
          <p:cNvSpPr txBox="1"/>
          <p:nvPr/>
        </p:nvSpPr>
        <p:spPr>
          <a:xfrm>
            <a:off x="1170432" y="2139696"/>
            <a:ext cx="6949440" cy="50292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First-pass read of the SPA and schedules — inconsistencies, timing conflicts, and accounting/tax/legal/HR risk flagged with a drafted fix.</a:t>
            </a:r>
            <a:endParaRPr lang="en-US" sz="1200" dirty="0"/>
          </a:p>
        </p:txBody>
      </p:sp>
      <p:sp>
        <p:nvSpPr>
          <p:cNvPr id="9" name="Text 7"/>
          <p:cNvSpPr txBox="1"/>
          <p:nvPr/>
        </p:nvSpPr>
        <p:spPr>
          <a:xfrm>
            <a:off x="8778240" y="1929384"/>
            <a:ext cx="2103120" cy="365760"/>
          </a:xfrm>
          <a:prstGeom prst="rect">
            <a:avLst/>
          </a:prstGeom>
          <a:noFill/>
          <a:ln/>
        </p:spPr>
        <p:txBody>
          <a:bodyPr wrap="square" lIns="0" tIns="0" rIns="0" bIns="0" rtlCol="0" anchor="ctr"/>
          <a:lstStyle/>
          <a:p>
            <a:pPr marL="0" indent="0" algn="r">
              <a:buNone/>
            </a:pPr>
            <a:r>
              <a:rPr lang="en-US" sz="1200" b="1" u="sng" dirty="0">
                <a:solidFill>
                  <a:srgbClr val="C9A227"/>
                </a:solidFill>
                <a:latin typeface="Calibri" pitchFamily="34" charset="0"/>
                <a:ea typeface="Calibri" pitchFamily="34" charset="-122"/>
                <a:cs typeface="Calibri" pitchFamily="34" charset="-120"/>
                <a:hlinkClick r:id="rId3" action="ppaction://hlinksldjump" tooltip="Jump to Purchase Agreement Review">
                  <a:extLst>
                    <a:ext uri="{A12FA001-AC4F-418D-AE19-62706E023703}">
                      <ahyp:hlinkClr xmlns:ahyp="http://schemas.microsoft.com/office/drawing/2018/hyperlinkcolor" val="tx"/>
                    </a:ext>
                  </a:extLst>
                </a:hlinkClick>
              </a:rPr>
              <a:t>See appendix, p.22  →</a:t>
            </a:r>
            <a:endParaRPr lang="en-US" sz="1200" dirty="0"/>
          </a:p>
        </p:txBody>
      </p:sp>
      <p:sp>
        <p:nvSpPr>
          <p:cNvPr id="10" name="Shape 8"/>
          <p:cNvSpPr/>
          <p:nvPr/>
        </p:nvSpPr>
        <p:spPr>
          <a:xfrm>
            <a:off x="548640" y="2743200"/>
            <a:ext cx="457200" cy="457200"/>
          </a:xfrm>
          <a:prstGeom prst="ellipse">
            <a:avLst/>
          </a:prstGeom>
          <a:solidFill>
            <a:srgbClr val="C9A227"/>
          </a:solidFill>
          <a:ln/>
        </p:spPr>
        <p:txBody>
          <a:bodyPr/>
          <a:lstStyle/>
          <a:p>
            <a:endParaRPr lang="en-US"/>
          </a:p>
        </p:txBody>
      </p:sp>
      <p:sp>
        <p:nvSpPr>
          <p:cNvPr id="11" name="Text 9"/>
          <p:cNvSpPr txBox="1"/>
          <p:nvPr/>
        </p:nvSpPr>
        <p:spPr>
          <a:xfrm>
            <a:off x="548640" y="2743200"/>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CT</a:t>
            </a:r>
            <a:endParaRPr lang="en-US" sz="1200" dirty="0"/>
          </a:p>
        </p:txBody>
      </p:sp>
      <p:sp>
        <p:nvSpPr>
          <p:cNvPr id="12" name="Text 10"/>
          <p:cNvSpPr txBox="1"/>
          <p:nvPr/>
        </p:nvSpPr>
        <p:spPr>
          <a:xfrm>
            <a:off x="1170432" y="2715768"/>
            <a:ext cx="6035040" cy="292608"/>
          </a:xfrm>
          <a:prstGeom prst="rect">
            <a:avLst/>
          </a:prstGeom>
          <a:noFill/>
          <a:ln/>
        </p:spPr>
        <p:txBody>
          <a:bodyPr wrap="square" lIns="0" tIns="0" rIns="0" bIns="0" rtlCol="0" anchor="ctr"/>
          <a:lstStyle/>
          <a:p>
            <a:pPr marL="0" indent="0">
              <a:buNone/>
            </a:pPr>
            <a:r>
              <a:rPr lang="en-US" sz="1400" b="1" dirty="0">
                <a:solidFill>
                  <a:srgbClr val="1E2761"/>
                </a:solidFill>
                <a:latin typeface="Cambria" pitchFamily="34" charset="0"/>
                <a:ea typeface="Cambria" pitchFamily="34" charset="-122"/>
                <a:cs typeface="Cambria" pitchFamily="34" charset="-120"/>
              </a:rPr>
              <a:t>Consideration Templates</a:t>
            </a:r>
            <a:endParaRPr lang="en-US" sz="1400" dirty="0"/>
          </a:p>
        </p:txBody>
      </p:sp>
      <p:sp>
        <p:nvSpPr>
          <p:cNvPr id="13" name="Text 11"/>
          <p:cNvSpPr txBox="1"/>
          <p:nvPr/>
        </p:nvSpPr>
        <p:spPr>
          <a:xfrm>
            <a:off x="1170432" y="3008376"/>
            <a:ext cx="6949440" cy="50292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Earnouts and contingent comp converted into an Excel model that traces every formula back to the agreement's defined terms.</a:t>
            </a:r>
            <a:endParaRPr lang="en-US" sz="1200" dirty="0"/>
          </a:p>
        </p:txBody>
      </p:sp>
      <p:sp>
        <p:nvSpPr>
          <p:cNvPr id="14" name="Text 12"/>
          <p:cNvSpPr txBox="1"/>
          <p:nvPr/>
        </p:nvSpPr>
        <p:spPr>
          <a:xfrm>
            <a:off x="8778240" y="2798064"/>
            <a:ext cx="2103120" cy="365760"/>
          </a:xfrm>
          <a:prstGeom prst="rect">
            <a:avLst/>
          </a:prstGeom>
          <a:noFill/>
          <a:ln/>
        </p:spPr>
        <p:txBody>
          <a:bodyPr wrap="square" lIns="0" tIns="0" rIns="0" bIns="0" rtlCol="0" anchor="ctr"/>
          <a:lstStyle/>
          <a:p>
            <a:pPr marL="0" indent="0" algn="r">
              <a:buNone/>
            </a:pPr>
            <a:r>
              <a:rPr lang="en-US" sz="1200" b="1" u="sng" dirty="0">
                <a:solidFill>
                  <a:srgbClr val="C9A227"/>
                </a:solidFill>
                <a:latin typeface="Calibri" pitchFamily="34" charset="0"/>
                <a:ea typeface="Calibri" pitchFamily="34" charset="-122"/>
                <a:cs typeface="Calibri" pitchFamily="34" charset="-120"/>
                <a:hlinkClick r:id="rId4" action="ppaction://hlinksldjump" tooltip="Jump to Consideration Templates">
                  <a:extLst>
                    <a:ext uri="{A12FA001-AC4F-418D-AE19-62706E023703}">
                      <ahyp:hlinkClr xmlns:ahyp="http://schemas.microsoft.com/office/drawing/2018/hyperlinkcolor" val="tx"/>
                    </a:ext>
                  </a:extLst>
                </a:hlinkClick>
              </a:rPr>
              <a:t>See appendix, p.26  →</a:t>
            </a:r>
            <a:endParaRPr lang="en-US" sz="1200" dirty="0"/>
          </a:p>
        </p:txBody>
      </p:sp>
      <p:sp>
        <p:nvSpPr>
          <p:cNvPr id="15" name="Shape 13"/>
          <p:cNvSpPr/>
          <p:nvPr/>
        </p:nvSpPr>
        <p:spPr>
          <a:xfrm>
            <a:off x="548640" y="3611880"/>
            <a:ext cx="457200" cy="457200"/>
          </a:xfrm>
          <a:prstGeom prst="ellipse">
            <a:avLst/>
          </a:prstGeom>
          <a:solidFill>
            <a:srgbClr val="C9A227"/>
          </a:solidFill>
          <a:ln/>
        </p:spPr>
        <p:txBody>
          <a:bodyPr/>
          <a:lstStyle/>
          <a:p>
            <a:endParaRPr lang="en-US"/>
          </a:p>
        </p:txBody>
      </p:sp>
      <p:sp>
        <p:nvSpPr>
          <p:cNvPr id="16" name="Text 14"/>
          <p:cNvSpPr txBox="1"/>
          <p:nvPr/>
        </p:nvSpPr>
        <p:spPr>
          <a:xfrm>
            <a:off x="548640" y="3611880"/>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JE</a:t>
            </a:r>
            <a:endParaRPr lang="en-US" sz="1200" dirty="0"/>
          </a:p>
        </p:txBody>
      </p:sp>
      <p:sp>
        <p:nvSpPr>
          <p:cNvPr id="17" name="Text 15"/>
          <p:cNvSpPr txBox="1"/>
          <p:nvPr/>
        </p:nvSpPr>
        <p:spPr>
          <a:xfrm>
            <a:off x="1170432" y="3584448"/>
            <a:ext cx="6035040" cy="292608"/>
          </a:xfrm>
          <a:prstGeom prst="rect">
            <a:avLst/>
          </a:prstGeom>
          <a:noFill/>
          <a:ln/>
        </p:spPr>
        <p:txBody>
          <a:bodyPr wrap="square" lIns="0" tIns="0" rIns="0" bIns="0" rtlCol="0" anchor="ctr"/>
          <a:lstStyle/>
          <a:p>
            <a:pPr marL="0" indent="0">
              <a:buNone/>
            </a:pPr>
            <a:r>
              <a:rPr lang="en-US" sz="1400" b="1" dirty="0">
                <a:solidFill>
                  <a:srgbClr val="1E2761"/>
                </a:solidFill>
                <a:latin typeface="Cambria" pitchFamily="34" charset="0"/>
                <a:ea typeface="Cambria" pitchFamily="34" charset="-122"/>
                <a:cs typeface="Cambria" pitchFamily="34" charset="-120"/>
              </a:rPr>
              <a:t>Journal Entry Templates</a:t>
            </a:r>
            <a:endParaRPr lang="en-US" sz="1400" dirty="0"/>
          </a:p>
        </p:txBody>
      </p:sp>
      <p:sp>
        <p:nvSpPr>
          <p:cNvPr id="18" name="Text 16"/>
          <p:cNvSpPr txBox="1"/>
          <p:nvPr/>
        </p:nvSpPr>
        <p:spPr>
          <a:xfrm>
            <a:off x="1170432" y="3877056"/>
            <a:ext cx="6949440" cy="50292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Journal entries by entity, ledger, and subledger — built from the SPA and consideration model, updating automatically as inputs change.</a:t>
            </a:r>
            <a:endParaRPr lang="en-US" sz="1200" dirty="0"/>
          </a:p>
        </p:txBody>
      </p:sp>
      <p:sp>
        <p:nvSpPr>
          <p:cNvPr id="19" name="Text 17"/>
          <p:cNvSpPr txBox="1"/>
          <p:nvPr/>
        </p:nvSpPr>
        <p:spPr>
          <a:xfrm>
            <a:off x="8778240" y="3666744"/>
            <a:ext cx="2103120" cy="365760"/>
          </a:xfrm>
          <a:prstGeom prst="rect">
            <a:avLst/>
          </a:prstGeom>
          <a:noFill/>
          <a:ln/>
        </p:spPr>
        <p:txBody>
          <a:bodyPr wrap="square" lIns="0" tIns="0" rIns="0" bIns="0" rtlCol="0" anchor="ctr"/>
          <a:lstStyle/>
          <a:p>
            <a:pPr marL="0" indent="0" algn="r">
              <a:buNone/>
            </a:pPr>
            <a:r>
              <a:rPr lang="en-US" sz="1200" b="1" u="sng" dirty="0">
                <a:solidFill>
                  <a:srgbClr val="C9A227"/>
                </a:solidFill>
                <a:latin typeface="Calibri" pitchFamily="34" charset="0"/>
                <a:ea typeface="Calibri" pitchFamily="34" charset="-122"/>
                <a:cs typeface="Calibri" pitchFamily="34" charset="-120"/>
                <a:hlinkClick r:id="rId5" action="ppaction://hlinksldjump" tooltip="Jump to Journal Entry Templates">
                  <a:extLst>
                    <a:ext uri="{A12FA001-AC4F-418D-AE19-62706E023703}">
                      <ahyp:hlinkClr xmlns:ahyp="http://schemas.microsoft.com/office/drawing/2018/hyperlinkcolor" val="tx"/>
                    </a:ext>
                  </a:extLst>
                </a:hlinkClick>
              </a:rPr>
              <a:t>See appendix, p.29  →</a:t>
            </a:r>
            <a:endParaRPr lang="en-US" sz="1200" dirty="0"/>
          </a:p>
        </p:txBody>
      </p:sp>
      <p:sp>
        <p:nvSpPr>
          <p:cNvPr id="20" name="Shape 18"/>
          <p:cNvSpPr/>
          <p:nvPr/>
        </p:nvSpPr>
        <p:spPr>
          <a:xfrm>
            <a:off x="548640" y="4480560"/>
            <a:ext cx="457200" cy="457200"/>
          </a:xfrm>
          <a:prstGeom prst="ellipse">
            <a:avLst/>
          </a:prstGeom>
          <a:solidFill>
            <a:srgbClr val="C9A227"/>
          </a:solidFill>
          <a:ln/>
        </p:spPr>
        <p:txBody>
          <a:bodyPr/>
          <a:lstStyle/>
          <a:p>
            <a:endParaRPr lang="en-US"/>
          </a:p>
        </p:txBody>
      </p:sp>
      <p:sp>
        <p:nvSpPr>
          <p:cNvPr id="21" name="Text 19"/>
          <p:cNvSpPr txBox="1"/>
          <p:nvPr/>
        </p:nvSpPr>
        <p:spPr>
          <a:xfrm>
            <a:off x="548640" y="4480560"/>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AM</a:t>
            </a:r>
            <a:endParaRPr lang="en-US" sz="1200" dirty="0"/>
          </a:p>
        </p:txBody>
      </p:sp>
      <p:sp>
        <p:nvSpPr>
          <p:cNvPr id="22" name="Text 20"/>
          <p:cNvSpPr txBox="1"/>
          <p:nvPr/>
        </p:nvSpPr>
        <p:spPr>
          <a:xfrm>
            <a:off x="1170432" y="4453128"/>
            <a:ext cx="6035040" cy="292608"/>
          </a:xfrm>
          <a:prstGeom prst="rect">
            <a:avLst/>
          </a:prstGeom>
          <a:noFill/>
          <a:ln/>
        </p:spPr>
        <p:txBody>
          <a:bodyPr wrap="square" lIns="0" tIns="0" rIns="0" bIns="0" rtlCol="0" anchor="ctr"/>
          <a:lstStyle/>
          <a:p>
            <a:pPr marL="0" indent="0">
              <a:buNone/>
            </a:pPr>
            <a:r>
              <a:rPr lang="en-US" sz="1400" b="1" dirty="0">
                <a:solidFill>
                  <a:srgbClr val="1E2761"/>
                </a:solidFill>
                <a:latin typeface="Cambria" pitchFamily="34" charset="0"/>
                <a:ea typeface="Cambria" pitchFamily="34" charset="-122"/>
                <a:cs typeface="Cambria" pitchFamily="34" charset="-120"/>
              </a:rPr>
              <a:t>Accounting Treatment Memos</a:t>
            </a:r>
            <a:endParaRPr lang="en-US" sz="1400" dirty="0"/>
          </a:p>
        </p:txBody>
      </p:sp>
      <p:sp>
        <p:nvSpPr>
          <p:cNvPr id="23" name="Text 21"/>
          <p:cNvSpPr txBox="1"/>
          <p:nvPr/>
        </p:nvSpPr>
        <p:spPr>
          <a:xfrm>
            <a:off x="1170432" y="4745736"/>
            <a:ext cx="6949440" cy="50292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First-draft technical memos scored against the authoritative framework, weighing — and rejecting — a plausible alternative view.</a:t>
            </a:r>
            <a:endParaRPr lang="en-US" sz="1200" dirty="0"/>
          </a:p>
        </p:txBody>
      </p:sp>
      <p:sp>
        <p:nvSpPr>
          <p:cNvPr id="24" name="Text 22"/>
          <p:cNvSpPr txBox="1"/>
          <p:nvPr/>
        </p:nvSpPr>
        <p:spPr>
          <a:xfrm>
            <a:off x="8778240" y="4535424"/>
            <a:ext cx="2103120" cy="365760"/>
          </a:xfrm>
          <a:prstGeom prst="rect">
            <a:avLst/>
          </a:prstGeom>
          <a:noFill/>
          <a:ln/>
        </p:spPr>
        <p:txBody>
          <a:bodyPr wrap="square" lIns="0" tIns="0" rIns="0" bIns="0" rtlCol="0" anchor="ctr"/>
          <a:lstStyle/>
          <a:p>
            <a:pPr marL="0" indent="0" algn="r">
              <a:buNone/>
            </a:pPr>
            <a:r>
              <a:rPr lang="en-US" sz="1200" b="1" u="sng" dirty="0">
                <a:solidFill>
                  <a:srgbClr val="C9A227"/>
                </a:solidFill>
                <a:latin typeface="Calibri" pitchFamily="34" charset="0"/>
                <a:ea typeface="Calibri" pitchFamily="34" charset="-122"/>
                <a:cs typeface="Calibri" pitchFamily="34" charset="-120"/>
                <a:hlinkClick r:id="rId6" action="ppaction://hlinksldjump" tooltip="Jump to Accounting Treatment Memos">
                  <a:extLst>
                    <a:ext uri="{A12FA001-AC4F-418D-AE19-62706E023703}">
                      <ahyp:hlinkClr xmlns:ahyp="http://schemas.microsoft.com/office/drawing/2018/hyperlinkcolor" val="tx"/>
                    </a:ext>
                  </a:extLst>
                </a:hlinkClick>
              </a:rPr>
              <a:t>See appendix, p.33  →</a:t>
            </a:r>
            <a:endParaRPr lang="en-US" sz="1200" dirty="0"/>
          </a:p>
        </p:txBody>
      </p:sp>
      <p:sp>
        <p:nvSpPr>
          <p:cNvPr id="25" name="Shape 23"/>
          <p:cNvSpPr/>
          <p:nvPr/>
        </p:nvSpPr>
        <p:spPr>
          <a:xfrm>
            <a:off x="548640" y="5349240"/>
            <a:ext cx="457200" cy="457200"/>
          </a:xfrm>
          <a:prstGeom prst="ellipse">
            <a:avLst/>
          </a:prstGeom>
          <a:solidFill>
            <a:srgbClr val="C9A227"/>
          </a:solidFill>
          <a:ln/>
        </p:spPr>
        <p:txBody>
          <a:bodyPr/>
          <a:lstStyle/>
          <a:p>
            <a:endParaRPr lang="en-US"/>
          </a:p>
        </p:txBody>
      </p:sp>
      <p:sp>
        <p:nvSpPr>
          <p:cNvPr id="26" name="Text 24"/>
          <p:cNvSpPr txBox="1"/>
          <p:nvPr/>
        </p:nvSpPr>
        <p:spPr>
          <a:xfrm>
            <a:off x="548640" y="5349240"/>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IP</a:t>
            </a:r>
            <a:endParaRPr lang="en-US" sz="1200" dirty="0"/>
          </a:p>
        </p:txBody>
      </p:sp>
      <p:sp>
        <p:nvSpPr>
          <p:cNvPr id="27" name="Text 25"/>
          <p:cNvSpPr txBox="1"/>
          <p:nvPr/>
        </p:nvSpPr>
        <p:spPr>
          <a:xfrm>
            <a:off x="1170432" y="5321808"/>
            <a:ext cx="6035040" cy="292608"/>
          </a:xfrm>
          <a:prstGeom prst="rect">
            <a:avLst/>
          </a:prstGeom>
          <a:noFill/>
          <a:ln/>
        </p:spPr>
        <p:txBody>
          <a:bodyPr wrap="square" lIns="0" tIns="0" rIns="0" bIns="0" rtlCol="0" anchor="ctr"/>
          <a:lstStyle/>
          <a:p>
            <a:pPr marL="0" indent="0">
              <a:buNone/>
            </a:pPr>
            <a:r>
              <a:rPr lang="en-US" sz="1400" b="1" dirty="0">
                <a:solidFill>
                  <a:srgbClr val="1E2761"/>
                </a:solidFill>
                <a:latin typeface="Cambria" pitchFamily="34" charset="0"/>
                <a:ea typeface="Cambria" pitchFamily="34" charset="-122"/>
                <a:cs typeface="Cambria" pitchFamily="34" charset="-120"/>
              </a:rPr>
              <a:t>Integration Playbook</a:t>
            </a:r>
            <a:endParaRPr lang="en-US" sz="1400" dirty="0"/>
          </a:p>
        </p:txBody>
      </p:sp>
      <p:sp>
        <p:nvSpPr>
          <p:cNvPr id="28" name="Text 26"/>
          <p:cNvSpPr txBox="1"/>
          <p:nvPr/>
        </p:nvSpPr>
        <p:spPr>
          <a:xfrm>
            <a:off x="1170432" y="5614416"/>
            <a:ext cx="6949440" cy="502920"/>
          </a:xfrm>
          <a:prstGeom prst="rect">
            <a:avLst/>
          </a:prstGeom>
          <a:noFill/>
          <a:ln/>
        </p:spPr>
        <p:txBody>
          <a:bodyPr wrap="square" lIns="0" tIns="0" rIns="0" bIns="0" rtlCol="0" anchor="t"/>
          <a:lstStyle/>
          <a:p>
            <a:pPr marL="0" indent="0">
              <a:buNone/>
            </a:pPr>
            <a:r>
              <a:rPr lang="en-US" sz="1200" dirty="0">
                <a:solidFill>
                  <a:srgbClr val="1A1A2E"/>
                </a:solidFill>
                <a:latin typeface="Calibri" pitchFamily="34" charset="0"/>
                <a:ea typeface="Calibri" pitchFamily="34" charset="-122"/>
                <a:cs typeface="Calibri" pitchFamily="34" charset="-120"/>
              </a:rPr>
              <a:t>A first draft built from prior playbooks, updated in near real time from recorded post-signing working sessions.</a:t>
            </a:r>
            <a:endParaRPr lang="en-US" sz="1200" dirty="0"/>
          </a:p>
        </p:txBody>
      </p:sp>
      <p:sp>
        <p:nvSpPr>
          <p:cNvPr id="29" name="Text 27"/>
          <p:cNvSpPr txBox="1"/>
          <p:nvPr/>
        </p:nvSpPr>
        <p:spPr>
          <a:xfrm>
            <a:off x="8778240" y="5404104"/>
            <a:ext cx="2103120" cy="365760"/>
          </a:xfrm>
          <a:prstGeom prst="rect">
            <a:avLst/>
          </a:prstGeom>
          <a:noFill/>
          <a:ln/>
        </p:spPr>
        <p:txBody>
          <a:bodyPr wrap="square" lIns="0" tIns="0" rIns="0" bIns="0" rtlCol="0" anchor="ctr"/>
          <a:lstStyle/>
          <a:p>
            <a:pPr marL="0" indent="0" algn="r">
              <a:buNone/>
            </a:pPr>
            <a:r>
              <a:rPr lang="en-US" sz="1200" b="1" u="sng" dirty="0">
                <a:solidFill>
                  <a:srgbClr val="C9A227"/>
                </a:solidFill>
                <a:latin typeface="Calibri" pitchFamily="34" charset="0"/>
                <a:ea typeface="Calibri" pitchFamily="34" charset="-122"/>
                <a:cs typeface="Calibri" pitchFamily="34" charset="-120"/>
                <a:hlinkClick r:id="rId7" action="ppaction://hlinksldjump" tooltip="Jump to Integration Playbook">
                  <a:extLst>
                    <a:ext uri="{A12FA001-AC4F-418D-AE19-62706E023703}">
                      <ahyp:hlinkClr xmlns:ahyp="http://schemas.microsoft.com/office/drawing/2018/hyperlinkcolor" val="tx"/>
                    </a:ext>
                  </a:extLst>
                </a:hlinkClick>
              </a:rPr>
              <a:t>See appendix, p.37  →</a:t>
            </a:r>
            <a:endParaRPr lang="en-US" sz="1200" dirty="0"/>
          </a:p>
        </p:txBody>
      </p:sp>
      <p:sp>
        <p:nvSpPr>
          <p:cNvPr id="30" name="Text 28"/>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31" name="Text 29"/>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NEXT STEPS</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Roadmap for Rollout</a:t>
            </a:r>
            <a:endParaRPr lang="en-US" sz="2700" dirty="0"/>
          </a:p>
        </p:txBody>
      </p:sp>
      <p:sp>
        <p:nvSpPr>
          <p:cNvPr id="4" name="Shape 2"/>
          <p:cNvSpPr/>
          <p:nvPr/>
        </p:nvSpPr>
        <p:spPr>
          <a:xfrm>
            <a:off x="548640" y="1920240"/>
            <a:ext cx="502920" cy="502920"/>
          </a:xfrm>
          <a:prstGeom prst="ellipse">
            <a:avLst/>
          </a:prstGeom>
          <a:solidFill>
            <a:srgbClr val="C9A227"/>
          </a:solidFill>
          <a:ln/>
        </p:spPr>
        <p:txBody>
          <a:bodyPr/>
          <a:lstStyle/>
          <a:p>
            <a:endParaRPr lang="en-US"/>
          </a:p>
        </p:txBody>
      </p:sp>
      <p:sp>
        <p:nvSpPr>
          <p:cNvPr id="5" name="Text 3"/>
          <p:cNvSpPr txBox="1"/>
          <p:nvPr/>
        </p:nvSpPr>
        <p:spPr>
          <a:xfrm>
            <a:off x="548640" y="1920240"/>
            <a:ext cx="502920" cy="502920"/>
          </a:xfrm>
          <a:prstGeom prst="rect">
            <a:avLst/>
          </a:prstGeom>
          <a:noFill/>
          <a:ln/>
        </p:spPr>
        <p:txBody>
          <a:bodyPr wrap="square" lIns="0" tIns="0" rIns="0" bIns="0" rtlCol="0" anchor="ctr"/>
          <a:lstStyle/>
          <a:p>
            <a:pPr marL="0" indent="0" algn="ctr">
              <a:buNone/>
            </a:pPr>
            <a:r>
              <a:rPr lang="en-US" sz="1400" b="1" dirty="0">
                <a:solidFill>
                  <a:srgbClr val="141A47"/>
                </a:solidFill>
                <a:latin typeface="Cambria" pitchFamily="34" charset="0"/>
                <a:ea typeface="Cambria" pitchFamily="34" charset="-122"/>
                <a:cs typeface="Cambria" pitchFamily="34" charset="-120"/>
              </a:rPr>
              <a:t>1</a:t>
            </a:r>
            <a:endParaRPr lang="en-US" sz="1400" dirty="0"/>
          </a:p>
        </p:txBody>
      </p:sp>
      <p:sp>
        <p:nvSpPr>
          <p:cNvPr id="6" name="Text 4"/>
          <p:cNvSpPr txBox="1"/>
          <p:nvPr/>
        </p:nvSpPr>
        <p:spPr>
          <a:xfrm>
            <a:off x="1234440" y="1892808"/>
            <a:ext cx="2194560" cy="548640"/>
          </a:xfrm>
          <a:prstGeom prst="rect">
            <a:avLst/>
          </a:prstGeom>
          <a:noFill/>
          <a:ln/>
        </p:spPr>
        <p:txBody>
          <a:bodyPr wrap="square" lIns="0" tIns="0" rIns="0" bIns="0"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Pilot</a:t>
            </a:r>
            <a:endParaRPr lang="en-US" sz="1600" dirty="0"/>
          </a:p>
        </p:txBody>
      </p:sp>
      <p:sp>
        <p:nvSpPr>
          <p:cNvPr id="7" name="Text 5"/>
          <p:cNvSpPr txBox="1"/>
          <p:nvPr/>
        </p:nvSpPr>
        <p:spPr>
          <a:xfrm>
            <a:off x="3474720" y="1892808"/>
            <a:ext cx="7863840" cy="685800"/>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Run on the next 2–3 deals across financial diligence and consideration templates.</a:t>
            </a:r>
            <a:endParaRPr lang="en-US" sz="1300" dirty="0"/>
          </a:p>
        </p:txBody>
      </p:sp>
      <p:sp>
        <p:nvSpPr>
          <p:cNvPr id="8" name="Shape 6"/>
          <p:cNvSpPr/>
          <p:nvPr/>
        </p:nvSpPr>
        <p:spPr>
          <a:xfrm>
            <a:off x="800100" y="2468880"/>
            <a:ext cx="0" cy="502920"/>
          </a:xfrm>
          <a:prstGeom prst="line">
            <a:avLst/>
          </a:prstGeom>
          <a:noFill/>
          <a:ln w="19050">
            <a:solidFill>
              <a:srgbClr val="CADCFC"/>
            </a:solidFill>
            <a:prstDash val="solid"/>
          </a:ln>
        </p:spPr>
        <p:txBody>
          <a:bodyPr/>
          <a:lstStyle/>
          <a:p>
            <a:endParaRPr lang="en-US"/>
          </a:p>
        </p:txBody>
      </p:sp>
      <p:sp>
        <p:nvSpPr>
          <p:cNvPr id="9" name="Shape 7"/>
          <p:cNvSpPr/>
          <p:nvPr/>
        </p:nvSpPr>
        <p:spPr>
          <a:xfrm>
            <a:off x="548640" y="2971800"/>
            <a:ext cx="502920" cy="502920"/>
          </a:xfrm>
          <a:prstGeom prst="ellipse">
            <a:avLst/>
          </a:prstGeom>
          <a:solidFill>
            <a:srgbClr val="C9A227"/>
          </a:solidFill>
          <a:ln/>
        </p:spPr>
        <p:txBody>
          <a:bodyPr/>
          <a:lstStyle/>
          <a:p>
            <a:endParaRPr lang="en-US"/>
          </a:p>
        </p:txBody>
      </p:sp>
      <p:sp>
        <p:nvSpPr>
          <p:cNvPr id="10" name="Text 8"/>
          <p:cNvSpPr txBox="1"/>
          <p:nvPr/>
        </p:nvSpPr>
        <p:spPr>
          <a:xfrm>
            <a:off x="548640" y="2971800"/>
            <a:ext cx="502920" cy="502920"/>
          </a:xfrm>
          <a:prstGeom prst="rect">
            <a:avLst/>
          </a:prstGeom>
          <a:noFill/>
          <a:ln/>
        </p:spPr>
        <p:txBody>
          <a:bodyPr wrap="square" lIns="0" tIns="0" rIns="0" bIns="0" rtlCol="0" anchor="ctr"/>
          <a:lstStyle/>
          <a:p>
            <a:pPr marL="0" indent="0" algn="ctr">
              <a:buNone/>
            </a:pPr>
            <a:r>
              <a:rPr lang="en-US" sz="1400" b="1" dirty="0">
                <a:solidFill>
                  <a:srgbClr val="141A47"/>
                </a:solidFill>
                <a:latin typeface="Cambria" pitchFamily="34" charset="0"/>
                <a:ea typeface="Cambria" pitchFamily="34" charset="-122"/>
                <a:cs typeface="Cambria" pitchFamily="34" charset="-120"/>
              </a:rPr>
              <a:t>2</a:t>
            </a:r>
            <a:endParaRPr lang="en-US" sz="1400" dirty="0"/>
          </a:p>
        </p:txBody>
      </p:sp>
      <p:sp>
        <p:nvSpPr>
          <p:cNvPr id="11" name="Text 9"/>
          <p:cNvSpPr txBox="1"/>
          <p:nvPr/>
        </p:nvSpPr>
        <p:spPr>
          <a:xfrm>
            <a:off x="1234440" y="2944368"/>
            <a:ext cx="2194560" cy="548640"/>
          </a:xfrm>
          <a:prstGeom prst="rect">
            <a:avLst/>
          </a:prstGeom>
          <a:noFill/>
          <a:ln/>
        </p:spPr>
        <p:txBody>
          <a:bodyPr wrap="square" lIns="0" tIns="0" rIns="0" bIns="0"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Standardize</a:t>
            </a:r>
            <a:endParaRPr lang="en-US" sz="1600" dirty="0"/>
          </a:p>
        </p:txBody>
      </p:sp>
      <p:sp>
        <p:nvSpPr>
          <p:cNvPr id="12" name="Text 10"/>
          <p:cNvSpPr txBox="1"/>
          <p:nvPr/>
        </p:nvSpPr>
        <p:spPr>
          <a:xfrm>
            <a:off x="3474720" y="2944368"/>
            <a:ext cx="7863840" cy="685800"/>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Build a firm prompt library: standing diligence prompt, SPA review checklist, memo templates.</a:t>
            </a:r>
            <a:endParaRPr lang="en-US" sz="1300" dirty="0"/>
          </a:p>
        </p:txBody>
      </p:sp>
      <p:sp>
        <p:nvSpPr>
          <p:cNvPr id="13" name="Shape 11"/>
          <p:cNvSpPr/>
          <p:nvPr/>
        </p:nvSpPr>
        <p:spPr>
          <a:xfrm>
            <a:off x="800100" y="3520440"/>
            <a:ext cx="0" cy="502920"/>
          </a:xfrm>
          <a:prstGeom prst="line">
            <a:avLst/>
          </a:prstGeom>
          <a:noFill/>
          <a:ln w="19050">
            <a:solidFill>
              <a:srgbClr val="CADCFC"/>
            </a:solidFill>
            <a:prstDash val="solid"/>
          </a:ln>
        </p:spPr>
        <p:txBody>
          <a:bodyPr/>
          <a:lstStyle/>
          <a:p>
            <a:endParaRPr lang="en-US"/>
          </a:p>
        </p:txBody>
      </p:sp>
      <p:sp>
        <p:nvSpPr>
          <p:cNvPr id="14" name="Shape 12"/>
          <p:cNvSpPr/>
          <p:nvPr/>
        </p:nvSpPr>
        <p:spPr>
          <a:xfrm>
            <a:off x="548640" y="4023360"/>
            <a:ext cx="502920" cy="502920"/>
          </a:xfrm>
          <a:prstGeom prst="ellipse">
            <a:avLst/>
          </a:prstGeom>
          <a:solidFill>
            <a:srgbClr val="C9A227"/>
          </a:solidFill>
          <a:ln/>
        </p:spPr>
        <p:txBody>
          <a:bodyPr/>
          <a:lstStyle/>
          <a:p>
            <a:endParaRPr lang="en-US"/>
          </a:p>
        </p:txBody>
      </p:sp>
      <p:sp>
        <p:nvSpPr>
          <p:cNvPr id="15" name="Text 13"/>
          <p:cNvSpPr txBox="1"/>
          <p:nvPr/>
        </p:nvSpPr>
        <p:spPr>
          <a:xfrm>
            <a:off x="548640" y="4023360"/>
            <a:ext cx="502920" cy="502920"/>
          </a:xfrm>
          <a:prstGeom prst="rect">
            <a:avLst/>
          </a:prstGeom>
          <a:noFill/>
          <a:ln/>
        </p:spPr>
        <p:txBody>
          <a:bodyPr wrap="square" lIns="0" tIns="0" rIns="0" bIns="0" rtlCol="0" anchor="ctr"/>
          <a:lstStyle/>
          <a:p>
            <a:pPr marL="0" indent="0" algn="ctr">
              <a:buNone/>
            </a:pPr>
            <a:r>
              <a:rPr lang="en-US" sz="1400" b="1" dirty="0">
                <a:solidFill>
                  <a:srgbClr val="141A47"/>
                </a:solidFill>
                <a:latin typeface="Cambria" pitchFamily="34" charset="0"/>
                <a:ea typeface="Cambria" pitchFamily="34" charset="-122"/>
                <a:cs typeface="Cambria" pitchFamily="34" charset="-120"/>
              </a:rPr>
              <a:t>3</a:t>
            </a:r>
            <a:endParaRPr lang="en-US" sz="1400" dirty="0"/>
          </a:p>
        </p:txBody>
      </p:sp>
      <p:sp>
        <p:nvSpPr>
          <p:cNvPr id="16" name="Text 14"/>
          <p:cNvSpPr txBox="1"/>
          <p:nvPr/>
        </p:nvSpPr>
        <p:spPr>
          <a:xfrm>
            <a:off x="1234440" y="3995928"/>
            <a:ext cx="2194560" cy="548640"/>
          </a:xfrm>
          <a:prstGeom prst="rect">
            <a:avLst/>
          </a:prstGeom>
          <a:noFill/>
          <a:ln/>
        </p:spPr>
        <p:txBody>
          <a:bodyPr wrap="square" lIns="0" tIns="0" rIns="0" bIns="0"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Extend</a:t>
            </a:r>
            <a:endParaRPr lang="en-US" sz="1600" dirty="0"/>
          </a:p>
        </p:txBody>
      </p:sp>
      <p:sp>
        <p:nvSpPr>
          <p:cNvPr id="17" name="Text 15"/>
          <p:cNvSpPr txBox="1"/>
          <p:nvPr/>
        </p:nvSpPr>
        <p:spPr>
          <a:xfrm>
            <a:off x="3474720" y="3995928"/>
            <a:ext cx="7863840" cy="685800"/>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Expand to journal entry automation and treatment memo drafting across deal teams.</a:t>
            </a:r>
            <a:endParaRPr lang="en-US" sz="1300" dirty="0"/>
          </a:p>
        </p:txBody>
      </p:sp>
      <p:sp>
        <p:nvSpPr>
          <p:cNvPr id="18" name="Shape 16"/>
          <p:cNvSpPr/>
          <p:nvPr/>
        </p:nvSpPr>
        <p:spPr>
          <a:xfrm>
            <a:off x="800100" y="4572000"/>
            <a:ext cx="0" cy="502920"/>
          </a:xfrm>
          <a:prstGeom prst="line">
            <a:avLst/>
          </a:prstGeom>
          <a:noFill/>
          <a:ln w="19050">
            <a:solidFill>
              <a:srgbClr val="CADCFC"/>
            </a:solidFill>
            <a:prstDash val="solid"/>
          </a:ln>
        </p:spPr>
        <p:txBody>
          <a:bodyPr/>
          <a:lstStyle/>
          <a:p>
            <a:endParaRPr lang="en-US"/>
          </a:p>
        </p:txBody>
      </p:sp>
      <p:sp>
        <p:nvSpPr>
          <p:cNvPr id="19" name="Shape 17"/>
          <p:cNvSpPr/>
          <p:nvPr/>
        </p:nvSpPr>
        <p:spPr>
          <a:xfrm>
            <a:off x="548640" y="5074920"/>
            <a:ext cx="502920" cy="502920"/>
          </a:xfrm>
          <a:prstGeom prst="ellipse">
            <a:avLst/>
          </a:prstGeom>
          <a:solidFill>
            <a:srgbClr val="C9A227"/>
          </a:solidFill>
          <a:ln/>
        </p:spPr>
        <p:txBody>
          <a:bodyPr/>
          <a:lstStyle/>
          <a:p>
            <a:endParaRPr lang="en-US"/>
          </a:p>
        </p:txBody>
      </p:sp>
      <p:sp>
        <p:nvSpPr>
          <p:cNvPr id="20" name="Text 18"/>
          <p:cNvSpPr txBox="1"/>
          <p:nvPr/>
        </p:nvSpPr>
        <p:spPr>
          <a:xfrm>
            <a:off x="548640" y="5074920"/>
            <a:ext cx="502920" cy="502920"/>
          </a:xfrm>
          <a:prstGeom prst="rect">
            <a:avLst/>
          </a:prstGeom>
          <a:noFill/>
          <a:ln/>
        </p:spPr>
        <p:txBody>
          <a:bodyPr wrap="square" lIns="0" tIns="0" rIns="0" bIns="0" rtlCol="0" anchor="ctr"/>
          <a:lstStyle/>
          <a:p>
            <a:pPr marL="0" indent="0" algn="ctr">
              <a:buNone/>
            </a:pPr>
            <a:r>
              <a:rPr lang="en-US" sz="1400" b="1" dirty="0">
                <a:solidFill>
                  <a:srgbClr val="141A47"/>
                </a:solidFill>
                <a:latin typeface="Cambria" pitchFamily="34" charset="0"/>
                <a:ea typeface="Cambria" pitchFamily="34" charset="-122"/>
                <a:cs typeface="Cambria" pitchFamily="34" charset="-120"/>
              </a:rPr>
              <a:t>4</a:t>
            </a:r>
            <a:endParaRPr lang="en-US" sz="1400" dirty="0"/>
          </a:p>
        </p:txBody>
      </p:sp>
      <p:sp>
        <p:nvSpPr>
          <p:cNvPr id="21" name="Text 19"/>
          <p:cNvSpPr txBox="1"/>
          <p:nvPr/>
        </p:nvSpPr>
        <p:spPr>
          <a:xfrm>
            <a:off x="1234440" y="5047488"/>
            <a:ext cx="2194560" cy="548640"/>
          </a:xfrm>
          <a:prstGeom prst="rect">
            <a:avLst/>
          </a:prstGeom>
          <a:noFill/>
          <a:ln/>
        </p:spPr>
        <p:txBody>
          <a:bodyPr wrap="square" lIns="0" tIns="0" rIns="0" bIns="0"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Formalize</a:t>
            </a:r>
            <a:endParaRPr lang="en-US" sz="1600" dirty="0"/>
          </a:p>
        </p:txBody>
      </p:sp>
      <p:sp>
        <p:nvSpPr>
          <p:cNvPr id="22" name="Text 20"/>
          <p:cNvSpPr txBox="1"/>
          <p:nvPr/>
        </p:nvSpPr>
        <p:spPr>
          <a:xfrm>
            <a:off x="3474720" y="5047488"/>
            <a:ext cx="7863840" cy="685800"/>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Establish a review / QC protocol and sign-off standard for all AI-assisted deliverables.</a:t>
            </a:r>
            <a:endParaRPr lang="en-US" sz="1300" dirty="0"/>
          </a:p>
        </p:txBody>
      </p:sp>
      <p:sp>
        <p:nvSpPr>
          <p:cNvPr id="23" name="Text 21"/>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24" name="Text 22"/>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961120" y="-2011680"/>
            <a:ext cx="5486400" cy="5486400"/>
          </a:xfrm>
          <a:prstGeom prst="ellipse">
            <a:avLst/>
          </a:prstGeom>
          <a:solidFill>
            <a:srgbClr val="141A47"/>
          </a:solidFill>
          <a:ln/>
        </p:spPr>
        <p:txBody>
          <a:bodyPr/>
          <a:lstStyle/>
          <a:p>
            <a:endParaRPr lang="en-US"/>
          </a:p>
        </p:txBody>
      </p:sp>
      <p:sp>
        <p:nvSpPr>
          <p:cNvPr id="3" name="Text 1"/>
          <p:cNvSpPr txBox="1"/>
          <p:nvPr/>
        </p:nvSpPr>
        <p:spPr>
          <a:xfrm>
            <a:off x="822960" y="2743200"/>
            <a:ext cx="9144000" cy="365760"/>
          </a:xfrm>
          <a:prstGeom prst="rect">
            <a:avLst/>
          </a:prstGeom>
          <a:noFill/>
          <a:ln/>
        </p:spPr>
        <p:txBody>
          <a:bodyPr wrap="square" lIns="0" tIns="0" rIns="0" bIns="0" rtlCol="0" anchor="ctr"/>
          <a:lstStyle/>
          <a:p>
            <a:pPr marL="0" indent="0">
              <a:buNone/>
            </a:pPr>
            <a:r>
              <a:rPr lang="en-US" sz="1300" b="1" kern="0" spc="300" dirty="0">
                <a:solidFill>
                  <a:srgbClr val="C9A227"/>
                </a:solidFill>
                <a:latin typeface="Calibri" pitchFamily="34" charset="0"/>
                <a:ea typeface="Calibri" pitchFamily="34" charset="-122"/>
                <a:cs typeface="Calibri" pitchFamily="34" charset="-120"/>
              </a:rPr>
              <a:t>QUESTIONS &amp; DISCUSSION</a:t>
            </a:r>
            <a:endParaRPr lang="en-US" sz="1300" dirty="0"/>
          </a:p>
        </p:txBody>
      </p:sp>
      <p:sp>
        <p:nvSpPr>
          <p:cNvPr id="4" name="Text 2"/>
          <p:cNvSpPr txBox="1"/>
          <p:nvPr/>
        </p:nvSpPr>
        <p:spPr>
          <a:xfrm>
            <a:off x="777240" y="3108960"/>
            <a:ext cx="9144000" cy="100584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Thank you.</a:t>
            </a:r>
            <a:endParaRPr lang="en-US" sz="4000" dirty="0"/>
          </a:p>
        </p:txBody>
      </p:sp>
      <p:sp>
        <p:nvSpPr>
          <p:cNvPr id="5" name="Text 3"/>
          <p:cNvSpPr txBox="1"/>
          <p:nvPr/>
        </p:nvSpPr>
        <p:spPr>
          <a:xfrm>
            <a:off x="822960" y="4206240"/>
            <a:ext cx="8229600" cy="365760"/>
          </a:xfrm>
          <a:prstGeom prst="rect">
            <a:avLst/>
          </a:prstGeom>
          <a:noFill/>
          <a:ln/>
        </p:spPr>
        <p:txBody>
          <a:bodyPr wrap="square" lIns="0" tIns="0" rIns="0" bIns="0" rtlCol="0" anchor="ctr"/>
          <a:lstStyle/>
          <a:p>
            <a:pPr marL="0" indent="0">
              <a:buNone/>
            </a:pPr>
            <a:r>
              <a:rPr lang="en-US" sz="1400" dirty="0">
                <a:solidFill>
                  <a:srgbClr val="CADCFC"/>
                </a:solidFill>
                <a:latin typeface="Calibri" pitchFamily="34" charset="0"/>
                <a:ea typeface="Calibri" pitchFamily="34" charset="-122"/>
                <a:cs typeface="Calibri" pitchFamily="34" charset="-120"/>
              </a:rPr>
              <a:t>Lee Campbell  |  Accounting  |  lee.campbell@blueowl.com</a:t>
            </a:r>
            <a:endParaRPr lang="en-US" sz="1400" dirty="0"/>
          </a:p>
        </p:txBody>
      </p:sp>
      <p:sp>
        <p:nvSpPr>
          <p:cNvPr id="6" name="Text 4"/>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8A93C2"/>
                </a:solidFill>
                <a:latin typeface="Calibri" pitchFamily="34" charset="0"/>
                <a:ea typeface="Calibri" pitchFamily="34" charset="-122"/>
                <a:cs typeface="Calibri" pitchFamily="34" charset="-120"/>
              </a:rPr>
              <a:t>Blue Owl  |  Confidential — Internal Use Only</a:t>
            </a:r>
            <a:endParaRPr lang="en-US" sz="900" dirty="0"/>
          </a:p>
        </p:txBody>
      </p:sp>
      <p:sp>
        <p:nvSpPr>
          <p:cNvPr id="7" name="Text 5"/>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8A93C2"/>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88136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APPENDIX</a:t>
            </a:r>
            <a:endParaRPr lang="en-US" sz="1300" dirty="0"/>
          </a:p>
        </p:txBody>
      </p:sp>
      <p:sp>
        <p:nvSpPr>
          <p:cNvPr id="3" name="Text 1"/>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Additional Use Case Detail</a:t>
            </a:r>
            <a:endParaRPr lang="en-US" sz="2700" dirty="0"/>
          </a:p>
        </p:txBody>
      </p:sp>
      <p:sp>
        <p:nvSpPr>
          <p:cNvPr id="4" name="Text 2"/>
          <p:cNvSpPr txBox="1"/>
          <p:nvPr/>
        </p:nvSpPr>
        <p:spPr>
          <a:xfrm>
            <a:off x="548640" y="1417320"/>
            <a:ext cx="10698480" cy="502920"/>
          </a:xfrm>
          <a:prstGeom prst="rect">
            <a:avLst/>
          </a:prstGeom>
          <a:noFill/>
          <a:ln/>
        </p:spPr>
        <p:txBody>
          <a:bodyPr wrap="square" lIns="0" tIns="0" rIns="0" bIns="0" rtlCol="0" anchor="ctr"/>
          <a:lstStyle/>
          <a:p>
            <a:pPr marL="0" indent="0">
              <a:buNone/>
            </a:pPr>
            <a:r>
              <a:rPr lang="en-US" sz="1400" i="1" dirty="0">
                <a:solidFill>
                  <a:srgbClr val="5B6B8C"/>
                </a:solidFill>
                <a:latin typeface="Calibri" pitchFamily="34" charset="0"/>
                <a:ea typeface="Calibri" pitchFamily="34" charset="-122"/>
                <a:cs typeface="Calibri" pitchFamily="34" charset="-120"/>
              </a:rPr>
              <a:t>Full prompts and example outputs for the five use cases summarized earlier — referenced from the "Also in the Toolkit" slide.</a:t>
            </a:r>
            <a:endParaRPr lang="en-US" sz="1400" dirty="0"/>
          </a:p>
        </p:txBody>
      </p:sp>
      <p:sp>
        <p:nvSpPr>
          <p:cNvPr id="5" name="Shape 3"/>
          <p:cNvSpPr/>
          <p:nvPr/>
        </p:nvSpPr>
        <p:spPr>
          <a:xfrm>
            <a:off x="548640" y="2377440"/>
            <a:ext cx="457200" cy="457200"/>
          </a:xfrm>
          <a:prstGeom prst="ellipse">
            <a:avLst/>
          </a:prstGeom>
          <a:solidFill>
            <a:srgbClr val="C9A227"/>
          </a:solidFill>
          <a:ln/>
        </p:spPr>
        <p:txBody>
          <a:bodyPr/>
          <a:lstStyle/>
          <a:p>
            <a:endParaRPr lang="en-US"/>
          </a:p>
        </p:txBody>
      </p:sp>
      <p:sp>
        <p:nvSpPr>
          <p:cNvPr id="6" name="Text 4"/>
          <p:cNvSpPr txBox="1"/>
          <p:nvPr/>
        </p:nvSpPr>
        <p:spPr>
          <a:xfrm>
            <a:off x="548640" y="2377440"/>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PA</a:t>
            </a:r>
            <a:endParaRPr lang="en-US" sz="1200" dirty="0"/>
          </a:p>
        </p:txBody>
      </p:sp>
      <p:sp>
        <p:nvSpPr>
          <p:cNvPr id="7" name="Text 5"/>
          <p:cNvSpPr txBox="1"/>
          <p:nvPr/>
        </p:nvSpPr>
        <p:spPr>
          <a:xfrm>
            <a:off x="1170432" y="2432304"/>
            <a:ext cx="6400800" cy="365760"/>
          </a:xfrm>
          <a:prstGeom prst="rect">
            <a:avLst/>
          </a:prstGeom>
          <a:noFill/>
          <a:ln/>
        </p:spPr>
        <p:txBody>
          <a:bodyPr wrap="square" lIns="0" tIns="0" rIns="0" bIns="0"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Purchase Agreement Review</a:t>
            </a:r>
            <a:endParaRPr lang="en-US" sz="1500" dirty="0"/>
          </a:p>
        </p:txBody>
      </p:sp>
      <p:sp>
        <p:nvSpPr>
          <p:cNvPr id="8" name="Text 6"/>
          <p:cNvSpPr txBox="1"/>
          <p:nvPr/>
        </p:nvSpPr>
        <p:spPr>
          <a:xfrm>
            <a:off x="9875520" y="2450592"/>
            <a:ext cx="1005840" cy="320040"/>
          </a:xfrm>
          <a:prstGeom prst="rect">
            <a:avLst/>
          </a:prstGeom>
          <a:noFill/>
          <a:ln/>
        </p:spPr>
        <p:txBody>
          <a:bodyPr wrap="square" lIns="0" tIns="0" rIns="0" bIns="0" rtlCol="0" anchor="ctr"/>
          <a:lstStyle/>
          <a:p>
            <a:pPr marL="0" indent="0" algn="r">
              <a:buNone/>
            </a:pPr>
            <a:r>
              <a:rPr lang="en-US" sz="1200" dirty="0">
                <a:solidFill>
                  <a:srgbClr val="5B6B8C"/>
                </a:solidFill>
                <a:latin typeface="Courier New" pitchFamily="34" charset="0"/>
                <a:ea typeface="Courier New" pitchFamily="34" charset="-122"/>
                <a:cs typeface="Courier New" pitchFamily="34" charset="-120"/>
              </a:rPr>
              <a:t>p.22</a:t>
            </a:r>
            <a:endParaRPr lang="en-US" sz="1200" dirty="0"/>
          </a:p>
        </p:txBody>
      </p:sp>
      <p:sp>
        <p:nvSpPr>
          <p:cNvPr id="9" name="Shape 7"/>
          <p:cNvSpPr/>
          <p:nvPr/>
        </p:nvSpPr>
        <p:spPr>
          <a:xfrm>
            <a:off x="548640" y="3090672"/>
            <a:ext cx="457200" cy="457200"/>
          </a:xfrm>
          <a:prstGeom prst="ellipse">
            <a:avLst/>
          </a:prstGeom>
          <a:solidFill>
            <a:srgbClr val="C9A227"/>
          </a:solidFill>
          <a:ln/>
        </p:spPr>
        <p:txBody>
          <a:bodyPr/>
          <a:lstStyle/>
          <a:p>
            <a:endParaRPr lang="en-US"/>
          </a:p>
        </p:txBody>
      </p:sp>
      <p:sp>
        <p:nvSpPr>
          <p:cNvPr id="10" name="Text 8"/>
          <p:cNvSpPr txBox="1"/>
          <p:nvPr/>
        </p:nvSpPr>
        <p:spPr>
          <a:xfrm>
            <a:off x="548640" y="3090672"/>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CT</a:t>
            </a:r>
            <a:endParaRPr lang="en-US" sz="1200" dirty="0"/>
          </a:p>
        </p:txBody>
      </p:sp>
      <p:sp>
        <p:nvSpPr>
          <p:cNvPr id="11" name="Text 9"/>
          <p:cNvSpPr txBox="1"/>
          <p:nvPr/>
        </p:nvSpPr>
        <p:spPr>
          <a:xfrm>
            <a:off x="1170432" y="3145536"/>
            <a:ext cx="6400800" cy="365760"/>
          </a:xfrm>
          <a:prstGeom prst="rect">
            <a:avLst/>
          </a:prstGeom>
          <a:noFill/>
          <a:ln/>
        </p:spPr>
        <p:txBody>
          <a:bodyPr wrap="square" lIns="0" tIns="0" rIns="0" bIns="0"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Consideration Templates</a:t>
            </a:r>
            <a:endParaRPr lang="en-US" sz="1500" dirty="0"/>
          </a:p>
        </p:txBody>
      </p:sp>
      <p:sp>
        <p:nvSpPr>
          <p:cNvPr id="12" name="Text 10"/>
          <p:cNvSpPr txBox="1"/>
          <p:nvPr/>
        </p:nvSpPr>
        <p:spPr>
          <a:xfrm>
            <a:off x="9875520" y="3163824"/>
            <a:ext cx="1005840" cy="320040"/>
          </a:xfrm>
          <a:prstGeom prst="rect">
            <a:avLst/>
          </a:prstGeom>
          <a:noFill/>
          <a:ln/>
        </p:spPr>
        <p:txBody>
          <a:bodyPr wrap="square" lIns="0" tIns="0" rIns="0" bIns="0" rtlCol="0" anchor="ctr"/>
          <a:lstStyle/>
          <a:p>
            <a:pPr marL="0" indent="0" algn="r">
              <a:buNone/>
            </a:pPr>
            <a:r>
              <a:rPr lang="en-US" sz="1200" dirty="0">
                <a:solidFill>
                  <a:srgbClr val="5B6B8C"/>
                </a:solidFill>
                <a:latin typeface="Courier New" pitchFamily="34" charset="0"/>
                <a:ea typeface="Courier New" pitchFamily="34" charset="-122"/>
                <a:cs typeface="Courier New" pitchFamily="34" charset="-120"/>
              </a:rPr>
              <a:t>p.26</a:t>
            </a:r>
            <a:endParaRPr lang="en-US" sz="1200" dirty="0"/>
          </a:p>
        </p:txBody>
      </p:sp>
      <p:sp>
        <p:nvSpPr>
          <p:cNvPr id="13" name="Shape 11"/>
          <p:cNvSpPr/>
          <p:nvPr/>
        </p:nvSpPr>
        <p:spPr>
          <a:xfrm>
            <a:off x="548640" y="3803904"/>
            <a:ext cx="457200" cy="457200"/>
          </a:xfrm>
          <a:prstGeom prst="ellipse">
            <a:avLst/>
          </a:prstGeom>
          <a:solidFill>
            <a:srgbClr val="C9A227"/>
          </a:solidFill>
          <a:ln/>
        </p:spPr>
        <p:txBody>
          <a:bodyPr/>
          <a:lstStyle/>
          <a:p>
            <a:endParaRPr lang="en-US"/>
          </a:p>
        </p:txBody>
      </p:sp>
      <p:sp>
        <p:nvSpPr>
          <p:cNvPr id="14" name="Text 12"/>
          <p:cNvSpPr txBox="1"/>
          <p:nvPr/>
        </p:nvSpPr>
        <p:spPr>
          <a:xfrm>
            <a:off x="548640" y="3803904"/>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JE</a:t>
            </a:r>
            <a:endParaRPr lang="en-US" sz="1200" dirty="0"/>
          </a:p>
        </p:txBody>
      </p:sp>
      <p:sp>
        <p:nvSpPr>
          <p:cNvPr id="15" name="Text 13"/>
          <p:cNvSpPr txBox="1"/>
          <p:nvPr/>
        </p:nvSpPr>
        <p:spPr>
          <a:xfrm>
            <a:off x="1170432" y="3858768"/>
            <a:ext cx="6400800" cy="365760"/>
          </a:xfrm>
          <a:prstGeom prst="rect">
            <a:avLst/>
          </a:prstGeom>
          <a:noFill/>
          <a:ln/>
        </p:spPr>
        <p:txBody>
          <a:bodyPr wrap="square" lIns="0" tIns="0" rIns="0" bIns="0"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Journal Entry Templates</a:t>
            </a:r>
            <a:endParaRPr lang="en-US" sz="1500" dirty="0"/>
          </a:p>
        </p:txBody>
      </p:sp>
      <p:sp>
        <p:nvSpPr>
          <p:cNvPr id="16" name="Text 14"/>
          <p:cNvSpPr txBox="1"/>
          <p:nvPr/>
        </p:nvSpPr>
        <p:spPr>
          <a:xfrm>
            <a:off x="9875520" y="3877056"/>
            <a:ext cx="1005840" cy="320040"/>
          </a:xfrm>
          <a:prstGeom prst="rect">
            <a:avLst/>
          </a:prstGeom>
          <a:noFill/>
          <a:ln/>
        </p:spPr>
        <p:txBody>
          <a:bodyPr wrap="square" lIns="0" tIns="0" rIns="0" bIns="0" rtlCol="0" anchor="ctr"/>
          <a:lstStyle/>
          <a:p>
            <a:pPr marL="0" indent="0" algn="r">
              <a:buNone/>
            </a:pPr>
            <a:r>
              <a:rPr lang="en-US" sz="1200" dirty="0">
                <a:solidFill>
                  <a:srgbClr val="5B6B8C"/>
                </a:solidFill>
                <a:latin typeface="Courier New" pitchFamily="34" charset="0"/>
                <a:ea typeface="Courier New" pitchFamily="34" charset="-122"/>
                <a:cs typeface="Courier New" pitchFamily="34" charset="-120"/>
              </a:rPr>
              <a:t>p.29</a:t>
            </a:r>
            <a:endParaRPr lang="en-US" sz="1200" dirty="0"/>
          </a:p>
        </p:txBody>
      </p:sp>
      <p:sp>
        <p:nvSpPr>
          <p:cNvPr id="17" name="Shape 15"/>
          <p:cNvSpPr/>
          <p:nvPr/>
        </p:nvSpPr>
        <p:spPr>
          <a:xfrm>
            <a:off x="548640" y="4517136"/>
            <a:ext cx="457200" cy="457200"/>
          </a:xfrm>
          <a:prstGeom prst="ellipse">
            <a:avLst/>
          </a:prstGeom>
          <a:solidFill>
            <a:srgbClr val="C9A227"/>
          </a:solidFill>
          <a:ln/>
        </p:spPr>
        <p:txBody>
          <a:bodyPr/>
          <a:lstStyle/>
          <a:p>
            <a:endParaRPr lang="en-US"/>
          </a:p>
        </p:txBody>
      </p:sp>
      <p:sp>
        <p:nvSpPr>
          <p:cNvPr id="18" name="Text 16"/>
          <p:cNvSpPr txBox="1"/>
          <p:nvPr/>
        </p:nvSpPr>
        <p:spPr>
          <a:xfrm>
            <a:off x="548640" y="4517136"/>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AM</a:t>
            </a:r>
            <a:endParaRPr lang="en-US" sz="1200" dirty="0"/>
          </a:p>
        </p:txBody>
      </p:sp>
      <p:sp>
        <p:nvSpPr>
          <p:cNvPr id="19" name="Text 17"/>
          <p:cNvSpPr txBox="1"/>
          <p:nvPr/>
        </p:nvSpPr>
        <p:spPr>
          <a:xfrm>
            <a:off x="1170432" y="4572000"/>
            <a:ext cx="6400800" cy="365760"/>
          </a:xfrm>
          <a:prstGeom prst="rect">
            <a:avLst/>
          </a:prstGeom>
          <a:noFill/>
          <a:ln/>
        </p:spPr>
        <p:txBody>
          <a:bodyPr wrap="square" lIns="0" tIns="0" rIns="0" bIns="0"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Accounting Treatment Memos</a:t>
            </a:r>
            <a:endParaRPr lang="en-US" sz="1500" dirty="0"/>
          </a:p>
        </p:txBody>
      </p:sp>
      <p:sp>
        <p:nvSpPr>
          <p:cNvPr id="20" name="Text 18"/>
          <p:cNvSpPr txBox="1"/>
          <p:nvPr/>
        </p:nvSpPr>
        <p:spPr>
          <a:xfrm>
            <a:off x="9875520" y="4590288"/>
            <a:ext cx="1005840" cy="320040"/>
          </a:xfrm>
          <a:prstGeom prst="rect">
            <a:avLst/>
          </a:prstGeom>
          <a:noFill/>
          <a:ln/>
        </p:spPr>
        <p:txBody>
          <a:bodyPr wrap="square" lIns="0" tIns="0" rIns="0" bIns="0" rtlCol="0" anchor="ctr"/>
          <a:lstStyle/>
          <a:p>
            <a:pPr marL="0" indent="0" algn="r">
              <a:buNone/>
            </a:pPr>
            <a:r>
              <a:rPr lang="en-US" sz="1200" dirty="0">
                <a:solidFill>
                  <a:srgbClr val="5B6B8C"/>
                </a:solidFill>
                <a:latin typeface="Courier New" pitchFamily="34" charset="0"/>
                <a:ea typeface="Courier New" pitchFamily="34" charset="-122"/>
                <a:cs typeface="Courier New" pitchFamily="34" charset="-120"/>
              </a:rPr>
              <a:t>p.33</a:t>
            </a:r>
            <a:endParaRPr lang="en-US" sz="1200" dirty="0"/>
          </a:p>
        </p:txBody>
      </p:sp>
      <p:sp>
        <p:nvSpPr>
          <p:cNvPr id="21" name="Shape 19"/>
          <p:cNvSpPr/>
          <p:nvPr/>
        </p:nvSpPr>
        <p:spPr>
          <a:xfrm>
            <a:off x="548640" y="5230368"/>
            <a:ext cx="457200" cy="457200"/>
          </a:xfrm>
          <a:prstGeom prst="ellipse">
            <a:avLst/>
          </a:prstGeom>
          <a:solidFill>
            <a:srgbClr val="C9A227"/>
          </a:solidFill>
          <a:ln/>
        </p:spPr>
        <p:txBody>
          <a:bodyPr/>
          <a:lstStyle/>
          <a:p>
            <a:endParaRPr lang="en-US"/>
          </a:p>
        </p:txBody>
      </p:sp>
      <p:sp>
        <p:nvSpPr>
          <p:cNvPr id="22" name="Text 20"/>
          <p:cNvSpPr txBox="1"/>
          <p:nvPr/>
        </p:nvSpPr>
        <p:spPr>
          <a:xfrm>
            <a:off x="548640" y="5230368"/>
            <a:ext cx="457200" cy="457200"/>
          </a:xfrm>
          <a:prstGeom prst="rect">
            <a:avLst/>
          </a:prstGeom>
          <a:noFill/>
          <a:ln/>
        </p:spPr>
        <p:txBody>
          <a:bodyPr wrap="square" lIns="0" tIns="0" rIns="0" bIns="0" rtlCol="0" anchor="ctr"/>
          <a:lstStyle/>
          <a:p>
            <a:pPr marL="0" indent="0" algn="ctr">
              <a:buNone/>
            </a:pPr>
            <a:r>
              <a:rPr lang="en-US" sz="1200" b="1" dirty="0">
                <a:solidFill>
                  <a:srgbClr val="141A47"/>
                </a:solidFill>
                <a:latin typeface="Cambria" pitchFamily="34" charset="0"/>
                <a:ea typeface="Cambria" pitchFamily="34" charset="-122"/>
                <a:cs typeface="Cambria" pitchFamily="34" charset="-120"/>
              </a:rPr>
              <a:t>IP</a:t>
            </a:r>
            <a:endParaRPr lang="en-US" sz="1200" dirty="0"/>
          </a:p>
        </p:txBody>
      </p:sp>
      <p:sp>
        <p:nvSpPr>
          <p:cNvPr id="23" name="Text 21"/>
          <p:cNvSpPr txBox="1"/>
          <p:nvPr/>
        </p:nvSpPr>
        <p:spPr>
          <a:xfrm>
            <a:off x="1170432" y="5285232"/>
            <a:ext cx="6400800" cy="365760"/>
          </a:xfrm>
          <a:prstGeom prst="rect">
            <a:avLst/>
          </a:prstGeom>
          <a:noFill/>
          <a:ln/>
        </p:spPr>
        <p:txBody>
          <a:bodyPr wrap="square" lIns="0" tIns="0" rIns="0" bIns="0"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Integration Playbook</a:t>
            </a:r>
            <a:endParaRPr lang="en-US" sz="1500" dirty="0"/>
          </a:p>
        </p:txBody>
      </p:sp>
      <p:sp>
        <p:nvSpPr>
          <p:cNvPr id="24" name="Text 22"/>
          <p:cNvSpPr txBox="1"/>
          <p:nvPr/>
        </p:nvSpPr>
        <p:spPr>
          <a:xfrm>
            <a:off x="9875520" y="5303520"/>
            <a:ext cx="1005840" cy="320040"/>
          </a:xfrm>
          <a:prstGeom prst="rect">
            <a:avLst/>
          </a:prstGeom>
          <a:noFill/>
          <a:ln/>
        </p:spPr>
        <p:txBody>
          <a:bodyPr wrap="square" lIns="0" tIns="0" rIns="0" bIns="0" rtlCol="0" anchor="ctr"/>
          <a:lstStyle/>
          <a:p>
            <a:pPr marL="0" indent="0" algn="r">
              <a:buNone/>
            </a:pPr>
            <a:r>
              <a:rPr lang="en-US" sz="1200" dirty="0">
                <a:solidFill>
                  <a:srgbClr val="5B6B8C"/>
                </a:solidFill>
                <a:latin typeface="Courier New" pitchFamily="34" charset="0"/>
                <a:ea typeface="Courier New" pitchFamily="34" charset="-122"/>
                <a:cs typeface="Courier New" pitchFamily="34" charset="-120"/>
              </a:rPr>
              <a:t>p.37</a:t>
            </a:r>
            <a:endParaRPr lang="en-US" sz="1200" dirty="0"/>
          </a:p>
        </p:txBody>
      </p:sp>
      <p:sp>
        <p:nvSpPr>
          <p:cNvPr id="25" name="Text 23"/>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26" name="Text 24"/>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310896"/>
            <a:ext cx="384048" cy="384048"/>
          </a:xfrm>
          <a:prstGeom prst="ellipse">
            <a:avLst/>
          </a:prstGeom>
          <a:solidFill>
            <a:srgbClr val="C9A227"/>
          </a:solidFill>
          <a:ln/>
        </p:spPr>
        <p:txBody>
          <a:bodyPr/>
          <a:lstStyle/>
          <a:p>
            <a:endParaRPr lang="en-US"/>
          </a:p>
        </p:txBody>
      </p:sp>
      <p:sp>
        <p:nvSpPr>
          <p:cNvPr id="3" name="Text 1"/>
          <p:cNvSpPr txBox="1"/>
          <p:nvPr/>
        </p:nvSpPr>
        <p:spPr>
          <a:xfrm>
            <a:off x="548640" y="310896"/>
            <a:ext cx="384048" cy="384048"/>
          </a:xfrm>
          <a:prstGeom prst="rect">
            <a:avLst/>
          </a:prstGeom>
          <a:noFill/>
          <a:ln/>
        </p:spPr>
        <p:txBody>
          <a:bodyPr wrap="square" lIns="0" tIns="0" rIns="0" bIns="0" rtlCol="0" anchor="ctr"/>
          <a:lstStyle/>
          <a:p>
            <a:pPr marL="0" indent="0" algn="ctr">
              <a:buNone/>
            </a:pPr>
            <a:r>
              <a:rPr lang="en-US" sz="1100" b="1" dirty="0">
                <a:solidFill>
                  <a:srgbClr val="141A47"/>
                </a:solidFill>
                <a:latin typeface="Cambria" pitchFamily="34" charset="0"/>
                <a:ea typeface="Cambria" pitchFamily="34" charset="-122"/>
                <a:cs typeface="Cambria" pitchFamily="34" charset="-120"/>
              </a:rPr>
              <a:t>PA</a:t>
            </a:r>
            <a:endParaRPr lang="en-US" sz="1100" dirty="0"/>
          </a:p>
        </p:txBody>
      </p:sp>
      <p:sp>
        <p:nvSpPr>
          <p:cNvPr id="4" name="Text 2"/>
          <p:cNvSpPr txBox="1"/>
          <p:nvPr/>
        </p:nvSpPr>
        <p:spPr>
          <a:xfrm>
            <a:off x="1051560" y="365760"/>
            <a:ext cx="1037844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AI IN DEAL WORK</a:t>
            </a:r>
            <a:endParaRPr lang="en-US" sz="1300" dirty="0"/>
          </a:p>
        </p:txBody>
      </p:sp>
      <p:sp>
        <p:nvSpPr>
          <p:cNvPr id="5" name="Text 3"/>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Purchase Agreement Review</a:t>
            </a:r>
            <a:endParaRPr lang="en-US" sz="2700" dirty="0"/>
          </a:p>
        </p:txBody>
      </p:sp>
      <p:sp>
        <p:nvSpPr>
          <p:cNvPr id="6" name="Text 4"/>
          <p:cNvSpPr txBox="1"/>
          <p:nvPr/>
        </p:nvSpPr>
        <p:spPr>
          <a:xfrm>
            <a:off x="548640" y="1554480"/>
            <a:ext cx="6309360" cy="1051560"/>
          </a:xfrm>
          <a:prstGeom prst="rect">
            <a:avLst/>
          </a:prstGeom>
          <a:noFill/>
          <a:ln/>
        </p:spPr>
        <p:txBody>
          <a:bodyPr wrap="square" lIns="0" tIns="0" rIns="0" bIns="0" rtlCol="0" anchor="ctr"/>
          <a:lstStyle/>
          <a:p>
            <a:pPr marL="0" indent="0">
              <a:buNone/>
            </a:pPr>
            <a:r>
              <a:rPr lang="en-US" sz="1400" dirty="0">
                <a:solidFill>
                  <a:srgbClr val="1A1A2E"/>
                </a:solidFill>
                <a:latin typeface="Calibri" pitchFamily="34" charset="0"/>
                <a:ea typeface="Calibri" pitchFamily="34" charset="-122"/>
                <a:cs typeface="Calibri" pitchFamily="34" charset="-120"/>
              </a:rPr>
              <a:t>A single overlooked definition or timing conflict can turn into a post-closing dispute or a delay in state regulatory approval. AI performs a structured first-pass review of the purchase agreement and related transaction documents, flagging issues for the deal team before they reach outside counsel or final signature.</a:t>
            </a:r>
            <a:endParaRPr lang="en-US" sz="1400" dirty="0"/>
          </a:p>
        </p:txBody>
      </p:sp>
      <p:sp>
        <p:nvSpPr>
          <p:cNvPr id="7" name="Shape 5"/>
          <p:cNvSpPr/>
          <p:nvPr/>
        </p:nvSpPr>
        <p:spPr>
          <a:xfrm>
            <a:off x="548640" y="2816352"/>
            <a:ext cx="91440" cy="91440"/>
          </a:xfrm>
          <a:prstGeom prst="ellipse">
            <a:avLst/>
          </a:prstGeom>
          <a:solidFill>
            <a:srgbClr val="C9A227"/>
          </a:solidFill>
          <a:ln/>
        </p:spPr>
        <p:txBody>
          <a:bodyPr/>
          <a:lstStyle/>
          <a:p>
            <a:endParaRPr lang="en-US"/>
          </a:p>
        </p:txBody>
      </p:sp>
      <p:sp>
        <p:nvSpPr>
          <p:cNvPr id="8" name="Text 6"/>
          <p:cNvSpPr txBox="1"/>
          <p:nvPr/>
        </p:nvSpPr>
        <p:spPr>
          <a:xfrm>
            <a:off x="777240" y="268833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Key terms and defined-term consistency throughout the document</a:t>
            </a:r>
            <a:endParaRPr lang="en-US" sz="1300" dirty="0"/>
          </a:p>
        </p:txBody>
      </p:sp>
      <p:sp>
        <p:nvSpPr>
          <p:cNvPr id="9" name="Shape 7"/>
          <p:cNvSpPr/>
          <p:nvPr/>
        </p:nvSpPr>
        <p:spPr>
          <a:xfrm>
            <a:off x="548640" y="3273552"/>
            <a:ext cx="91440" cy="91440"/>
          </a:xfrm>
          <a:prstGeom prst="ellipse">
            <a:avLst/>
          </a:prstGeom>
          <a:solidFill>
            <a:srgbClr val="C9A227"/>
          </a:solidFill>
          <a:ln/>
        </p:spPr>
        <p:txBody>
          <a:bodyPr/>
          <a:lstStyle/>
          <a:p>
            <a:endParaRPr lang="en-US"/>
          </a:p>
        </p:txBody>
      </p:sp>
      <p:sp>
        <p:nvSpPr>
          <p:cNvPr id="10" name="Text 8"/>
          <p:cNvSpPr txBox="1"/>
          <p:nvPr/>
        </p:nvSpPr>
        <p:spPr>
          <a:xfrm>
            <a:off x="777240" y="314553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Internal inconsistencies — cross-references, dates, figures that don't tie</a:t>
            </a:r>
            <a:endParaRPr lang="en-US" sz="1300" dirty="0"/>
          </a:p>
        </p:txBody>
      </p:sp>
      <p:sp>
        <p:nvSpPr>
          <p:cNvPr id="11" name="Shape 9"/>
          <p:cNvSpPr/>
          <p:nvPr/>
        </p:nvSpPr>
        <p:spPr>
          <a:xfrm>
            <a:off x="548640" y="3730752"/>
            <a:ext cx="91440" cy="91440"/>
          </a:xfrm>
          <a:prstGeom prst="ellipse">
            <a:avLst/>
          </a:prstGeom>
          <a:solidFill>
            <a:srgbClr val="C9A227"/>
          </a:solidFill>
          <a:ln/>
        </p:spPr>
        <p:txBody>
          <a:bodyPr/>
          <a:lstStyle/>
          <a:p>
            <a:endParaRPr lang="en-US"/>
          </a:p>
        </p:txBody>
      </p:sp>
      <p:sp>
        <p:nvSpPr>
          <p:cNvPr id="12" name="Text 10"/>
          <p:cNvSpPr txBox="1"/>
          <p:nvPr/>
        </p:nvSpPr>
        <p:spPr>
          <a:xfrm>
            <a:off x="777240" y="360273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Grammar, drafting quality, and ambiguous language</a:t>
            </a:r>
            <a:endParaRPr lang="en-US" sz="1300" dirty="0"/>
          </a:p>
        </p:txBody>
      </p:sp>
      <p:sp>
        <p:nvSpPr>
          <p:cNvPr id="13" name="Shape 11"/>
          <p:cNvSpPr/>
          <p:nvPr/>
        </p:nvSpPr>
        <p:spPr>
          <a:xfrm>
            <a:off x="548640" y="4187952"/>
            <a:ext cx="91440" cy="91440"/>
          </a:xfrm>
          <a:prstGeom prst="ellipse">
            <a:avLst/>
          </a:prstGeom>
          <a:solidFill>
            <a:srgbClr val="C9A227"/>
          </a:solidFill>
          <a:ln/>
        </p:spPr>
        <p:txBody>
          <a:bodyPr/>
          <a:lstStyle/>
          <a:p>
            <a:endParaRPr lang="en-US"/>
          </a:p>
        </p:txBody>
      </p:sp>
      <p:sp>
        <p:nvSpPr>
          <p:cNvPr id="14" name="Text 12"/>
          <p:cNvSpPr txBox="1"/>
          <p:nvPr/>
        </p:nvSpPr>
        <p:spPr>
          <a:xfrm>
            <a:off x="777240" y="4059936"/>
            <a:ext cx="603504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Timing considerations — closing conditions, covenants, deadlines</a:t>
            </a:r>
            <a:endParaRPr lang="en-US" sz="1300" dirty="0"/>
          </a:p>
        </p:txBody>
      </p:sp>
      <p:sp>
        <p:nvSpPr>
          <p:cNvPr id="15" name="Shape 13"/>
          <p:cNvSpPr/>
          <p:nvPr/>
        </p:nvSpPr>
        <p:spPr>
          <a:xfrm>
            <a:off x="7223760" y="1508760"/>
            <a:ext cx="4434840" cy="4754880"/>
          </a:xfrm>
          <a:prstGeom prst="roundRect">
            <a:avLst>
              <a:gd name="adj" fmla="val 2062"/>
            </a:avLst>
          </a:prstGeom>
          <a:solidFill>
            <a:srgbClr val="1E2761"/>
          </a:solidFill>
          <a:ln/>
        </p:spPr>
        <p:txBody>
          <a:bodyPr/>
          <a:lstStyle/>
          <a:p>
            <a:endParaRPr lang="en-US"/>
          </a:p>
        </p:txBody>
      </p:sp>
      <p:sp>
        <p:nvSpPr>
          <p:cNvPr id="16" name="Text 14"/>
          <p:cNvSpPr txBox="1"/>
          <p:nvPr/>
        </p:nvSpPr>
        <p:spPr>
          <a:xfrm>
            <a:off x="7543800" y="1737360"/>
            <a:ext cx="3794760" cy="365760"/>
          </a:xfrm>
          <a:prstGeom prst="rect">
            <a:avLst/>
          </a:prstGeom>
          <a:noFill/>
          <a:ln/>
        </p:spPr>
        <p:txBody>
          <a:bodyPr wrap="square" lIns="0" tIns="0" rIns="0" bIns="0" rtlCol="0" anchor="ctr"/>
          <a:lstStyle/>
          <a:p>
            <a:pPr marL="0" indent="0">
              <a:buNone/>
            </a:pPr>
            <a:r>
              <a:rPr lang="en-US" sz="1200" b="1" kern="0" spc="150" dirty="0">
                <a:solidFill>
                  <a:srgbClr val="C9A227"/>
                </a:solidFill>
                <a:latin typeface="Calibri" pitchFamily="34" charset="0"/>
                <a:ea typeface="Calibri" pitchFamily="34" charset="-122"/>
                <a:cs typeface="Calibri" pitchFamily="34" charset="-120"/>
              </a:rPr>
              <a:t>Risk Areas Flagged</a:t>
            </a:r>
            <a:endParaRPr lang="en-US" sz="1200" dirty="0"/>
          </a:p>
        </p:txBody>
      </p:sp>
      <p:sp>
        <p:nvSpPr>
          <p:cNvPr id="17" name="Text 15"/>
          <p:cNvSpPr txBox="1"/>
          <p:nvPr/>
        </p:nvSpPr>
        <p:spPr>
          <a:xfrm>
            <a:off x="7543800" y="219456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18" name="Text 16"/>
          <p:cNvSpPr txBox="1"/>
          <p:nvPr/>
        </p:nvSpPr>
        <p:spPr>
          <a:xfrm>
            <a:off x="7818120" y="2194560"/>
            <a:ext cx="3474720" cy="64008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Accounting implications (purchase price mechanics, true-ups, working capital)</a:t>
            </a:r>
            <a:endParaRPr lang="en-US" sz="1200" dirty="0"/>
          </a:p>
        </p:txBody>
      </p:sp>
      <p:sp>
        <p:nvSpPr>
          <p:cNvPr id="19" name="Text 17"/>
          <p:cNvSpPr txBox="1"/>
          <p:nvPr/>
        </p:nvSpPr>
        <p:spPr>
          <a:xfrm>
            <a:off x="7543800" y="297180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0" name="Text 18"/>
          <p:cNvSpPr txBox="1"/>
          <p:nvPr/>
        </p:nvSpPr>
        <p:spPr>
          <a:xfrm>
            <a:off x="7818120" y="2971800"/>
            <a:ext cx="3474720" cy="64008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Tax provisions and elections</a:t>
            </a:r>
            <a:endParaRPr lang="en-US" sz="1200" dirty="0"/>
          </a:p>
        </p:txBody>
      </p:sp>
      <p:sp>
        <p:nvSpPr>
          <p:cNvPr id="21" name="Text 19"/>
          <p:cNvSpPr txBox="1"/>
          <p:nvPr/>
        </p:nvSpPr>
        <p:spPr>
          <a:xfrm>
            <a:off x="7543800" y="374904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2" name="Text 20"/>
          <p:cNvSpPr txBox="1"/>
          <p:nvPr/>
        </p:nvSpPr>
        <p:spPr>
          <a:xfrm>
            <a:off x="7818120" y="3749040"/>
            <a:ext cx="3474720" cy="64008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Legal risk (reps, warranties, indemnities)</a:t>
            </a:r>
            <a:endParaRPr lang="en-US" sz="1200" dirty="0"/>
          </a:p>
        </p:txBody>
      </p:sp>
      <p:sp>
        <p:nvSpPr>
          <p:cNvPr id="23" name="Text 21"/>
          <p:cNvSpPr txBox="1"/>
          <p:nvPr/>
        </p:nvSpPr>
        <p:spPr>
          <a:xfrm>
            <a:off x="7543800" y="4526280"/>
            <a:ext cx="274320" cy="320040"/>
          </a:xfrm>
          <a:prstGeom prst="rect">
            <a:avLst/>
          </a:prstGeom>
          <a:noFill/>
          <a:ln/>
        </p:spPr>
        <p:txBody>
          <a:bodyPr wrap="square" lIns="0" tIns="0" rIns="0" bIns="0" rtlCol="0" anchor="ctr"/>
          <a:lstStyle/>
          <a:p>
            <a:pPr marL="0" indent="0">
              <a:buNone/>
            </a:pPr>
            <a:r>
              <a:rPr lang="en-US" sz="1500" b="1" dirty="0">
                <a:solidFill>
                  <a:srgbClr val="C9A227"/>
                </a:solidFill>
                <a:latin typeface="Cambria" pitchFamily="34" charset="0"/>
                <a:ea typeface="Cambria" pitchFamily="34" charset="-122"/>
                <a:cs typeface="Cambria" pitchFamily="34" charset="-120"/>
              </a:rPr>
              <a:t>›</a:t>
            </a:r>
            <a:endParaRPr lang="en-US" sz="1500" dirty="0"/>
          </a:p>
        </p:txBody>
      </p:sp>
      <p:sp>
        <p:nvSpPr>
          <p:cNvPr id="24" name="Text 22"/>
          <p:cNvSpPr txBox="1"/>
          <p:nvPr/>
        </p:nvSpPr>
        <p:spPr>
          <a:xfrm>
            <a:off x="7818120" y="4526280"/>
            <a:ext cx="3474720" cy="64008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HR / compliance matters (employment, benefits, restrictive covenants)</a:t>
            </a:r>
            <a:endParaRPr lang="en-US" sz="1200" dirty="0"/>
          </a:p>
        </p:txBody>
      </p:sp>
      <p:sp>
        <p:nvSpPr>
          <p:cNvPr id="25" name="Text 23"/>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26" name="Text 24"/>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22</a:t>
            </a:r>
            <a:endParaRPr lang="en-US" sz="900" dirty="0"/>
          </a:p>
        </p:txBody>
      </p:sp>
      <p:sp>
        <p:nvSpPr>
          <p:cNvPr id="27" name="Shape 25"/>
          <p:cNvSpPr/>
          <p:nvPr/>
        </p:nvSpPr>
        <p:spPr>
          <a:xfrm>
            <a:off x="5341925" y="6588252"/>
            <a:ext cx="82296" cy="82296"/>
          </a:xfrm>
          <a:prstGeom prst="ellipse">
            <a:avLst/>
          </a:prstGeom>
          <a:solidFill>
            <a:srgbClr val="CADCFC"/>
          </a:solidFill>
          <a:ln/>
        </p:spPr>
        <p:txBody>
          <a:bodyPr/>
          <a:lstStyle/>
          <a:p>
            <a:endParaRPr lang="en-US"/>
          </a:p>
        </p:txBody>
      </p:sp>
      <p:sp>
        <p:nvSpPr>
          <p:cNvPr id="28" name="Shape 26"/>
          <p:cNvSpPr/>
          <p:nvPr/>
        </p:nvSpPr>
        <p:spPr>
          <a:xfrm>
            <a:off x="5579669" y="6588252"/>
            <a:ext cx="82296" cy="82296"/>
          </a:xfrm>
          <a:prstGeom prst="ellipse">
            <a:avLst/>
          </a:prstGeom>
          <a:solidFill>
            <a:srgbClr val="CADCFC"/>
          </a:solidFill>
          <a:ln/>
        </p:spPr>
        <p:txBody>
          <a:bodyPr/>
          <a:lstStyle/>
          <a:p>
            <a:endParaRPr lang="en-US"/>
          </a:p>
        </p:txBody>
      </p:sp>
      <p:sp>
        <p:nvSpPr>
          <p:cNvPr id="29" name="Shape 27"/>
          <p:cNvSpPr/>
          <p:nvPr/>
        </p:nvSpPr>
        <p:spPr>
          <a:xfrm>
            <a:off x="5817413" y="6574536"/>
            <a:ext cx="109728" cy="109728"/>
          </a:xfrm>
          <a:prstGeom prst="ellipse">
            <a:avLst/>
          </a:prstGeom>
          <a:solidFill>
            <a:srgbClr val="C9A227"/>
          </a:solidFill>
          <a:ln/>
        </p:spPr>
        <p:txBody>
          <a:bodyPr/>
          <a:lstStyle/>
          <a:p>
            <a:endParaRPr lang="en-US"/>
          </a:p>
        </p:txBody>
      </p:sp>
      <p:sp>
        <p:nvSpPr>
          <p:cNvPr id="30" name="Shape 28"/>
          <p:cNvSpPr/>
          <p:nvPr/>
        </p:nvSpPr>
        <p:spPr>
          <a:xfrm>
            <a:off x="6055157" y="6588252"/>
            <a:ext cx="82296" cy="82296"/>
          </a:xfrm>
          <a:prstGeom prst="ellipse">
            <a:avLst/>
          </a:prstGeom>
          <a:solidFill>
            <a:srgbClr val="CADCFC"/>
          </a:solidFill>
          <a:ln/>
        </p:spPr>
        <p:txBody>
          <a:bodyPr/>
          <a:lstStyle/>
          <a:p>
            <a:endParaRPr lang="en-US"/>
          </a:p>
        </p:txBody>
      </p:sp>
      <p:sp>
        <p:nvSpPr>
          <p:cNvPr id="31" name="Shape 29"/>
          <p:cNvSpPr/>
          <p:nvPr/>
        </p:nvSpPr>
        <p:spPr>
          <a:xfrm>
            <a:off x="6292901" y="6588252"/>
            <a:ext cx="82296" cy="82296"/>
          </a:xfrm>
          <a:prstGeom prst="ellipse">
            <a:avLst/>
          </a:prstGeom>
          <a:solidFill>
            <a:srgbClr val="CADCFC"/>
          </a:solidFill>
          <a:ln/>
        </p:spPr>
        <p:txBody>
          <a:bodyPr/>
          <a:lstStyle/>
          <a:p>
            <a:endParaRPr lang="en-US"/>
          </a:p>
        </p:txBody>
      </p:sp>
      <p:sp>
        <p:nvSpPr>
          <p:cNvPr id="32" name="Shape 30"/>
          <p:cNvSpPr/>
          <p:nvPr/>
        </p:nvSpPr>
        <p:spPr>
          <a:xfrm>
            <a:off x="6530645" y="6588252"/>
            <a:ext cx="82296" cy="82296"/>
          </a:xfrm>
          <a:prstGeom prst="ellipse">
            <a:avLst/>
          </a:prstGeom>
          <a:solidFill>
            <a:srgbClr val="CADCFC"/>
          </a:solidFill>
          <a:ln/>
        </p:spPr>
        <p:txBody>
          <a:bodyPr/>
          <a:lstStyle/>
          <a:p>
            <a:endParaRPr lang="en-US"/>
          </a:p>
        </p:txBody>
      </p:sp>
      <p:sp>
        <p:nvSpPr>
          <p:cNvPr id="33" name="Shape 31"/>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310896"/>
            <a:ext cx="384048" cy="384048"/>
          </a:xfrm>
          <a:prstGeom prst="ellipse">
            <a:avLst/>
          </a:prstGeom>
          <a:solidFill>
            <a:srgbClr val="C9A227"/>
          </a:solidFill>
          <a:ln/>
        </p:spPr>
        <p:txBody>
          <a:bodyPr/>
          <a:lstStyle/>
          <a:p>
            <a:endParaRPr lang="en-US"/>
          </a:p>
        </p:txBody>
      </p:sp>
      <p:sp>
        <p:nvSpPr>
          <p:cNvPr id="3" name="Text 1"/>
          <p:cNvSpPr txBox="1"/>
          <p:nvPr/>
        </p:nvSpPr>
        <p:spPr>
          <a:xfrm>
            <a:off x="548640" y="310896"/>
            <a:ext cx="384048" cy="384048"/>
          </a:xfrm>
          <a:prstGeom prst="rect">
            <a:avLst/>
          </a:prstGeom>
          <a:noFill/>
          <a:ln/>
        </p:spPr>
        <p:txBody>
          <a:bodyPr wrap="square" lIns="0" tIns="0" rIns="0" bIns="0" rtlCol="0" anchor="ctr"/>
          <a:lstStyle/>
          <a:p>
            <a:pPr marL="0" indent="0" algn="ctr">
              <a:buNone/>
            </a:pPr>
            <a:r>
              <a:rPr lang="en-US" sz="1100" b="1" dirty="0">
                <a:solidFill>
                  <a:srgbClr val="141A47"/>
                </a:solidFill>
                <a:latin typeface="Cambria" pitchFamily="34" charset="0"/>
                <a:ea typeface="Cambria" pitchFamily="34" charset="-122"/>
                <a:cs typeface="Cambria" pitchFamily="34" charset="-120"/>
              </a:rPr>
              <a:t>CT</a:t>
            </a:r>
            <a:endParaRPr lang="en-US" sz="1100" dirty="0"/>
          </a:p>
        </p:txBody>
      </p:sp>
      <p:sp>
        <p:nvSpPr>
          <p:cNvPr id="4" name="Text 2"/>
          <p:cNvSpPr txBox="1"/>
          <p:nvPr/>
        </p:nvSpPr>
        <p:spPr>
          <a:xfrm>
            <a:off x="1051560" y="365760"/>
            <a:ext cx="1037844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AI IN DEAL WORK</a:t>
            </a:r>
            <a:endParaRPr lang="en-US" sz="1300" dirty="0"/>
          </a:p>
        </p:txBody>
      </p:sp>
      <p:sp>
        <p:nvSpPr>
          <p:cNvPr id="5" name="Text 3"/>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Consideration Templates</a:t>
            </a:r>
            <a:endParaRPr lang="en-US" sz="2700" dirty="0"/>
          </a:p>
        </p:txBody>
      </p:sp>
      <p:sp>
        <p:nvSpPr>
          <p:cNvPr id="6" name="Text 4"/>
          <p:cNvSpPr txBox="1"/>
          <p:nvPr/>
        </p:nvSpPr>
        <p:spPr>
          <a:xfrm>
            <a:off x="548640" y="1554480"/>
            <a:ext cx="10607040" cy="1188720"/>
          </a:xfrm>
          <a:prstGeom prst="rect">
            <a:avLst/>
          </a:prstGeom>
          <a:noFill/>
          <a:ln/>
        </p:spPr>
        <p:txBody>
          <a:bodyPr wrap="square" lIns="0" tIns="0" rIns="0" bIns="0" rtlCol="0" anchor="ctr"/>
          <a:lstStyle/>
          <a:p>
            <a:pPr marL="0" indent="0">
              <a:buNone/>
            </a:pPr>
            <a:r>
              <a:rPr lang="en-US" sz="1400" dirty="0">
                <a:solidFill>
                  <a:srgbClr val="1A1A2E"/>
                </a:solidFill>
                <a:latin typeface="Calibri" pitchFamily="34" charset="0"/>
                <a:ea typeface="Calibri" pitchFamily="34" charset="-122"/>
                <a:cs typeface="Calibri" pitchFamily="34" charset="-120"/>
              </a:rPr>
              <a:t>A manually-rebuilt earnout formula is one of the more common sources of a restated schedule in deals with contingent consideration. Complex provisions — earnouts, holdbacks, contingent compensation — are converted into a structured Excel template, built on the agreement's own document-defined terms so every formula traces back to contract language.</a:t>
            </a:r>
            <a:endParaRPr lang="en-US" sz="1400" dirty="0"/>
          </a:p>
        </p:txBody>
      </p:sp>
      <p:sp>
        <p:nvSpPr>
          <p:cNvPr id="7" name="Shape 5"/>
          <p:cNvSpPr/>
          <p:nvPr/>
        </p:nvSpPr>
        <p:spPr>
          <a:xfrm>
            <a:off x="548640" y="2953512"/>
            <a:ext cx="91440" cy="91440"/>
          </a:xfrm>
          <a:prstGeom prst="ellipse">
            <a:avLst/>
          </a:prstGeom>
          <a:solidFill>
            <a:srgbClr val="C9A227"/>
          </a:solidFill>
          <a:ln/>
        </p:spPr>
        <p:txBody>
          <a:bodyPr/>
          <a:lstStyle/>
          <a:p>
            <a:endParaRPr lang="en-US"/>
          </a:p>
        </p:txBody>
      </p:sp>
      <p:sp>
        <p:nvSpPr>
          <p:cNvPr id="8" name="Text 6"/>
          <p:cNvSpPr txBox="1"/>
          <p:nvPr/>
        </p:nvSpPr>
        <p:spPr>
          <a:xfrm>
            <a:off x="777240" y="2825496"/>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Earnout liability roll-forward: targets, measurement periods, caps and floors</a:t>
            </a:r>
            <a:endParaRPr lang="en-US" sz="1300" dirty="0"/>
          </a:p>
        </p:txBody>
      </p:sp>
      <p:sp>
        <p:nvSpPr>
          <p:cNvPr id="9" name="Shape 7"/>
          <p:cNvSpPr/>
          <p:nvPr/>
        </p:nvSpPr>
        <p:spPr>
          <a:xfrm>
            <a:off x="548640" y="3520440"/>
            <a:ext cx="91440" cy="91440"/>
          </a:xfrm>
          <a:prstGeom prst="ellipse">
            <a:avLst/>
          </a:prstGeom>
          <a:solidFill>
            <a:srgbClr val="C9A227"/>
          </a:solidFill>
          <a:ln/>
        </p:spPr>
        <p:txBody>
          <a:bodyPr/>
          <a:lstStyle/>
          <a:p>
            <a:endParaRPr lang="en-US"/>
          </a:p>
        </p:txBody>
      </p:sp>
      <p:sp>
        <p:nvSpPr>
          <p:cNvPr id="10" name="Text 8"/>
          <p:cNvSpPr txBox="1"/>
          <p:nvPr/>
        </p:nvSpPr>
        <p:spPr>
          <a:xfrm>
            <a:off x="777240" y="3392424"/>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Contingent compensation tied to continued employment or performance</a:t>
            </a:r>
            <a:endParaRPr lang="en-US" sz="1300" dirty="0"/>
          </a:p>
        </p:txBody>
      </p:sp>
      <p:sp>
        <p:nvSpPr>
          <p:cNvPr id="11" name="Shape 9"/>
          <p:cNvSpPr/>
          <p:nvPr/>
        </p:nvSpPr>
        <p:spPr>
          <a:xfrm>
            <a:off x="548640" y="4087368"/>
            <a:ext cx="91440" cy="91440"/>
          </a:xfrm>
          <a:prstGeom prst="ellipse">
            <a:avLst/>
          </a:prstGeom>
          <a:solidFill>
            <a:srgbClr val="C9A227"/>
          </a:solidFill>
          <a:ln/>
        </p:spPr>
        <p:txBody>
          <a:bodyPr/>
          <a:lstStyle/>
          <a:p>
            <a:endParaRPr lang="en-US"/>
          </a:p>
        </p:txBody>
      </p:sp>
      <p:sp>
        <p:nvSpPr>
          <p:cNvPr id="12" name="Text 10"/>
          <p:cNvSpPr txBox="1"/>
          <p:nvPr/>
        </p:nvSpPr>
        <p:spPr>
          <a:xfrm>
            <a:off x="777240" y="3959352"/>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Definitions tab links directly to defined terms in the agreement</a:t>
            </a:r>
            <a:endParaRPr lang="en-US" sz="1300" dirty="0"/>
          </a:p>
        </p:txBody>
      </p:sp>
      <p:sp>
        <p:nvSpPr>
          <p:cNvPr id="13" name="Shape 11"/>
          <p:cNvSpPr/>
          <p:nvPr/>
        </p:nvSpPr>
        <p:spPr>
          <a:xfrm>
            <a:off x="548640" y="4654296"/>
            <a:ext cx="91440" cy="91440"/>
          </a:xfrm>
          <a:prstGeom prst="ellipse">
            <a:avLst/>
          </a:prstGeom>
          <a:solidFill>
            <a:srgbClr val="C9A227"/>
          </a:solidFill>
          <a:ln/>
        </p:spPr>
        <p:txBody>
          <a:bodyPr/>
          <a:lstStyle/>
          <a:p>
            <a:endParaRPr lang="en-US"/>
          </a:p>
        </p:txBody>
      </p:sp>
      <p:sp>
        <p:nvSpPr>
          <p:cNvPr id="14" name="Text 12"/>
          <p:cNvSpPr txBox="1"/>
          <p:nvPr/>
        </p:nvSpPr>
        <p:spPr>
          <a:xfrm>
            <a:off x="777240" y="4526280"/>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Updates each period as actual results are entered — no manual re-derivation</a:t>
            </a:r>
            <a:endParaRPr lang="en-US" sz="1300" dirty="0"/>
          </a:p>
        </p:txBody>
      </p:sp>
      <p:sp>
        <p:nvSpPr>
          <p:cNvPr id="15" name="Text 13"/>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16" name="Text 14"/>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t>23</a:t>
            </a:r>
          </a:p>
        </p:txBody>
      </p:sp>
      <p:sp>
        <p:nvSpPr>
          <p:cNvPr id="17" name="Shape 15"/>
          <p:cNvSpPr/>
          <p:nvPr/>
        </p:nvSpPr>
        <p:spPr>
          <a:xfrm>
            <a:off x="5341925" y="6588252"/>
            <a:ext cx="82296" cy="82296"/>
          </a:xfrm>
          <a:prstGeom prst="ellipse">
            <a:avLst/>
          </a:prstGeom>
          <a:solidFill>
            <a:srgbClr val="CADCFC"/>
          </a:solidFill>
          <a:ln/>
        </p:spPr>
        <p:txBody>
          <a:bodyPr/>
          <a:lstStyle/>
          <a:p>
            <a:endParaRPr lang="en-US"/>
          </a:p>
        </p:txBody>
      </p:sp>
      <p:sp>
        <p:nvSpPr>
          <p:cNvPr id="18" name="Shape 16"/>
          <p:cNvSpPr/>
          <p:nvPr/>
        </p:nvSpPr>
        <p:spPr>
          <a:xfrm>
            <a:off x="5579669" y="6588252"/>
            <a:ext cx="82296" cy="82296"/>
          </a:xfrm>
          <a:prstGeom prst="ellipse">
            <a:avLst/>
          </a:prstGeom>
          <a:solidFill>
            <a:srgbClr val="CADCFC"/>
          </a:solidFill>
          <a:ln/>
        </p:spPr>
        <p:txBody>
          <a:bodyPr/>
          <a:lstStyle/>
          <a:p>
            <a:endParaRPr lang="en-US"/>
          </a:p>
        </p:txBody>
      </p:sp>
      <p:sp>
        <p:nvSpPr>
          <p:cNvPr id="19" name="Shape 17"/>
          <p:cNvSpPr/>
          <p:nvPr/>
        </p:nvSpPr>
        <p:spPr>
          <a:xfrm>
            <a:off x="5817413" y="6588252"/>
            <a:ext cx="82296" cy="82296"/>
          </a:xfrm>
          <a:prstGeom prst="ellipse">
            <a:avLst/>
          </a:prstGeom>
          <a:solidFill>
            <a:srgbClr val="CADCFC"/>
          </a:solidFill>
          <a:ln/>
        </p:spPr>
        <p:txBody>
          <a:bodyPr/>
          <a:lstStyle/>
          <a:p>
            <a:endParaRPr lang="en-US"/>
          </a:p>
        </p:txBody>
      </p:sp>
      <p:sp>
        <p:nvSpPr>
          <p:cNvPr id="20" name="Shape 18"/>
          <p:cNvSpPr/>
          <p:nvPr/>
        </p:nvSpPr>
        <p:spPr>
          <a:xfrm>
            <a:off x="6055157" y="6574536"/>
            <a:ext cx="109728" cy="109728"/>
          </a:xfrm>
          <a:prstGeom prst="ellipse">
            <a:avLst/>
          </a:prstGeom>
          <a:solidFill>
            <a:srgbClr val="C9A227"/>
          </a:solidFill>
          <a:ln/>
        </p:spPr>
        <p:txBody>
          <a:bodyPr/>
          <a:lstStyle/>
          <a:p>
            <a:endParaRPr lang="en-US"/>
          </a:p>
        </p:txBody>
      </p:sp>
      <p:sp>
        <p:nvSpPr>
          <p:cNvPr id="21" name="Shape 19"/>
          <p:cNvSpPr/>
          <p:nvPr/>
        </p:nvSpPr>
        <p:spPr>
          <a:xfrm>
            <a:off x="6292901" y="6588252"/>
            <a:ext cx="82296" cy="82296"/>
          </a:xfrm>
          <a:prstGeom prst="ellipse">
            <a:avLst/>
          </a:prstGeom>
          <a:solidFill>
            <a:srgbClr val="CADCFC"/>
          </a:solidFill>
          <a:ln/>
        </p:spPr>
        <p:txBody>
          <a:bodyPr/>
          <a:lstStyle/>
          <a:p>
            <a:endParaRPr lang="en-US"/>
          </a:p>
        </p:txBody>
      </p:sp>
      <p:sp>
        <p:nvSpPr>
          <p:cNvPr id="22" name="Shape 20"/>
          <p:cNvSpPr/>
          <p:nvPr/>
        </p:nvSpPr>
        <p:spPr>
          <a:xfrm>
            <a:off x="6530645" y="6588252"/>
            <a:ext cx="82296" cy="82296"/>
          </a:xfrm>
          <a:prstGeom prst="ellipse">
            <a:avLst/>
          </a:prstGeom>
          <a:solidFill>
            <a:srgbClr val="CADCFC"/>
          </a:solidFill>
          <a:ln/>
        </p:spPr>
        <p:txBody>
          <a:bodyPr/>
          <a:lstStyle/>
          <a:p>
            <a:endParaRPr lang="en-US"/>
          </a:p>
        </p:txBody>
      </p:sp>
      <p:sp>
        <p:nvSpPr>
          <p:cNvPr id="23" name="Shape 21"/>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310896"/>
            <a:ext cx="384048" cy="384048"/>
          </a:xfrm>
          <a:prstGeom prst="ellipse">
            <a:avLst/>
          </a:prstGeom>
          <a:solidFill>
            <a:srgbClr val="C9A227"/>
          </a:solidFill>
          <a:ln/>
        </p:spPr>
        <p:txBody>
          <a:bodyPr/>
          <a:lstStyle/>
          <a:p>
            <a:endParaRPr lang="en-US"/>
          </a:p>
        </p:txBody>
      </p:sp>
      <p:sp>
        <p:nvSpPr>
          <p:cNvPr id="3" name="Text 1"/>
          <p:cNvSpPr txBox="1"/>
          <p:nvPr/>
        </p:nvSpPr>
        <p:spPr>
          <a:xfrm>
            <a:off x="548640" y="310896"/>
            <a:ext cx="384048" cy="384048"/>
          </a:xfrm>
          <a:prstGeom prst="rect">
            <a:avLst/>
          </a:prstGeom>
          <a:noFill/>
          <a:ln/>
        </p:spPr>
        <p:txBody>
          <a:bodyPr wrap="square" lIns="0" tIns="0" rIns="0" bIns="0" rtlCol="0" anchor="ctr"/>
          <a:lstStyle/>
          <a:p>
            <a:pPr marL="0" indent="0" algn="ctr">
              <a:buNone/>
            </a:pPr>
            <a:r>
              <a:rPr lang="en-US" sz="1100" b="1" dirty="0">
                <a:solidFill>
                  <a:srgbClr val="141A47"/>
                </a:solidFill>
                <a:latin typeface="Cambria" pitchFamily="34" charset="0"/>
                <a:ea typeface="Cambria" pitchFamily="34" charset="-122"/>
                <a:cs typeface="Cambria" pitchFamily="34" charset="-120"/>
              </a:rPr>
              <a:t>JE</a:t>
            </a:r>
            <a:endParaRPr lang="en-US" sz="1100" dirty="0"/>
          </a:p>
        </p:txBody>
      </p:sp>
      <p:sp>
        <p:nvSpPr>
          <p:cNvPr id="4" name="Text 2"/>
          <p:cNvSpPr txBox="1"/>
          <p:nvPr/>
        </p:nvSpPr>
        <p:spPr>
          <a:xfrm>
            <a:off x="1051560" y="365760"/>
            <a:ext cx="1037844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AI IN DEAL WORK</a:t>
            </a:r>
            <a:endParaRPr lang="en-US" sz="1300" dirty="0"/>
          </a:p>
        </p:txBody>
      </p:sp>
      <p:sp>
        <p:nvSpPr>
          <p:cNvPr id="5" name="Text 3"/>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Journal Entry Templates</a:t>
            </a:r>
            <a:endParaRPr lang="en-US" sz="2700" dirty="0"/>
          </a:p>
        </p:txBody>
      </p:sp>
      <p:sp>
        <p:nvSpPr>
          <p:cNvPr id="6" name="Text 4"/>
          <p:cNvSpPr txBox="1"/>
          <p:nvPr/>
        </p:nvSpPr>
        <p:spPr>
          <a:xfrm>
            <a:off x="548640" y="1554480"/>
            <a:ext cx="10607040" cy="1188720"/>
          </a:xfrm>
          <a:prstGeom prst="rect">
            <a:avLst/>
          </a:prstGeom>
          <a:noFill/>
          <a:ln/>
        </p:spPr>
        <p:txBody>
          <a:bodyPr wrap="square" lIns="0" tIns="0" rIns="0" bIns="0" rtlCol="0" anchor="ctr"/>
          <a:lstStyle/>
          <a:p>
            <a:pPr marL="0" indent="0">
              <a:buNone/>
            </a:pPr>
            <a:r>
              <a:rPr lang="en-US" sz="1400" dirty="0">
                <a:solidFill>
                  <a:srgbClr val="1A1A2E"/>
                </a:solidFill>
                <a:latin typeface="Calibri" pitchFamily="34" charset="0"/>
                <a:ea typeface="Calibri" pitchFamily="34" charset="-122"/>
                <a:cs typeface="Calibri" pitchFamily="34" charset="-120"/>
              </a:rPr>
              <a:t>Journal entries re-keyed by hand across multiple entities and ledgers are where reconciliation breaks and audit findings start. Using the purchase agreement and the consideration templates as source inputs, AI prepares journal entries by legal entity, ledger, and subledger — so changes flow through automatically instead of being re-keyed by hand.</a:t>
            </a:r>
            <a:endParaRPr lang="en-US" sz="1400" dirty="0"/>
          </a:p>
        </p:txBody>
      </p:sp>
      <p:sp>
        <p:nvSpPr>
          <p:cNvPr id="7" name="Shape 5"/>
          <p:cNvSpPr/>
          <p:nvPr/>
        </p:nvSpPr>
        <p:spPr>
          <a:xfrm>
            <a:off x="548640" y="2953512"/>
            <a:ext cx="91440" cy="91440"/>
          </a:xfrm>
          <a:prstGeom prst="ellipse">
            <a:avLst/>
          </a:prstGeom>
          <a:solidFill>
            <a:srgbClr val="C9A227"/>
          </a:solidFill>
          <a:ln/>
        </p:spPr>
        <p:txBody>
          <a:bodyPr/>
          <a:lstStyle/>
          <a:p>
            <a:endParaRPr lang="en-US"/>
          </a:p>
        </p:txBody>
      </p:sp>
      <p:sp>
        <p:nvSpPr>
          <p:cNvPr id="8" name="Text 6"/>
          <p:cNvSpPr txBox="1"/>
          <p:nvPr/>
        </p:nvSpPr>
        <p:spPr>
          <a:xfrm>
            <a:off x="777240" y="2825496"/>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Maps legal entities to the correct ledgers and subledgers from the entity schedule</a:t>
            </a:r>
            <a:endParaRPr lang="en-US" sz="1300" dirty="0"/>
          </a:p>
        </p:txBody>
      </p:sp>
      <p:sp>
        <p:nvSpPr>
          <p:cNvPr id="9" name="Shape 7"/>
          <p:cNvSpPr/>
          <p:nvPr/>
        </p:nvSpPr>
        <p:spPr>
          <a:xfrm>
            <a:off x="548640" y="3520440"/>
            <a:ext cx="91440" cy="91440"/>
          </a:xfrm>
          <a:prstGeom prst="ellipse">
            <a:avLst/>
          </a:prstGeom>
          <a:solidFill>
            <a:srgbClr val="C9A227"/>
          </a:solidFill>
          <a:ln/>
        </p:spPr>
        <p:txBody>
          <a:bodyPr/>
          <a:lstStyle/>
          <a:p>
            <a:endParaRPr lang="en-US"/>
          </a:p>
        </p:txBody>
      </p:sp>
      <p:sp>
        <p:nvSpPr>
          <p:cNvPr id="10" name="Text 8"/>
          <p:cNvSpPr txBox="1"/>
          <p:nvPr/>
        </p:nvSpPr>
        <p:spPr>
          <a:xfrm>
            <a:off x="777240" y="3392424"/>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Drafts initial purchase accounting entries (goodwill, intangibles, contingent consideration liability)</a:t>
            </a:r>
            <a:endParaRPr lang="en-US" sz="1300" dirty="0"/>
          </a:p>
        </p:txBody>
      </p:sp>
      <p:sp>
        <p:nvSpPr>
          <p:cNvPr id="11" name="Shape 9"/>
          <p:cNvSpPr/>
          <p:nvPr/>
        </p:nvSpPr>
        <p:spPr>
          <a:xfrm>
            <a:off x="548640" y="4087368"/>
            <a:ext cx="91440" cy="91440"/>
          </a:xfrm>
          <a:prstGeom prst="ellipse">
            <a:avLst/>
          </a:prstGeom>
          <a:solidFill>
            <a:srgbClr val="C9A227"/>
          </a:solidFill>
          <a:ln/>
        </p:spPr>
        <p:txBody>
          <a:bodyPr/>
          <a:lstStyle/>
          <a:p>
            <a:endParaRPr lang="en-US"/>
          </a:p>
        </p:txBody>
      </p:sp>
      <p:sp>
        <p:nvSpPr>
          <p:cNvPr id="12" name="Text 10"/>
          <p:cNvSpPr txBox="1"/>
          <p:nvPr/>
        </p:nvSpPr>
        <p:spPr>
          <a:xfrm>
            <a:off x="777240" y="3959352"/>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Recalculates and updates entries automatically when consideration inputs change</a:t>
            </a:r>
            <a:endParaRPr lang="en-US" sz="1300" dirty="0"/>
          </a:p>
        </p:txBody>
      </p:sp>
      <p:sp>
        <p:nvSpPr>
          <p:cNvPr id="13" name="Shape 11"/>
          <p:cNvSpPr/>
          <p:nvPr/>
        </p:nvSpPr>
        <p:spPr>
          <a:xfrm>
            <a:off x="548640" y="4654296"/>
            <a:ext cx="91440" cy="91440"/>
          </a:xfrm>
          <a:prstGeom prst="ellipse">
            <a:avLst/>
          </a:prstGeom>
          <a:solidFill>
            <a:srgbClr val="C9A227"/>
          </a:solidFill>
          <a:ln/>
        </p:spPr>
        <p:txBody>
          <a:bodyPr/>
          <a:lstStyle/>
          <a:p>
            <a:endParaRPr lang="en-US"/>
          </a:p>
        </p:txBody>
      </p:sp>
      <p:sp>
        <p:nvSpPr>
          <p:cNvPr id="14" name="Text 12"/>
          <p:cNvSpPr txBox="1"/>
          <p:nvPr/>
        </p:nvSpPr>
        <p:spPr>
          <a:xfrm>
            <a:off x="777240" y="4526280"/>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Improves audit trail and reduces entity / ledger mismatch risk</a:t>
            </a:r>
            <a:endParaRPr lang="en-US" sz="1300" dirty="0"/>
          </a:p>
        </p:txBody>
      </p:sp>
      <p:sp>
        <p:nvSpPr>
          <p:cNvPr id="15" name="Text 13"/>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16" name="Text 14"/>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24</a:t>
            </a:r>
            <a:endParaRPr lang="en-US" sz="900" dirty="0"/>
          </a:p>
        </p:txBody>
      </p:sp>
      <p:sp>
        <p:nvSpPr>
          <p:cNvPr id="17" name="Shape 15"/>
          <p:cNvSpPr/>
          <p:nvPr/>
        </p:nvSpPr>
        <p:spPr>
          <a:xfrm>
            <a:off x="5341925" y="6588252"/>
            <a:ext cx="82296" cy="82296"/>
          </a:xfrm>
          <a:prstGeom prst="ellipse">
            <a:avLst/>
          </a:prstGeom>
          <a:solidFill>
            <a:srgbClr val="CADCFC"/>
          </a:solidFill>
          <a:ln/>
        </p:spPr>
        <p:txBody>
          <a:bodyPr/>
          <a:lstStyle/>
          <a:p>
            <a:endParaRPr lang="en-US"/>
          </a:p>
        </p:txBody>
      </p:sp>
      <p:sp>
        <p:nvSpPr>
          <p:cNvPr id="18" name="Shape 16"/>
          <p:cNvSpPr/>
          <p:nvPr/>
        </p:nvSpPr>
        <p:spPr>
          <a:xfrm>
            <a:off x="5579669" y="6588252"/>
            <a:ext cx="82296" cy="82296"/>
          </a:xfrm>
          <a:prstGeom prst="ellipse">
            <a:avLst/>
          </a:prstGeom>
          <a:solidFill>
            <a:srgbClr val="CADCFC"/>
          </a:solidFill>
          <a:ln/>
        </p:spPr>
        <p:txBody>
          <a:bodyPr/>
          <a:lstStyle/>
          <a:p>
            <a:endParaRPr lang="en-US"/>
          </a:p>
        </p:txBody>
      </p:sp>
      <p:sp>
        <p:nvSpPr>
          <p:cNvPr id="19" name="Shape 17"/>
          <p:cNvSpPr/>
          <p:nvPr/>
        </p:nvSpPr>
        <p:spPr>
          <a:xfrm>
            <a:off x="5817413" y="6588252"/>
            <a:ext cx="82296" cy="82296"/>
          </a:xfrm>
          <a:prstGeom prst="ellipse">
            <a:avLst/>
          </a:prstGeom>
          <a:solidFill>
            <a:srgbClr val="CADCFC"/>
          </a:solidFill>
          <a:ln/>
        </p:spPr>
        <p:txBody>
          <a:bodyPr/>
          <a:lstStyle/>
          <a:p>
            <a:endParaRPr lang="en-US"/>
          </a:p>
        </p:txBody>
      </p:sp>
      <p:sp>
        <p:nvSpPr>
          <p:cNvPr id="20" name="Shape 18"/>
          <p:cNvSpPr/>
          <p:nvPr/>
        </p:nvSpPr>
        <p:spPr>
          <a:xfrm>
            <a:off x="6055157" y="6588252"/>
            <a:ext cx="82296" cy="82296"/>
          </a:xfrm>
          <a:prstGeom prst="ellipse">
            <a:avLst/>
          </a:prstGeom>
          <a:solidFill>
            <a:srgbClr val="CADCFC"/>
          </a:solidFill>
          <a:ln/>
        </p:spPr>
        <p:txBody>
          <a:bodyPr/>
          <a:lstStyle/>
          <a:p>
            <a:endParaRPr lang="en-US"/>
          </a:p>
        </p:txBody>
      </p:sp>
      <p:sp>
        <p:nvSpPr>
          <p:cNvPr id="21" name="Shape 19"/>
          <p:cNvSpPr/>
          <p:nvPr/>
        </p:nvSpPr>
        <p:spPr>
          <a:xfrm>
            <a:off x="6292901" y="6574536"/>
            <a:ext cx="109728" cy="109728"/>
          </a:xfrm>
          <a:prstGeom prst="ellipse">
            <a:avLst/>
          </a:prstGeom>
          <a:solidFill>
            <a:srgbClr val="C9A227"/>
          </a:solidFill>
          <a:ln/>
        </p:spPr>
        <p:txBody>
          <a:bodyPr/>
          <a:lstStyle/>
          <a:p>
            <a:endParaRPr lang="en-US"/>
          </a:p>
        </p:txBody>
      </p:sp>
      <p:sp>
        <p:nvSpPr>
          <p:cNvPr id="22" name="Shape 20"/>
          <p:cNvSpPr/>
          <p:nvPr/>
        </p:nvSpPr>
        <p:spPr>
          <a:xfrm>
            <a:off x="6530645" y="6588252"/>
            <a:ext cx="82296" cy="82296"/>
          </a:xfrm>
          <a:prstGeom prst="ellipse">
            <a:avLst/>
          </a:prstGeom>
          <a:solidFill>
            <a:srgbClr val="CADCFC"/>
          </a:solidFill>
          <a:ln/>
        </p:spPr>
        <p:txBody>
          <a:bodyPr/>
          <a:lstStyle/>
          <a:p>
            <a:endParaRPr lang="en-US"/>
          </a:p>
        </p:txBody>
      </p:sp>
      <p:sp>
        <p:nvSpPr>
          <p:cNvPr id="23" name="Shape 21"/>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310896"/>
            <a:ext cx="384048" cy="384048"/>
          </a:xfrm>
          <a:prstGeom prst="ellipse">
            <a:avLst/>
          </a:prstGeom>
          <a:solidFill>
            <a:srgbClr val="C9A227"/>
          </a:solidFill>
          <a:ln/>
        </p:spPr>
        <p:txBody>
          <a:bodyPr/>
          <a:lstStyle/>
          <a:p>
            <a:endParaRPr lang="en-US"/>
          </a:p>
        </p:txBody>
      </p:sp>
      <p:sp>
        <p:nvSpPr>
          <p:cNvPr id="3" name="Text 1"/>
          <p:cNvSpPr txBox="1"/>
          <p:nvPr/>
        </p:nvSpPr>
        <p:spPr>
          <a:xfrm>
            <a:off x="548640" y="310896"/>
            <a:ext cx="384048" cy="384048"/>
          </a:xfrm>
          <a:prstGeom prst="rect">
            <a:avLst/>
          </a:prstGeom>
          <a:noFill/>
          <a:ln/>
        </p:spPr>
        <p:txBody>
          <a:bodyPr wrap="square" lIns="0" tIns="0" rIns="0" bIns="0" rtlCol="0" anchor="ctr"/>
          <a:lstStyle/>
          <a:p>
            <a:pPr marL="0" indent="0" algn="ctr">
              <a:buNone/>
            </a:pPr>
            <a:r>
              <a:rPr lang="en-US" sz="1100" b="1" dirty="0">
                <a:solidFill>
                  <a:srgbClr val="141A47"/>
                </a:solidFill>
                <a:latin typeface="Cambria" pitchFamily="34" charset="0"/>
                <a:ea typeface="Cambria" pitchFamily="34" charset="-122"/>
                <a:cs typeface="Cambria" pitchFamily="34" charset="-120"/>
              </a:rPr>
              <a:t>AM</a:t>
            </a:r>
            <a:endParaRPr lang="en-US" sz="1100" dirty="0"/>
          </a:p>
        </p:txBody>
      </p:sp>
      <p:sp>
        <p:nvSpPr>
          <p:cNvPr id="4" name="Text 2"/>
          <p:cNvSpPr txBox="1"/>
          <p:nvPr/>
        </p:nvSpPr>
        <p:spPr>
          <a:xfrm>
            <a:off x="1051560" y="365760"/>
            <a:ext cx="1037844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AI IN DEAL WORK</a:t>
            </a:r>
            <a:endParaRPr lang="en-US" sz="1300" dirty="0"/>
          </a:p>
        </p:txBody>
      </p:sp>
      <p:sp>
        <p:nvSpPr>
          <p:cNvPr id="5" name="Text 3"/>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Accounting Treatment Memos</a:t>
            </a:r>
            <a:endParaRPr lang="en-US" sz="2700" dirty="0"/>
          </a:p>
        </p:txBody>
      </p:sp>
      <p:sp>
        <p:nvSpPr>
          <p:cNvPr id="6" name="Text 4"/>
          <p:cNvSpPr txBox="1"/>
          <p:nvPr/>
        </p:nvSpPr>
        <p:spPr>
          <a:xfrm>
            <a:off x="548640" y="1554480"/>
            <a:ext cx="10607040" cy="1188720"/>
          </a:xfrm>
          <a:prstGeom prst="rect">
            <a:avLst/>
          </a:prstGeom>
          <a:noFill/>
          <a:ln/>
        </p:spPr>
        <p:txBody>
          <a:bodyPr wrap="square" lIns="0" tIns="0" rIns="0" bIns="0" rtlCol="0" anchor="ctr"/>
          <a:lstStyle/>
          <a:p>
            <a:pPr marL="0" indent="0">
              <a:buNone/>
            </a:pPr>
            <a:r>
              <a:rPr lang="en-US" sz="1400" dirty="0">
                <a:solidFill>
                  <a:srgbClr val="1A1A2E"/>
                </a:solidFill>
                <a:latin typeface="Calibri" pitchFamily="34" charset="0"/>
                <a:ea typeface="Calibri" pitchFamily="34" charset="-122"/>
                <a:cs typeface="Calibri" pitchFamily="34" charset="-120"/>
              </a:rPr>
              <a:t>Getting a classification call wrong — consideration vs. compensation expense, business combination vs. asset acquisition — is a recurring driver of technical accounting restatements. AI drafts initial treatment memos using the firm's existing memo library and all deal legal documentation as inputs, incorporating Big 4 guide positions for the technical accounting team to finalize.</a:t>
            </a:r>
            <a:endParaRPr lang="en-US" sz="1400" dirty="0"/>
          </a:p>
        </p:txBody>
      </p:sp>
      <p:sp>
        <p:nvSpPr>
          <p:cNvPr id="7" name="Shape 5"/>
          <p:cNvSpPr/>
          <p:nvPr/>
        </p:nvSpPr>
        <p:spPr>
          <a:xfrm>
            <a:off x="548640" y="2953512"/>
            <a:ext cx="91440" cy="91440"/>
          </a:xfrm>
          <a:prstGeom prst="ellipse">
            <a:avLst/>
          </a:prstGeom>
          <a:solidFill>
            <a:srgbClr val="C9A227"/>
          </a:solidFill>
          <a:ln/>
        </p:spPr>
        <p:txBody>
          <a:bodyPr/>
          <a:lstStyle/>
          <a:p>
            <a:endParaRPr lang="en-US"/>
          </a:p>
        </p:txBody>
      </p:sp>
      <p:sp>
        <p:nvSpPr>
          <p:cNvPr id="8" name="Text 6"/>
          <p:cNvSpPr txBox="1"/>
          <p:nvPr/>
        </p:nvSpPr>
        <p:spPr>
          <a:xfrm>
            <a:off x="777240" y="2825496"/>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Identifies the accounting issue from the legal documents (e.g., ASC 805 business combination questions)</a:t>
            </a:r>
            <a:endParaRPr lang="en-US" sz="1300" dirty="0"/>
          </a:p>
        </p:txBody>
      </p:sp>
      <p:sp>
        <p:nvSpPr>
          <p:cNvPr id="9" name="Shape 7"/>
          <p:cNvSpPr/>
          <p:nvPr/>
        </p:nvSpPr>
        <p:spPr>
          <a:xfrm>
            <a:off x="548640" y="3520440"/>
            <a:ext cx="91440" cy="91440"/>
          </a:xfrm>
          <a:prstGeom prst="ellipse">
            <a:avLst/>
          </a:prstGeom>
          <a:solidFill>
            <a:srgbClr val="C9A227"/>
          </a:solidFill>
          <a:ln/>
        </p:spPr>
        <p:txBody>
          <a:bodyPr/>
          <a:lstStyle/>
          <a:p>
            <a:endParaRPr lang="en-US"/>
          </a:p>
        </p:txBody>
      </p:sp>
      <p:sp>
        <p:nvSpPr>
          <p:cNvPr id="10" name="Text 8"/>
          <p:cNvSpPr txBox="1"/>
          <p:nvPr/>
        </p:nvSpPr>
        <p:spPr>
          <a:xfrm>
            <a:off x="777240" y="3392424"/>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Pulls relevant Big 4 guide excerpts and prior firm memos on comparable issues</a:t>
            </a:r>
            <a:endParaRPr lang="en-US" sz="1300" dirty="0"/>
          </a:p>
        </p:txBody>
      </p:sp>
      <p:sp>
        <p:nvSpPr>
          <p:cNvPr id="11" name="Shape 9"/>
          <p:cNvSpPr/>
          <p:nvPr/>
        </p:nvSpPr>
        <p:spPr>
          <a:xfrm>
            <a:off x="548640" y="4087368"/>
            <a:ext cx="91440" cy="91440"/>
          </a:xfrm>
          <a:prstGeom prst="ellipse">
            <a:avLst/>
          </a:prstGeom>
          <a:solidFill>
            <a:srgbClr val="C9A227"/>
          </a:solidFill>
          <a:ln/>
        </p:spPr>
        <p:txBody>
          <a:bodyPr/>
          <a:lstStyle/>
          <a:p>
            <a:endParaRPr lang="en-US"/>
          </a:p>
        </p:txBody>
      </p:sp>
      <p:sp>
        <p:nvSpPr>
          <p:cNvPr id="12" name="Text 10"/>
          <p:cNvSpPr txBox="1"/>
          <p:nvPr/>
        </p:nvSpPr>
        <p:spPr>
          <a:xfrm>
            <a:off x="777240" y="3959352"/>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Scores the fact pattern against the authoritative indicator framework, not just a conclusion</a:t>
            </a:r>
            <a:endParaRPr lang="en-US" sz="1300" dirty="0"/>
          </a:p>
        </p:txBody>
      </p:sp>
      <p:sp>
        <p:nvSpPr>
          <p:cNvPr id="13" name="Shape 11"/>
          <p:cNvSpPr/>
          <p:nvPr/>
        </p:nvSpPr>
        <p:spPr>
          <a:xfrm>
            <a:off x="548640" y="4654296"/>
            <a:ext cx="91440" cy="91440"/>
          </a:xfrm>
          <a:prstGeom prst="ellipse">
            <a:avLst/>
          </a:prstGeom>
          <a:solidFill>
            <a:srgbClr val="C9A227"/>
          </a:solidFill>
          <a:ln/>
        </p:spPr>
        <p:txBody>
          <a:bodyPr/>
          <a:lstStyle/>
          <a:p>
            <a:endParaRPr lang="en-US"/>
          </a:p>
        </p:txBody>
      </p:sp>
      <p:sp>
        <p:nvSpPr>
          <p:cNvPr id="14" name="Text 12"/>
          <p:cNvSpPr txBox="1"/>
          <p:nvPr/>
        </p:nvSpPr>
        <p:spPr>
          <a:xfrm>
            <a:off x="777240" y="4526280"/>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Considers and explicitly rejects a plausible alternative view, citing precedent</a:t>
            </a:r>
            <a:endParaRPr lang="en-US" sz="1300" dirty="0"/>
          </a:p>
        </p:txBody>
      </p:sp>
      <p:sp>
        <p:nvSpPr>
          <p:cNvPr id="15" name="Text 13"/>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16" name="Text 14"/>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t>25</a:t>
            </a:r>
          </a:p>
        </p:txBody>
      </p:sp>
      <p:sp>
        <p:nvSpPr>
          <p:cNvPr id="17" name="Shape 15"/>
          <p:cNvSpPr/>
          <p:nvPr/>
        </p:nvSpPr>
        <p:spPr>
          <a:xfrm>
            <a:off x="5341925" y="6588252"/>
            <a:ext cx="82296" cy="82296"/>
          </a:xfrm>
          <a:prstGeom prst="ellipse">
            <a:avLst/>
          </a:prstGeom>
          <a:solidFill>
            <a:srgbClr val="CADCFC"/>
          </a:solidFill>
          <a:ln/>
        </p:spPr>
        <p:txBody>
          <a:bodyPr/>
          <a:lstStyle/>
          <a:p>
            <a:endParaRPr lang="en-US"/>
          </a:p>
        </p:txBody>
      </p:sp>
      <p:sp>
        <p:nvSpPr>
          <p:cNvPr id="18" name="Shape 16"/>
          <p:cNvSpPr/>
          <p:nvPr/>
        </p:nvSpPr>
        <p:spPr>
          <a:xfrm>
            <a:off x="5579669" y="6588252"/>
            <a:ext cx="82296" cy="82296"/>
          </a:xfrm>
          <a:prstGeom prst="ellipse">
            <a:avLst/>
          </a:prstGeom>
          <a:solidFill>
            <a:srgbClr val="CADCFC"/>
          </a:solidFill>
          <a:ln/>
        </p:spPr>
        <p:txBody>
          <a:bodyPr/>
          <a:lstStyle/>
          <a:p>
            <a:endParaRPr lang="en-US"/>
          </a:p>
        </p:txBody>
      </p:sp>
      <p:sp>
        <p:nvSpPr>
          <p:cNvPr id="19" name="Shape 17"/>
          <p:cNvSpPr/>
          <p:nvPr/>
        </p:nvSpPr>
        <p:spPr>
          <a:xfrm>
            <a:off x="5817413" y="6588252"/>
            <a:ext cx="82296" cy="82296"/>
          </a:xfrm>
          <a:prstGeom prst="ellipse">
            <a:avLst/>
          </a:prstGeom>
          <a:solidFill>
            <a:srgbClr val="CADCFC"/>
          </a:solidFill>
          <a:ln/>
        </p:spPr>
        <p:txBody>
          <a:bodyPr/>
          <a:lstStyle/>
          <a:p>
            <a:endParaRPr lang="en-US"/>
          </a:p>
        </p:txBody>
      </p:sp>
      <p:sp>
        <p:nvSpPr>
          <p:cNvPr id="20" name="Shape 18"/>
          <p:cNvSpPr/>
          <p:nvPr/>
        </p:nvSpPr>
        <p:spPr>
          <a:xfrm>
            <a:off x="6055157" y="6588252"/>
            <a:ext cx="82296" cy="82296"/>
          </a:xfrm>
          <a:prstGeom prst="ellipse">
            <a:avLst/>
          </a:prstGeom>
          <a:solidFill>
            <a:srgbClr val="CADCFC"/>
          </a:solidFill>
          <a:ln/>
        </p:spPr>
        <p:txBody>
          <a:bodyPr/>
          <a:lstStyle/>
          <a:p>
            <a:endParaRPr lang="en-US"/>
          </a:p>
        </p:txBody>
      </p:sp>
      <p:sp>
        <p:nvSpPr>
          <p:cNvPr id="21" name="Shape 19"/>
          <p:cNvSpPr/>
          <p:nvPr/>
        </p:nvSpPr>
        <p:spPr>
          <a:xfrm>
            <a:off x="6292901" y="6588252"/>
            <a:ext cx="82296" cy="82296"/>
          </a:xfrm>
          <a:prstGeom prst="ellipse">
            <a:avLst/>
          </a:prstGeom>
          <a:solidFill>
            <a:srgbClr val="CADCFC"/>
          </a:solidFill>
          <a:ln/>
        </p:spPr>
        <p:txBody>
          <a:bodyPr/>
          <a:lstStyle/>
          <a:p>
            <a:endParaRPr lang="en-US"/>
          </a:p>
        </p:txBody>
      </p:sp>
      <p:sp>
        <p:nvSpPr>
          <p:cNvPr id="22" name="Shape 20"/>
          <p:cNvSpPr/>
          <p:nvPr/>
        </p:nvSpPr>
        <p:spPr>
          <a:xfrm>
            <a:off x="6530645" y="6574536"/>
            <a:ext cx="109728" cy="109728"/>
          </a:xfrm>
          <a:prstGeom prst="ellipse">
            <a:avLst/>
          </a:prstGeom>
          <a:solidFill>
            <a:srgbClr val="C9A227"/>
          </a:solidFill>
          <a:ln/>
        </p:spPr>
        <p:txBody>
          <a:bodyPr/>
          <a:lstStyle/>
          <a:p>
            <a:endParaRPr lang="en-US"/>
          </a:p>
        </p:txBody>
      </p:sp>
      <p:sp>
        <p:nvSpPr>
          <p:cNvPr id="23" name="Shape 21"/>
          <p:cNvSpPr/>
          <p:nvPr/>
        </p:nvSpPr>
        <p:spPr>
          <a:xfrm>
            <a:off x="6768389" y="6588252"/>
            <a:ext cx="82296" cy="82296"/>
          </a:xfrm>
          <a:prstGeom prst="ellipse">
            <a:avLst/>
          </a:prstGeom>
          <a:solidFill>
            <a:srgbClr val="CADCFC"/>
          </a:solidFill>
          <a:ln/>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310896"/>
            <a:ext cx="384048" cy="384048"/>
          </a:xfrm>
          <a:prstGeom prst="ellipse">
            <a:avLst/>
          </a:prstGeom>
          <a:solidFill>
            <a:srgbClr val="C9A227"/>
          </a:solidFill>
          <a:ln/>
        </p:spPr>
        <p:txBody>
          <a:bodyPr/>
          <a:lstStyle/>
          <a:p>
            <a:endParaRPr lang="en-US"/>
          </a:p>
        </p:txBody>
      </p:sp>
      <p:sp>
        <p:nvSpPr>
          <p:cNvPr id="3" name="Text 1"/>
          <p:cNvSpPr txBox="1"/>
          <p:nvPr/>
        </p:nvSpPr>
        <p:spPr>
          <a:xfrm>
            <a:off x="548640" y="310896"/>
            <a:ext cx="384048" cy="384048"/>
          </a:xfrm>
          <a:prstGeom prst="rect">
            <a:avLst/>
          </a:prstGeom>
          <a:noFill/>
          <a:ln/>
        </p:spPr>
        <p:txBody>
          <a:bodyPr wrap="square" lIns="0" tIns="0" rIns="0" bIns="0" rtlCol="0" anchor="ctr"/>
          <a:lstStyle/>
          <a:p>
            <a:pPr marL="0" indent="0" algn="ctr">
              <a:buNone/>
            </a:pPr>
            <a:r>
              <a:rPr lang="en-US" sz="1100" b="1" dirty="0">
                <a:solidFill>
                  <a:srgbClr val="141A47"/>
                </a:solidFill>
                <a:latin typeface="Cambria" pitchFamily="34" charset="0"/>
                <a:ea typeface="Cambria" pitchFamily="34" charset="-122"/>
                <a:cs typeface="Cambria" pitchFamily="34" charset="-120"/>
              </a:rPr>
              <a:t>IP</a:t>
            </a:r>
            <a:endParaRPr lang="en-US" sz="1100" dirty="0"/>
          </a:p>
        </p:txBody>
      </p:sp>
      <p:sp>
        <p:nvSpPr>
          <p:cNvPr id="4" name="Text 2"/>
          <p:cNvSpPr txBox="1"/>
          <p:nvPr/>
        </p:nvSpPr>
        <p:spPr>
          <a:xfrm>
            <a:off x="1051560" y="365760"/>
            <a:ext cx="10378440" cy="27432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AI IN DEAL WORK</a:t>
            </a:r>
            <a:endParaRPr lang="en-US" sz="1300" dirty="0"/>
          </a:p>
        </p:txBody>
      </p:sp>
      <p:sp>
        <p:nvSpPr>
          <p:cNvPr id="5" name="Text 3"/>
          <p:cNvSpPr txBox="1"/>
          <p:nvPr/>
        </p:nvSpPr>
        <p:spPr>
          <a:xfrm>
            <a:off x="548640" y="640080"/>
            <a:ext cx="10789920" cy="68580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Integration Playbook Preparation &amp; Monitoring</a:t>
            </a:r>
            <a:endParaRPr lang="en-US" sz="2700" dirty="0"/>
          </a:p>
        </p:txBody>
      </p:sp>
      <p:sp>
        <p:nvSpPr>
          <p:cNvPr id="6" name="Text 4"/>
          <p:cNvSpPr txBox="1"/>
          <p:nvPr/>
        </p:nvSpPr>
        <p:spPr>
          <a:xfrm>
            <a:off x="548640" y="1554480"/>
            <a:ext cx="10607040" cy="914400"/>
          </a:xfrm>
          <a:prstGeom prst="rect">
            <a:avLst/>
          </a:prstGeom>
          <a:noFill/>
          <a:ln/>
        </p:spPr>
        <p:txBody>
          <a:bodyPr wrap="square" lIns="0" tIns="0" rIns="0" bIns="0" rtlCol="0" anchor="ctr"/>
          <a:lstStyle/>
          <a:p>
            <a:pPr marL="0" indent="0">
              <a:buNone/>
            </a:pPr>
            <a:r>
              <a:rPr lang="en-US" sz="1400" dirty="0">
                <a:solidFill>
                  <a:srgbClr val="1A1A2E"/>
                </a:solidFill>
                <a:latin typeface="Calibri" pitchFamily="34" charset="0"/>
                <a:ea typeface="Calibri" pitchFamily="34" charset="-122"/>
                <a:cs typeface="Calibri" pitchFamily="34" charset="-120"/>
              </a:rPr>
              <a:t>A stalled Day-1 payroll or license cutover in a regulated entity isn't just an operational miss — it can open a compliance gap. AI reviews prior deal integration playbooks to prepare a first draft for the new transaction, then sits in on Teams/Zoom working sessions — recorded — so the playbook updates in near real time as decisions are made.</a:t>
            </a:r>
            <a:endParaRPr lang="en-US" sz="1400" dirty="0"/>
          </a:p>
        </p:txBody>
      </p:sp>
      <p:sp>
        <p:nvSpPr>
          <p:cNvPr id="7" name="Shape 5"/>
          <p:cNvSpPr/>
          <p:nvPr/>
        </p:nvSpPr>
        <p:spPr>
          <a:xfrm>
            <a:off x="548640" y="2606040"/>
            <a:ext cx="10607040" cy="457200"/>
          </a:xfrm>
          <a:prstGeom prst="roundRect">
            <a:avLst>
              <a:gd name="adj" fmla="val 12000"/>
            </a:avLst>
          </a:prstGeom>
          <a:solidFill>
            <a:srgbClr val="FBF3DD"/>
          </a:solidFill>
          <a:ln/>
        </p:spPr>
        <p:txBody>
          <a:bodyPr/>
          <a:lstStyle/>
          <a:p>
            <a:endParaRPr lang="en-US"/>
          </a:p>
        </p:txBody>
      </p:sp>
      <p:sp>
        <p:nvSpPr>
          <p:cNvPr id="8" name="Text 6"/>
          <p:cNvSpPr txBox="1"/>
          <p:nvPr/>
        </p:nvSpPr>
        <p:spPr>
          <a:xfrm>
            <a:off x="731520" y="2651760"/>
            <a:ext cx="10241280" cy="365760"/>
          </a:xfrm>
          <a:prstGeom prst="rect">
            <a:avLst/>
          </a:prstGeom>
          <a:noFill/>
          <a:ln/>
        </p:spPr>
        <p:txBody>
          <a:bodyPr wrap="square" lIns="0" tIns="0" rIns="0" bIns="0" rtlCol="0" anchor="ctr"/>
          <a:lstStyle/>
          <a:p>
            <a:pPr marL="0" indent="0">
              <a:buNone/>
            </a:pPr>
            <a:r>
              <a:rPr lang="en-US" sz="1200" b="1" dirty="0">
                <a:solidFill>
                  <a:srgbClr val="8A6A0E"/>
                </a:solidFill>
                <a:latin typeface="Calibri" pitchFamily="34" charset="0"/>
                <a:ea typeface="Calibri" pitchFamily="34" charset="-122"/>
                <a:cs typeface="Calibri" pitchFamily="34" charset="-120"/>
              </a:rPr>
              <a:t>Timing: these are internal working sessions after signing, during integration planning — not live deal-negotiation calls.</a:t>
            </a:r>
            <a:endParaRPr lang="en-US" sz="1200" dirty="0"/>
          </a:p>
        </p:txBody>
      </p:sp>
      <p:sp>
        <p:nvSpPr>
          <p:cNvPr id="9" name="Shape 7"/>
          <p:cNvSpPr/>
          <p:nvPr/>
        </p:nvSpPr>
        <p:spPr>
          <a:xfrm>
            <a:off x="548640" y="3319272"/>
            <a:ext cx="91440" cy="91440"/>
          </a:xfrm>
          <a:prstGeom prst="ellipse">
            <a:avLst/>
          </a:prstGeom>
          <a:solidFill>
            <a:srgbClr val="C9A227"/>
          </a:solidFill>
          <a:ln/>
        </p:spPr>
        <p:txBody>
          <a:bodyPr/>
          <a:lstStyle/>
          <a:p>
            <a:endParaRPr lang="en-US"/>
          </a:p>
        </p:txBody>
      </p:sp>
      <p:sp>
        <p:nvSpPr>
          <p:cNvPr id="10" name="Text 8"/>
          <p:cNvSpPr txBox="1"/>
          <p:nvPr/>
        </p:nvSpPr>
        <p:spPr>
          <a:xfrm>
            <a:off x="777240" y="3191256"/>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Draft playbook built from prior deals' finance, HR, IT, and operations workstreams</a:t>
            </a:r>
            <a:endParaRPr lang="en-US" sz="1300" dirty="0"/>
          </a:p>
        </p:txBody>
      </p:sp>
      <p:sp>
        <p:nvSpPr>
          <p:cNvPr id="11" name="Shape 9"/>
          <p:cNvSpPr/>
          <p:nvPr/>
        </p:nvSpPr>
        <p:spPr>
          <a:xfrm>
            <a:off x="548640" y="3822192"/>
            <a:ext cx="91440" cy="91440"/>
          </a:xfrm>
          <a:prstGeom prst="ellipse">
            <a:avLst/>
          </a:prstGeom>
          <a:solidFill>
            <a:srgbClr val="C9A227"/>
          </a:solidFill>
          <a:ln/>
        </p:spPr>
        <p:txBody>
          <a:bodyPr/>
          <a:lstStyle/>
          <a:p>
            <a:endParaRPr lang="en-US"/>
          </a:p>
        </p:txBody>
      </p:sp>
      <p:sp>
        <p:nvSpPr>
          <p:cNvPr id="12" name="Text 10"/>
          <p:cNvSpPr txBox="1"/>
          <p:nvPr/>
        </p:nvSpPr>
        <p:spPr>
          <a:xfrm>
            <a:off x="777240" y="3694176"/>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Working sessions recorded via Teams/Zoom, once the deal has signed</a:t>
            </a:r>
            <a:endParaRPr lang="en-US" sz="1300" dirty="0"/>
          </a:p>
        </p:txBody>
      </p:sp>
      <p:sp>
        <p:nvSpPr>
          <p:cNvPr id="13" name="Shape 11"/>
          <p:cNvSpPr/>
          <p:nvPr/>
        </p:nvSpPr>
        <p:spPr>
          <a:xfrm>
            <a:off x="548640" y="4325112"/>
            <a:ext cx="91440" cy="91440"/>
          </a:xfrm>
          <a:prstGeom prst="ellipse">
            <a:avLst/>
          </a:prstGeom>
          <a:solidFill>
            <a:srgbClr val="C9A227"/>
          </a:solidFill>
          <a:ln/>
        </p:spPr>
        <p:txBody>
          <a:bodyPr/>
          <a:lstStyle/>
          <a:p>
            <a:endParaRPr lang="en-US"/>
          </a:p>
        </p:txBody>
      </p:sp>
      <p:sp>
        <p:nvSpPr>
          <p:cNvPr id="14" name="Text 12"/>
          <p:cNvSpPr txBox="1"/>
          <p:nvPr/>
        </p:nvSpPr>
        <p:spPr>
          <a:xfrm>
            <a:off x="777240" y="4197096"/>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Action items, owners, and deadlines captured directly from the discussion</a:t>
            </a:r>
            <a:endParaRPr lang="en-US" sz="1300" dirty="0"/>
          </a:p>
        </p:txBody>
      </p:sp>
      <p:sp>
        <p:nvSpPr>
          <p:cNvPr id="15" name="Shape 13"/>
          <p:cNvSpPr/>
          <p:nvPr/>
        </p:nvSpPr>
        <p:spPr>
          <a:xfrm>
            <a:off x="548640" y="4828032"/>
            <a:ext cx="91440" cy="91440"/>
          </a:xfrm>
          <a:prstGeom prst="ellipse">
            <a:avLst/>
          </a:prstGeom>
          <a:solidFill>
            <a:srgbClr val="C9A227"/>
          </a:solidFill>
          <a:ln/>
        </p:spPr>
        <p:txBody>
          <a:bodyPr/>
          <a:lstStyle/>
          <a:p>
            <a:endParaRPr lang="en-US"/>
          </a:p>
        </p:txBody>
      </p:sp>
      <p:sp>
        <p:nvSpPr>
          <p:cNvPr id="16" name="Text 14"/>
          <p:cNvSpPr txBox="1"/>
          <p:nvPr/>
        </p:nvSpPr>
        <p:spPr>
          <a:xfrm>
            <a:off x="777240" y="4700016"/>
            <a:ext cx="10332720" cy="402336"/>
          </a:xfrm>
          <a:prstGeom prst="rect">
            <a:avLst/>
          </a:prstGeom>
          <a:noFill/>
          <a:ln/>
        </p:spPr>
        <p:txBody>
          <a:bodyPr wrap="square" lIns="0" tIns="0" rIns="0" bIns="0" rtlCol="0" anchor="t"/>
          <a:lstStyle/>
          <a:p>
            <a:pPr marL="0" indent="0">
              <a:buNone/>
            </a:pPr>
            <a:r>
              <a:rPr lang="en-US" sz="1300" dirty="0">
                <a:solidFill>
                  <a:srgbClr val="1A1A2E"/>
                </a:solidFill>
                <a:latin typeface="Calibri" pitchFamily="34" charset="0"/>
                <a:ea typeface="Calibri" pitchFamily="34" charset="-122"/>
                <a:cs typeface="Calibri" pitchFamily="34" charset="-120"/>
              </a:rPr>
              <a:t>Cross-workstream dependencies flagged automatically as they come up in conversation</a:t>
            </a:r>
            <a:endParaRPr lang="en-US" sz="1300" dirty="0"/>
          </a:p>
        </p:txBody>
      </p:sp>
      <p:sp>
        <p:nvSpPr>
          <p:cNvPr id="17" name="Text 15"/>
          <p:cNvSpPr txBox="1"/>
          <p:nvPr/>
        </p:nvSpPr>
        <p:spPr>
          <a:xfrm>
            <a:off x="548640" y="6510528"/>
            <a:ext cx="5486400" cy="274320"/>
          </a:xfrm>
          <a:prstGeom prst="rect">
            <a:avLst/>
          </a:prstGeom>
          <a:noFill/>
          <a:ln/>
        </p:spPr>
        <p:txBody>
          <a:bodyPr wrap="square" lIns="0" tIns="0" rIns="0" bIns="0" rtlCol="0" anchor="ctr"/>
          <a:lstStyle/>
          <a:p>
            <a:pPr marL="0" indent="0">
              <a:buNone/>
            </a:pPr>
            <a:r>
              <a:rPr lang="en-US" sz="900" i="1" dirty="0">
                <a:solidFill>
                  <a:srgbClr val="5B6B8C"/>
                </a:solidFill>
                <a:latin typeface="Calibri" pitchFamily="34" charset="0"/>
                <a:ea typeface="Calibri" pitchFamily="34" charset="-122"/>
                <a:cs typeface="Calibri" pitchFamily="34" charset="-120"/>
              </a:rPr>
              <a:t>Blue Owl  |  Confidential — Internal Use Only</a:t>
            </a:r>
            <a:endParaRPr lang="en-US" sz="900" dirty="0"/>
          </a:p>
        </p:txBody>
      </p:sp>
      <p:sp>
        <p:nvSpPr>
          <p:cNvPr id="18" name="Text 16"/>
          <p:cNvSpPr txBox="1"/>
          <p:nvPr/>
        </p:nvSpPr>
        <p:spPr>
          <a:xfrm>
            <a:off x="11430000" y="6510528"/>
            <a:ext cx="457200" cy="274320"/>
          </a:xfrm>
          <a:prstGeom prst="rect">
            <a:avLst/>
          </a:prstGeom>
          <a:noFill/>
          <a:ln/>
        </p:spPr>
        <p:txBody>
          <a:bodyPr wrap="square" lIns="0" tIns="0" rIns="0" bIns="0" rtlCol="0" anchor="ctr"/>
          <a:lstStyle/>
          <a:p>
            <a:pPr marL="0" indent="0" algn="r">
              <a:buNone/>
            </a:pPr>
            <a:r>
              <a:rPr lang="en-US" sz="900" dirty="0">
                <a:solidFill>
                  <a:srgbClr val="5B6B8C"/>
                </a:solidFill>
                <a:latin typeface="Calibri" pitchFamily="34" charset="0"/>
                <a:ea typeface="Calibri" pitchFamily="34" charset="-122"/>
                <a:cs typeface="Calibri" pitchFamily="34" charset="-120"/>
              </a:rPr>
              <a:t>26</a:t>
            </a:r>
            <a:endParaRPr lang="en-US" sz="900" dirty="0"/>
          </a:p>
        </p:txBody>
      </p:sp>
      <p:sp>
        <p:nvSpPr>
          <p:cNvPr id="19" name="Shape 17"/>
          <p:cNvSpPr/>
          <p:nvPr/>
        </p:nvSpPr>
        <p:spPr>
          <a:xfrm>
            <a:off x="5341925" y="6588252"/>
            <a:ext cx="82296" cy="82296"/>
          </a:xfrm>
          <a:prstGeom prst="ellipse">
            <a:avLst/>
          </a:prstGeom>
          <a:solidFill>
            <a:srgbClr val="CADCFC"/>
          </a:solidFill>
          <a:ln/>
        </p:spPr>
        <p:txBody>
          <a:bodyPr/>
          <a:lstStyle/>
          <a:p>
            <a:endParaRPr lang="en-US"/>
          </a:p>
        </p:txBody>
      </p:sp>
      <p:sp>
        <p:nvSpPr>
          <p:cNvPr id="20" name="Shape 18"/>
          <p:cNvSpPr/>
          <p:nvPr/>
        </p:nvSpPr>
        <p:spPr>
          <a:xfrm>
            <a:off x="5579669" y="6588252"/>
            <a:ext cx="82296" cy="82296"/>
          </a:xfrm>
          <a:prstGeom prst="ellipse">
            <a:avLst/>
          </a:prstGeom>
          <a:solidFill>
            <a:srgbClr val="CADCFC"/>
          </a:solidFill>
          <a:ln/>
        </p:spPr>
        <p:txBody>
          <a:bodyPr/>
          <a:lstStyle/>
          <a:p>
            <a:endParaRPr lang="en-US"/>
          </a:p>
        </p:txBody>
      </p:sp>
      <p:sp>
        <p:nvSpPr>
          <p:cNvPr id="21" name="Shape 19"/>
          <p:cNvSpPr/>
          <p:nvPr/>
        </p:nvSpPr>
        <p:spPr>
          <a:xfrm>
            <a:off x="5817413" y="6588252"/>
            <a:ext cx="82296" cy="82296"/>
          </a:xfrm>
          <a:prstGeom prst="ellipse">
            <a:avLst/>
          </a:prstGeom>
          <a:solidFill>
            <a:srgbClr val="CADCFC"/>
          </a:solidFill>
          <a:ln/>
        </p:spPr>
        <p:txBody>
          <a:bodyPr/>
          <a:lstStyle/>
          <a:p>
            <a:endParaRPr lang="en-US"/>
          </a:p>
        </p:txBody>
      </p:sp>
      <p:sp>
        <p:nvSpPr>
          <p:cNvPr id="22" name="Shape 20"/>
          <p:cNvSpPr/>
          <p:nvPr/>
        </p:nvSpPr>
        <p:spPr>
          <a:xfrm>
            <a:off x="6055157" y="6588252"/>
            <a:ext cx="82296" cy="82296"/>
          </a:xfrm>
          <a:prstGeom prst="ellipse">
            <a:avLst/>
          </a:prstGeom>
          <a:solidFill>
            <a:srgbClr val="CADCFC"/>
          </a:solidFill>
          <a:ln/>
        </p:spPr>
        <p:txBody>
          <a:bodyPr/>
          <a:lstStyle/>
          <a:p>
            <a:endParaRPr lang="en-US"/>
          </a:p>
        </p:txBody>
      </p:sp>
      <p:sp>
        <p:nvSpPr>
          <p:cNvPr id="23" name="Shape 21"/>
          <p:cNvSpPr/>
          <p:nvPr/>
        </p:nvSpPr>
        <p:spPr>
          <a:xfrm>
            <a:off x="6292901" y="6588252"/>
            <a:ext cx="82296" cy="82296"/>
          </a:xfrm>
          <a:prstGeom prst="ellipse">
            <a:avLst/>
          </a:prstGeom>
          <a:solidFill>
            <a:srgbClr val="CADCFC"/>
          </a:solidFill>
          <a:ln/>
        </p:spPr>
        <p:txBody>
          <a:bodyPr/>
          <a:lstStyle/>
          <a:p>
            <a:endParaRPr lang="en-US"/>
          </a:p>
        </p:txBody>
      </p:sp>
      <p:sp>
        <p:nvSpPr>
          <p:cNvPr id="24" name="Shape 22"/>
          <p:cNvSpPr/>
          <p:nvPr/>
        </p:nvSpPr>
        <p:spPr>
          <a:xfrm>
            <a:off x="6530645" y="6588252"/>
            <a:ext cx="82296" cy="82296"/>
          </a:xfrm>
          <a:prstGeom prst="ellipse">
            <a:avLst/>
          </a:prstGeom>
          <a:solidFill>
            <a:srgbClr val="CADCFC"/>
          </a:solidFill>
          <a:ln/>
        </p:spPr>
        <p:txBody>
          <a:bodyPr/>
          <a:lstStyle/>
          <a:p>
            <a:endParaRPr lang="en-US"/>
          </a:p>
        </p:txBody>
      </p:sp>
      <p:sp>
        <p:nvSpPr>
          <p:cNvPr id="25" name="Shape 23"/>
          <p:cNvSpPr/>
          <p:nvPr/>
        </p:nvSpPr>
        <p:spPr>
          <a:xfrm>
            <a:off x="6768389" y="6574536"/>
            <a:ext cx="109728" cy="109728"/>
          </a:xfrm>
          <a:prstGeom prst="ellipse">
            <a:avLst/>
          </a:prstGeom>
          <a:solidFill>
            <a:srgbClr val="C9A227"/>
          </a:solidFill>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TotalTime>
  <Words>3945</Words>
  <Application>Microsoft Office PowerPoint</Application>
  <PresentationFormat>Widescreen</PresentationFormat>
  <Paragraphs>496</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Cambria</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Blue Owl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AI to Support Acquisitions &amp; Underwriting</dc:title>
  <dc:subject>PptxGenJS Presentation</dc:subject>
  <dc:creator>Lee Campbell</dc:creator>
  <cp:lastModifiedBy>Diane Mensinger</cp:lastModifiedBy>
  <cp:revision>2</cp:revision>
  <dcterms:created xsi:type="dcterms:W3CDTF">2026-09-03T16:29:12Z</dcterms:created>
  <dcterms:modified xsi:type="dcterms:W3CDTF">2026-09-21T04:43:33Z</dcterms:modified>
</cp:coreProperties>
</file>